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2" r:id="rId2"/>
    <p:sldId id="1677" r:id="rId3"/>
    <p:sldId id="1687" r:id="rId4"/>
    <p:sldId id="1691" r:id="rId5"/>
    <p:sldId id="1693" r:id="rId6"/>
    <p:sldId id="1694" r:id="rId7"/>
    <p:sldId id="1695" r:id="rId8"/>
    <p:sldId id="338" r:id="rId9"/>
    <p:sldId id="333" r:id="rId10"/>
    <p:sldId id="332" r:id="rId11"/>
    <p:sldId id="1688" r:id="rId12"/>
    <p:sldId id="1670" r:id="rId13"/>
    <p:sldId id="1681" r:id="rId14"/>
    <p:sldId id="1683" r:id="rId15"/>
    <p:sldId id="322" r:id="rId16"/>
    <p:sldId id="1686" r:id="rId17"/>
    <p:sldId id="324" r:id="rId18"/>
    <p:sldId id="326" r:id="rId19"/>
    <p:sldId id="325" r:id="rId20"/>
    <p:sldId id="321" r:id="rId21"/>
    <p:sldId id="336" r:id="rId22"/>
    <p:sldId id="386" r:id="rId23"/>
    <p:sldId id="348" r:id="rId24"/>
    <p:sldId id="366" r:id="rId25"/>
    <p:sldId id="381" r:id="rId26"/>
    <p:sldId id="384" r:id="rId27"/>
    <p:sldId id="340" r:id="rId28"/>
    <p:sldId id="1680" r:id="rId29"/>
    <p:sldId id="358" r:id="rId30"/>
    <p:sldId id="359" r:id="rId31"/>
    <p:sldId id="1671" r:id="rId32"/>
    <p:sldId id="1676" r:id="rId33"/>
    <p:sldId id="1684" r:id="rId34"/>
    <p:sldId id="1685" r:id="rId35"/>
    <p:sldId id="16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0" autoAdjust="0"/>
    <p:restoredTop sz="77262" autoAdjust="0"/>
  </p:normalViewPr>
  <p:slideViewPr>
    <p:cSldViewPr snapToGrid="0">
      <p:cViewPr varScale="1">
        <p:scale>
          <a:sx n="81" d="100"/>
          <a:sy n="81" d="100"/>
        </p:scale>
        <p:origin x="11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E4064-BB63-4EA4-9DD1-2F7DA3024EDB}" type="datetimeFigureOut">
              <a:rPr lang="en-GB" smtClean="0"/>
              <a:t>10/07/2018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BE9A7-EBBB-49D8-A7F9-FCA6FC04E6D6}" type="slidenum">
              <a:rPr lang="en-GB" smtClean="0"/>
              <a:t>‹#›</a:t>
            </a:fld>
            <a:endParaRPr lang="en-GB"/>
          </a:p>
        </p:txBody>
      </p:sp>
    </p:spTree>
    <p:extLst>
      <p:ext uri="{BB962C8B-B14F-4D97-AF65-F5344CB8AC3E}">
        <p14:creationId xmlns:p14="http://schemas.microsoft.com/office/powerpoint/2010/main" val="107442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BBE9A7-EBBB-49D8-A7F9-FCA6FC04E6D6}" type="slidenum">
              <a:rPr lang="en-GB" smtClean="0"/>
              <a:t>1</a:t>
            </a:fld>
            <a:endParaRPr lang="en-GB"/>
          </a:p>
        </p:txBody>
      </p:sp>
    </p:spTree>
    <p:extLst>
      <p:ext uri="{BB962C8B-B14F-4D97-AF65-F5344CB8AC3E}">
        <p14:creationId xmlns:p14="http://schemas.microsoft.com/office/powerpoint/2010/main" val="2864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Gateshead have seen a variety of costs come tumbling down.</a:t>
            </a:r>
          </a:p>
          <a:p>
            <a:r>
              <a:rPr lang="en-GB" dirty="0"/>
              <a:t>A 64% reduction in collisions = massive reduction in repair costs, replacement hire costs, maintenance costs and staff absence.</a:t>
            </a:r>
          </a:p>
          <a:p>
            <a:r>
              <a:rPr lang="en-GB" dirty="0"/>
              <a:t>50,000 litres reduction per year at £1.20 per litre is approx. £60,000 per year reduction in fuel spend – in just one year</a:t>
            </a:r>
          </a:p>
        </p:txBody>
      </p:sp>
      <p:sp>
        <p:nvSpPr>
          <p:cNvPr id="4" name="Slide Number Placeholder 3"/>
          <p:cNvSpPr>
            <a:spLocks noGrp="1"/>
          </p:cNvSpPr>
          <p:nvPr>
            <p:ph type="sldNum" sz="quarter" idx="10"/>
          </p:nvPr>
        </p:nvSpPr>
        <p:spPr/>
        <p:txBody>
          <a:bodyPr/>
          <a:lstStyle/>
          <a:p>
            <a:fld id="{D4BBE9A7-EBBB-49D8-A7F9-FCA6FC04E6D6}" type="slidenum">
              <a:rPr lang="en-GB" smtClean="0"/>
              <a:t>10</a:t>
            </a:fld>
            <a:endParaRPr lang="en-GB"/>
          </a:p>
        </p:txBody>
      </p:sp>
    </p:spTree>
    <p:extLst>
      <p:ext uri="{BB962C8B-B14F-4D97-AF65-F5344CB8AC3E}">
        <p14:creationId xmlns:p14="http://schemas.microsoft.com/office/powerpoint/2010/main" val="983471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public sector business champions include the above organisations.</a:t>
            </a:r>
          </a:p>
          <a:p>
            <a:r>
              <a:rPr lang="en-GB" dirty="0"/>
              <a:t>Some of these are quite old as the organisations became champions quite a few years ago. We are working to update these as quickly as possible.</a:t>
            </a:r>
          </a:p>
        </p:txBody>
      </p:sp>
      <p:sp>
        <p:nvSpPr>
          <p:cNvPr id="4" name="Slide Number Placeholder 3"/>
          <p:cNvSpPr>
            <a:spLocks noGrp="1"/>
          </p:cNvSpPr>
          <p:nvPr>
            <p:ph type="sldNum" sz="quarter" idx="10"/>
          </p:nvPr>
        </p:nvSpPr>
        <p:spPr/>
        <p:txBody>
          <a:bodyPr/>
          <a:lstStyle/>
          <a:p>
            <a:fld id="{D4BBE9A7-EBBB-49D8-A7F9-FCA6FC04E6D6}" type="slidenum">
              <a:rPr lang="en-GB" smtClean="0"/>
              <a:t>11</a:t>
            </a:fld>
            <a:endParaRPr lang="en-GB"/>
          </a:p>
        </p:txBody>
      </p:sp>
    </p:spTree>
    <p:extLst>
      <p:ext uri="{BB962C8B-B14F-4D97-AF65-F5344CB8AC3E}">
        <p14:creationId xmlns:p14="http://schemas.microsoft.com/office/powerpoint/2010/main" val="169787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Ensuring your supply chain is compliant can bring additional benefits.</a:t>
            </a:r>
          </a:p>
        </p:txBody>
      </p:sp>
      <p:sp>
        <p:nvSpPr>
          <p:cNvPr id="4" name="Slide Number Placeholder 3"/>
          <p:cNvSpPr>
            <a:spLocks noGrp="1"/>
          </p:cNvSpPr>
          <p:nvPr>
            <p:ph type="sldNum" sz="quarter" idx="10"/>
          </p:nvPr>
        </p:nvSpPr>
        <p:spPr/>
        <p:txBody>
          <a:bodyPr/>
          <a:lstStyle/>
          <a:p>
            <a:fld id="{D4BBE9A7-EBBB-49D8-A7F9-FCA6FC04E6D6}" type="slidenum">
              <a:rPr lang="en-GB" smtClean="0"/>
              <a:t>12</a:t>
            </a:fld>
            <a:endParaRPr lang="en-GB"/>
          </a:p>
        </p:txBody>
      </p:sp>
    </p:spTree>
    <p:extLst>
      <p:ext uri="{BB962C8B-B14F-4D97-AF65-F5344CB8AC3E}">
        <p14:creationId xmlns:p14="http://schemas.microsoft.com/office/powerpoint/2010/main" val="4268101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law which states each individual action that a company must take – instead, the onus is on the employer to take guidance from the HSE and interpret duty of care from the Health and Safety at Work Act. There are also other pieces of relevant legislation such as the Road Traffic Act.</a:t>
            </a:r>
          </a:p>
          <a:p>
            <a:r>
              <a:rPr lang="en-GB" dirty="0"/>
              <a:t>The Management of Health and Safety Regs states that an employer must risk assess all its activities to ensure they don’t pose a risk to staff or others – this includes driving for work.</a:t>
            </a:r>
          </a:p>
          <a:p>
            <a:r>
              <a:rPr lang="en-GB" dirty="0"/>
              <a:t>The Health and Safety at Work Act states that an employer must ensure that work practices don’t put staff or others at risk. Section 2 and 3 are ‘</a:t>
            </a:r>
            <a:r>
              <a:rPr lang="en-GB" dirty="0" err="1"/>
              <a:t>employER</a:t>
            </a:r>
            <a:r>
              <a:rPr lang="en-GB" dirty="0"/>
              <a:t>’ offences – many recent cases have seen fines in excess of £1 million.</a:t>
            </a:r>
          </a:p>
          <a:p>
            <a:r>
              <a:rPr lang="en-GB" dirty="0"/>
              <a:t>Section 7 and 37 are ‘</a:t>
            </a:r>
            <a:r>
              <a:rPr lang="en-GB" dirty="0" err="1"/>
              <a:t>employEE</a:t>
            </a:r>
            <a:r>
              <a:rPr lang="en-GB" dirty="0"/>
              <a:t>’ offences and can see individuals go to prison and directors be struck off.</a:t>
            </a:r>
          </a:p>
          <a:p>
            <a:r>
              <a:rPr lang="en-GB" dirty="0"/>
              <a:t>A good example to cite is that an employer must not create work schedules or incentivisation staff in ways that encourage or require drivers to speed in order to meet them.</a:t>
            </a:r>
          </a:p>
        </p:txBody>
      </p:sp>
      <p:sp>
        <p:nvSpPr>
          <p:cNvPr id="4" name="Slide Number Placeholder 3"/>
          <p:cNvSpPr>
            <a:spLocks noGrp="1"/>
          </p:cNvSpPr>
          <p:nvPr>
            <p:ph type="sldNum" sz="quarter" idx="10"/>
          </p:nvPr>
        </p:nvSpPr>
        <p:spPr/>
        <p:txBody>
          <a:bodyPr/>
          <a:lstStyle/>
          <a:p>
            <a:fld id="{D4BBE9A7-EBBB-49D8-A7F9-FCA6FC04E6D6}" type="slidenum">
              <a:rPr lang="en-GB" smtClean="0"/>
              <a:t>13</a:t>
            </a:fld>
            <a:endParaRPr lang="en-GB"/>
          </a:p>
        </p:txBody>
      </p:sp>
    </p:spTree>
    <p:extLst>
      <p:ext uri="{BB962C8B-B14F-4D97-AF65-F5344CB8AC3E}">
        <p14:creationId xmlns:p14="http://schemas.microsoft.com/office/powerpoint/2010/main" val="120210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see that it is a legal requirement to manage WRRS correctly – public sector organisations really shouldn’t be awarding contracts, and taxpayers money, to private sector suppliers that are not managing their WRRS in a compliant manner.</a:t>
            </a:r>
          </a:p>
          <a:p>
            <a:endParaRPr lang="en-GB" dirty="0"/>
          </a:p>
          <a:p>
            <a:r>
              <a:rPr lang="en-GB" dirty="0"/>
              <a:t>A powerful incentive to demand compliance in the supply chain is that better managed suppliers will have lower overheads and better managed staff, and can therefore provide a higher quality, more reliable service at a lower cost.</a:t>
            </a:r>
          </a:p>
        </p:txBody>
      </p:sp>
      <p:sp>
        <p:nvSpPr>
          <p:cNvPr id="4" name="Slide Number Placeholder 3"/>
          <p:cNvSpPr>
            <a:spLocks noGrp="1"/>
          </p:cNvSpPr>
          <p:nvPr>
            <p:ph type="sldNum" sz="quarter" idx="10"/>
          </p:nvPr>
        </p:nvSpPr>
        <p:spPr/>
        <p:txBody>
          <a:bodyPr/>
          <a:lstStyle/>
          <a:p>
            <a:fld id="{D4BBE9A7-EBBB-49D8-A7F9-FCA6FC04E6D6}" type="slidenum">
              <a:rPr lang="en-GB" smtClean="0"/>
              <a:t>14</a:t>
            </a:fld>
            <a:endParaRPr lang="en-GB"/>
          </a:p>
        </p:txBody>
      </p:sp>
    </p:spTree>
    <p:extLst>
      <p:ext uri="{BB962C8B-B14F-4D97-AF65-F5344CB8AC3E}">
        <p14:creationId xmlns:p14="http://schemas.microsoft.com/office/powerpoint/2010/main" val="47306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HILS provide mobile social care (meals on wheels and home visits) for local authorities.</a:t>
            </a:r>
          </a:p>
          <a:p>
            <a:r>
              <a:rPr lang="en-GB" dirty="0"/>
              <a:t>Reducing their costs means they can now tender a safer, better quality and more reliable service at a lower cost because they have reduced their fleet overhead</a:t>
            </a:r>
          </a:p>
        </p:txBody>
      </p:sp>
      <p:sp>
        <p:nvSpPr>
          <p:cNvPr id="4" name="Slide Number Placeholder 3"/>
          <p:cNvSpPr>
            <a:spLocks noGrp="1"/>
          </p:cNvSpPr>
          <p:nvPr>
            <p:ph type="sldNum" sz="quarter" idx="10"/>
          </p:nvPr>
        </p:nvSpPr>
        <p:spPr/>
        <p:txBody>
          <a:bodyPr/>
          <a:lstStyle/>
          <a:p>
            <a:fld id="{D4BBE9A7-EBBB-49D8-A7F9-FCA6FC04E6D6}" type="slidenum">
              <a:rPr lang="en-GB" smtClean="0"/>
              <a:t>15</a:t>
            </a:fld>
            <a:endParaRPr lang="en-GB"/>
          </a:p>
        </p:txBody>
      </p:sp>
    </p:spTree>
    <p:extLst>
      <p:ext uri="{BB962C8B-B14F-4D97-AF65-F5344CB8AC3E}">
        <p14:creationId xmlns:p14="http://schemas.microsoft.com/office/powerpoint/2010/main" val="117214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Imposing better standards on your supply chain may seem difficult at first glance however Highways England have now managed to do just this.</a:t>
            </a:r>
          </a:p>
          <a:p>
            <a:r>
              <a:rPr lang="en-GB" dirty="0"/>
              <a:t>All Tier 1 contractors must be </a:t>
            </a:r>
            <a:r>
              <a:rPr lang="en-GB" dirty="0" err="1"/>
              <a:t>DfBB</a:t>
            </a:r>
            <a:r>
              <a:rPr lang="en-GB" dirty="0"/>
              <a:t> Champions by March 2019.</a:t>
            </a:r>
          </a:p>
          <a:p>
            <a:r>
              <a:rPr lang="en-GB" dirty="0"/>
              <a:t>All companies in the Highways England supply chain below this level must manage their WRRS to at least the minimum level suggested by HSE guidance, whether they are contracted direct to Highways England, or part of a Tier 1 supply chain.</a:t>
            </a:r>
          </a:p>
          <a:p>
            <a:r>
              <a:rPr lang="en-GB" dirty="0"/>
              <a:t>Highways England have said to their suppliers “We are not prepared to work with you if you don’t do things properly”</a:t>
            </a:r>
          </a:p>
        </p:txBody>
      </p:sp>
      <p:sp>
        <p:nvSpPr>
          <p:cNvPr id="4" name="Slide Number Placeholder 3"/>
          <p:cNvSpPr>
            <a:spLocks noGrp="1"/>
          </p:cNvSpPr>
          <p:nvPr>
            <p:ph type="sldNum" sz="quarter" idx="10"/>
          </p:nvPr>
        </p:nvSpPr>
        <p:spPr/>
        <p:txBody>
          <a:bodyPr/>
          <a:lstStyle/>
          <a:p>
            <a:fld id="{D4BBE9A7-EBBB-49D8-A7F9-FCA6FC04E6D6}" type="slidenum">
              <a:rPr lang="en-GB" smtClean="0"/>
              <a:t>16</a:t>
            </a:fld>
            <a:endParaRPr lang="en-GB"/>
          </a:p>
        </p:txBody>
      </p:sp>
    </p:spTree>
    <p:extLst>
      <p:ext uri="{BB962C8B-B14F-4D97-AF65-F5344CB8AC3E}">
        <p14:creationId xmlns:p14="http://schemas.microsoft.com/office/powerpoint/2010/main" val="3823075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Clancy is part of the Highways England supply chain, and also works for many local authorities.</a:t>
            </a:r>
          </a:p>
          <a:p>
            <a:r>
              <a:rPr lang="en-GB" dirty="0"/>
              <a:t>Their benefits in just 1 years are dramatic and have mainly been achieved through a new driving at work policy, driver training and the installation of telematics in their vehicles.</a:t>
            </a:r>
          </a:p>
        </p:txBody>
      </p:sp>
      <p:sp>
        <p:nvSpPr>
          <p:cNvPr id="4" name="Slide Number Placeholder 3"/>
          <p:cNvSpPr>
            <a:spLocks noGrp="1"/>
          </p:cNvSpPr>
          <p:nvPr>
            <p:ph type="sldNum" sz="quarter" idx="10"/>
          </p:nvPr>
        </p:nvSpPr>
        <p:spPr/>
        <p:txBody>
          <a:bodyPr/>
          <a:lstStyle/>
          <a:p>
            <a:fld id="{D4BBE9A7-EBBB-49D8-A7F9-FCA6FC04E6D6}" type="slidenum">
              <a:rPr lang="en-GB" smtClean="0"/>
              <a:t>17</a:t>
            </a:fld>
            <a:endParaRPr lang="en-GB"/>
          </a:p>
        </p:txBody>
      </p:sp>
    </p:spTree>
    <p:extLst>
      <p:ext uri="{BB962C8B-B14F-4D97-AF65-F5344CB8AC3E}">
        <p14:creationId xmlns:p14="http://schemas.microsoft.com/office/powerpoint/2010/main" val="101722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Iron Support many organisations with document and information storage</a:t>
            </a:r>
          </a:p>
          <a:p>
            <a:r>
              <a:rPr lang="en-GB" dirty="0"/>
              <a:t>Widely recognised as one of the best fleet management teams in the country, and indeed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Mainly achieved through new policy, driver training and telematics</a:t>
            </a:r>
          </a:p>
          <a:p>
            <a:r>
              <a:rPr lang="en-GB" dirty="0"/>
              <a:t>They class a speeding event as going 5mph over the posted limit and, on average, each driver does this no more than once every two weeks! (data from telematics)</a:t>
            </a:r>
          </a:p>
          <a:p>
            <a:r>
              <a:rPr lang="en-GB" dirty="0"/>
              <a:t>Proof that they don’t have to speed to meet their service delivery target of 99.97%</a:t>
            </a:r>
          </a:p>
        </p:txBody>
      </p:sp>
      <p:sp>
        <p:nvSpPr>
          <p:cNvPr id="4" name="Slide Number Placeholder 3"/>
          <p:cNvSpPr>
            <a:spLocks noGrp="1"/>
          </p:cNvSpPr>
          <p:nvPr>
            <p:ph type="sldNum" sz="quarter" idx="10"/>
          </p:nvPr>
        </p:nvSpPr>
        <p:spPr/>
        <p:txBody>
          <a:bodyPr/>
          <a:lstStyle/>
          <a:p>
            <a:fld id="{D4BBE9A7-EBBB-49D8-A7F9-FCA6FC04E6D6}" type="slidenum">
              <a:rPr lang="en-GB" smtClean="0"/>
              <a:t>18</a:t>
            </a:fld>
            <a:endParaRPr lang="en-GB"/>
          </a:p>
        </p:txBody>
      </p:sp>
    </p:spTree>
    <p:extLst>
      <p:ext uri="{BB962C8B-B14F-4D97-AF65-F5344CB8AC3E}">
        <p14:creationId xmlns:p14="http://schemas.microsoft.com/office/powerpoint/2010/main" val="293656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Arval is one of the UK’s leading vehicle leasing companies</a:t>
            </a:r>
          </a:p>
          <a:p>
            <a:r>
              <a:rPr lang="en-GB" dirty="0"/>
              <a:t>Great staff engagement, policies and procedures, including ban on mobile phones whilst driving have contributed to their results</a:t>
            </a:r>
          </a:p>
          <a:p>
            <a:r>
              <a:rPr lang="en-GB" dirty="0"/>
              <a:t>Repair costs and third party claims are just part of the picture though – uninsured costs are generally between x4 and x32 the cost of the repair.</a:t>
            </a:r>
          </a:p>
          <a:p>
            <a:r>
              <a:rPr lang="en-GB" dirty="0"/>
              <a:t>This means that when you add in admin </a:t>
            </a:r>
            <a:r>
              <a:rPr lang="en-GB" dirty="0" err="1"/>
              <a:t>ana</a:t>
            </a:r>
            <a:r>
              <a:rPr lang="en-GB" dirty="0"/>
              <a:t> management time for dealing with the incident, temporary replacement for vehicles and drivers, and the cost of staff absence, their savings are likely to be well over £500,000 per year</a:t>
            </a:r>
          </a:p>
        </p:txBody>
      </p:sp>
      <p:sp>
        <p:nvSpPr>
          <p:cNvPr id="4" name="Slide Number Placeholder 3"/>
          <p:cNvSpPr>
            <a:spLocks noGrp="1"/>
          </p:cNvSpPr>
          <p:nvPr>
            <p:ph type="sldNum" sz="quarter" idx="10"/>
          </p:nvPr>
        </p:nvSpPr>
        <p:spPr/>
        <p:txBody>
          <a:bodyPr/>
          <a:lstStyle/>
          <a:p>
            <a:fld id="{D4BBE9A7-EBBB-49D8-A7F9-FCA6FC04E6D6}" type="slidenum">
              <a:rPr lang="en-GB" smtClean="0"/>
              <a:t>19</a:t>
            </a:fld>
            <a:endParaRPr lang="en-GB"/>
          </a:p>
        </p:txBody>
      </p:sp>
    </p:spTree>
    <p:extLst>
      <p:ext uri="{BB962C8B-B14F-4D97-AF65-F5344CB8AC3E}">
        <p14:creationId xmlns:p14="http://schemas.microsoft.com/office/powerpoint/2010/main" val="205176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businesses look at these items, especially maintenance and fuel, and don’t link it to driver and vehicle performance. Better management of drivers and vehicles can bring all these costs down significantly.</a:t>
            </a:r>
          </a:p>
        </p:txBody>
      </p:sp>
      <p:sp>
        <p:nvSpPr>
          <p:cNvPr id="4" name="Slide Number Placeholder 3"/>
          <p:cNvSpPr>
            <a:spLocks noGrp="1"/>
          </p:cNvSpPr>
          <p:nvPr>
            <p:ph type="sldNum" sz="quarter" idx="10"/>
          </p:nvPr>
        </p:nvSpPr>
        <p:spPr/>
        <p:txBody>
          <a:bodyPr/>
          <a:lstStyle/>
          <a:p>
            <a:fld id="{D4BBE9A7-EBBB-49D8-A7F9-FCA6FC04E6D6}" type="slidenum">
              <a:rPr lang="en-GB" smtClean="0"/>
              <a:t>2</a:t>
            </a:fld>
            <a:endParaRPr lang="en-GB"/>
          </a:p>
        </p:txBody>
      </p:sp>
    </p:spTree>
    <p:extLst>
      <p:ext uri="{BB962C8B-B14F-4D97-AF65-F5344CB8AC3E}">
        <p14:creationId xmlns:p14="http://schemas.microsoft.com/office/powerpoint/2010/main" val="389007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IAM surveyed their own fleet customers for the first graph. The AA </a:t>
            </a:r>
            <a:r>
              <a:rPr lang="en-GB" dirty="0" err="1"/>
              <a:t>Drivetech’s</a:t>
            </a:r>
            <a:r>
              <a:rPr lang="en-GB" dirty="0"/>
              <a:t> results were based on historic data from their fleet customers.</a:t>
            </a:r>
          </a:p>
          <a:p>
            <a:r>
              <a:rPr lang="en-GB" dirty="0"/>
              <a:t>The chances of any fleet avoiding a collision of any kind, and therefore the associated cost, are very slim indeed.</a:t>
            </a:r>
          </a:p>
        </p:txBody>
      </p:sp>
      <p:sp>
        <p:nvSpPr>
          <p:cNvPr id="4" name="Slide Number Placeholder 3"/>
          <p:cNvSpPr>
            <a:spLocks noGrp="1"/>
          </p:cNvSpPr>
          <p:nvPr>
            <p:ph type="sldNum" sz="quarter" idx="10"/>
          </p:nvPr>
        </p:nvSpPr>
        <p:spPr/>
        <p:txBody>
          <a:bodyPr/>
          <a:lstStyle/>
          <a:p>
            <a:fld id="{D4BBE9A7-EBBB-49D8-A7F9-FCA6FC04E6D6}" type="slidenum">
              <a:rPr lang="en-GB" smtClean="0"/>
              <a:t>20</a:t>
            </a:fld>
            <a:endParaRPr lang="en-GB"/>
          </a:p>
        </p:txBody>
      </p:sp>
    </p:spTree>
    <p:extLst>
      <p:ext uri="{BB962C8B-B14F-4D97-AF65-F5344CB8AC3E}">
        <p14:creationId xmlns:p14="http://schemas.microsoft.com/office/powerpoint/2010/main" val="3061188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businesses look at these items, especially maintenance and fuel, and don’t link it to driver and vehicle performance. Better management of drivers and vehicles can bring all these costs down significantly.</a:t>
            </a:r>
          </a:p>
        </p:txBody>
      </p:sp>
      <p:sp>
        <p:nvSpPr>
          <p:cNvPr id="4" name="Slide Number Placeholder 3"/>
          <p:cNvSpPr>
            <a:spLocks noGrp="1"/>
          </p:cNvSpPr>
          <p:nvPr>
            <p:ph type="sldNum" sz="quarter" idx="10"/>
          </p:nvPr>
        </p:nvSpPr>
        <p:spPr/>
        <p:txBody>
          <a:bodyPr/>
          <a:lstStyle/>
          <a:p>
            <a:fld id="{D4BBE9A7-EBBB-49D8-A7F9-FCA6FC04E6D6}" type="slidenum">
              <a:rPr lang="en-GB" smtClean="0"/>
              <a:t>21</a:t>
            </a:fld>
            <a:endParaRPr lang="en-GB"/>
          </a:p>
        </p:txBody>
      </p:sp>
    </p:spTree>
    <p:extLst>
      <p:ext uri="{BB962C8B-B14F-4D97-AF65-F5344CB8AC3E}">
        <p14:creationId xmlns:p14="http://schemas.microsoft.com/office/powerpoint/2010/main" val="2524789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 </a:t>
            </a:r>
            <a:r>
              <a:rPr lang="en-GB" dirty="0" err="1"/>
              <a:t>Drivetech</a:t>
            </a:r>
            <a:r>
              <a:rPr lang="en-GB" dirty="0"/>
              <a:t> – the fleet risk management and driver training consultancy owned by the AA – looked into the telematics data from the AA’s roadside recovery fleet and found some startling data.</a:t>
            </a:r>
          </a:p>
          <a:p>
            <a:r>
              <a:rPr lang="en-GB" dirty="0"/>
              <a:t>Telematics systems provide data on the number of times a driver put his foot to the </a:t>
            </a:r>
            <a:r>
              <a:rPr lang="en-GB" dirty="0" err="1"/>
              <a:t>floow</a:t>
            </a:r>
            <a:r>
              <a:rPr lang="en-GB" dirty="0"/>
              <a:t> (Max Throttle Event) as well as measuring harsh braking and cornering, idling time, fuel use, etc.</a:t>
            </a:r>
          </a:p>
          <a:p>
            <a:r>
              <a:rPr lang="en-GB" dirty="0"/>
              <a:t>They found a clear link between max throttle events and crashes so if they see a driver indicating over 200 max throttle events per 100 miles, who hasn’t had an accident, they know to bring him in for training because the data says he will have a crash eventually.</a:t>
            </a:r>
          </a:p>
        </p:txBody>
      </p:sp>
      <p:sp>
        <p:nvSpPr>
          <p:cNvPr id="4" name="Slide Number Placeholder 3"/>
          <p:cNvSpPr>
            <a:spLocks noGrp="1"/>
          </p:cNvSpPr>
          <p:nvPr>
            <p:ph type="sldNum" sz="quarter" idx="10"/>
          </p:nvPr>
        </p:nvSpPr>
        <p:spPr/>
        <p:txBody>
          <a:bodyPr/>
          <a:lstStyle/>
          <a:p>
            <a:fld id="{D4BBE9A7-EBBB-49D8-A7F9-FCA6FC04E6D6}" type="slidenum">
              <a:rPr lang="en-GB" smtClean="0"/>
              <a:t>22</a:t>
            </a:fld>
            <a:endParaRPr lang="en-GB"/>
          </a:p>
        </p:txBody>
      </p:sp>
    </p:spTree>
    <p:extLst>
      <p:ext uri="{BB962C8B-B14F-4D97-AF65-F5344CB8AC3E}">
        <p14:creationId xmlns:p14="http://schemas.microsoft.com/office/powerpoint/2010/main" val="1060546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Linking this information to costs, we see that the worst drivers for Max Throttle events are three times more likely to crash and the crash will be 3.5 times more expensive. Therefore if you were to add up the costs of all the crash costs, those who were the worst offenders for Max Throttle events would account for 90% of the costs. This is a clear benefit of measuring and monitoring – it is clear when action can be taken to significantly reduce costs.</a:t>
            </a:r>
          </a:p>
        </p:txBody>
      </p:sp>
      <p:sp>
        <p:nvSpPr>
          <p:cNvPr id="4" name="Slide Number Placeholder 3"/>
          <p:cNvSpPr>
            <a:spLocks noGrp="1"/>
          </p:cNvSpPr>
          <p:nvPr>
            <p:ph type="sldNum" sz="quarter" idx="10"/>
          </p:nvPr>
        </p:nvSpPr>
        <p:spPr/>
        <p:txBody>
          <a:bodyPr/>
          <a:lstStyle/>
          <a:p>
            <a:fld id="{D4BBE9A7-EBBB-49D8-A7F9-FCA6FC04E6D6}" type="slidenum">
              <a:rPr lang="en-GB" smtClean="0"/>
              <a:t>23</a:t>
            </a:fld>
            <a:endParaRPr lang="en-GB"/>
          </a:p>
        </p:txBody>
      </p:sp>
    </p:spTree>
    <p:extLst>
      <p:ext uri="{BB962C8B-B14F-4D97-AF65-F5344CB8AC3E}">
        <p14:creationId xmlns:p14="http://schemas.microsoft.com/office/powerpoint/2010/main" val="29488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also showed that the poorest drivers were also spending nearly twice as much on tyres and three times as much on routine servicing and maintenance. The cost of fleet insurance can vary widely as a direct result of your drivers poor driving and collision history.</a:t>
            </a:r>
          </a:p>
        </p:txBody>
      </p:sp>
      <p:sp>
        <p:nvSpPr>
          <p:cNvPr id="4" name="Slide Number Placeholder 3"/>
          <p:cNvSpPr>
            <a:spLocks noGrp="1"/>
          </p:cNvSpPr>
          <p:nvPr>
            <p:ph type="sldNum" sz="quarter" idx="10"/>
          </p:nvPr>
        </p:nvSpPr>
        <p:spPr/>
        <p:txBody>
          <a:bodyPr/>
          <a:lstStyle/>
          <a:p>
            <a:fld id="{D4BBE9A7-EBBB-49D8-A7F9-FCA6FC04E6D6}" type="slidenum">
              <a:rPr lang="en-GB" smtClean="0"/>
              <a:t>24</a:t>
            </a:fld>
            <a:endParaRPr lang="en-GB"/>
          </a:p>
        </p:txBody>
      </p:sp>
    </p:spTree>
    <p:extLst>
      <p:ext uri="{BB962C8B-B14F-4D97-AF65-F5344CB8AC3E}">
        <p14:creationId xmlns:p14="http://schemas.microsoft.com/office/powerpoint/2010/main" val="314312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Poor driving also means a hefty increase in fuel use. Average consumption obviously varies considerably depending on type of vehicles and journeys. As we saw in the Gateshead study, a variety of measures saw them reduce their fuel bill by £60,000 per year</a:t>
            </a:r>
          </a:p>
        </p:txBody>
      </p:sp>
      <p:sp>
        <p:nvSpPr>
          <p:cNvPr id="4" name="Slide Number Placeholder 3"/>
          <p:cNvSpPr>
            <a:spLocks noGrp="1"/>
          </p:cNvSpPr>
          <p:nvPr>
            <p:ph type="sldNum" sz="quarter" idx="10"/>
          </p:nvPr>
        </p:nvSpPr>
        <p:spPr/>
        <p:txBody>
          <a:bodyPr/>
          <a:lstStyle/>
          <a:p>
            <a:fld id="{D4BBE9A7-EBBB-49D8-A7F9-FCA6FC04E6D6}" type="slidenum">
              <a:rPr lang="en-GB" smtClean="0"/>
              <a:t>25</a:t>
            </a:fld>
            <a:endParaRPr lang="en-GB"/>
          </a:p>
        </p:txBody>
      </p:sp>
    </p:spTree>
    <p:extLst>
      <p:ext uri="{BB962C8B-B14F-4D97-AF65-F5344CB8AC3E}">
        <p14:creationId xmlns:p14="http://schemas.microsoft.com/office/powerpoint/2010/main" val="1765723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Adding up all those figures shows that a poorly managed driver can easily be costing their employer twice the annual amount of a poorly managed, poorly performing driver.</a:t>
            </a:r>
          </a:p>
        </p:txBody>
      </p:sp>
      <p:sp>
        <p:nvSpPr>
          <p:cNvPr id="4" name="Slide Number Placeholder 3"/>
          <p:cNvSpPr>
            <a:spLocks noGrp="1"/>
          </p:cNvSpPr>
          <p:nvPr>
            <p:ph type="sldNum" sz="quarter" idx="10"/>
          </p:nvPr>
        </p:nvSpPr>
        <p:spPr/>
        <p:txBody>
          <a:bodyPr/>
          <a:lstStyle/>
          <a:p>
            <a:fld id="{D4BBE9A7-EBBB-49D8-A7F9-FCA6FC04E6D6}" type="slidenum">
              <a:rPr lang="en-GB" smtClean="0"/>
              <a:t>26</a:t>
            </a:fld>
            <a:endParaRPr lang="en-GB"/>
          </a:p>
        </p:txBody>
      </p:sp>
    </p:spTree>
    <p:extLst>
      <p:ext uri="{BB962C8B-B14F-4D97-AF65-F5344CB8AC3E}">
        <p14:creationId xmlns:p14="http://schemas.microsoft.com/office/powerpoint/2010/main" val="408248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our champions pursued best practice, but they started with these 4 essential elements of compliance in WRRS</a:t>
            </a:r>
          </a:p>
        </p:txBody>
      </p:sp>
      <p:sp>
        <p:nvSpPr>
          <p:cNvPr id="4" name="Slide Number Placeholder 3"/>
          <p:cNvSpPr>
            <a:spLocks noGrp="1"/>
          </p:cNvSpPr>
          <p:nvPr>
            <p:ph type="sldNum" sz="quarter" idx="10"/>
          </p:nvPr>
        </p:nvSpPr>
        <p:spPr/>
        <p:txBody>
          <a:bodyPr/>
          <a:lstStyle/>
          <a:p>
            <a:fld id="{D4BBE9A7-EBBB-49D8-A7F9-FCA6FC04E6D6}" type="slidenum">
              <a:rPr lang="en-GB" smtClean="0"/>
              <a:t>27</a:t>
            </a:fld>
            <a:endParaRPr lang="en-GB"/>
          </a:p>
        </p:txBody>
      </p:sp>
    </p:spTree>
    <p:extLst>
      <p:ext uri="{BB962C8B-B14F-4D97-AF65-F5344CB8AC3E}">
        <p14:creationId xmlns:p14="http://schemas.microsoft.com/office/powerpoint/2010/main" val="967329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based on meeting current guidance from the HSE on Driving for Work and duty of care obligations in the Health and Safety at Work Act 1974.</a:t>
            </a:r>
          </a:p>
        </p:txBody>
      </p:sp>
      <p:sp>
        <p:nvSpPr>
          <p:cNvPr id="4" name="Slide Number Placeholder 3"/>
          <p:cNvSpPr>
            <a:spLocks noGrp="1"/>
          </p:cNvSpPr>
          <p:nvPr>
            <p:ph type="sldNum" sz="quarter" idx="10"/>
          </p:nvPr>
        </p:nvSpPr>
        <p:spPr/>
        <p:txBody>
          <a:bodyPr/>
          <a:lstStyle/>
          <a:p>
            <a:fld id="{D4BBE9A7-EBBB-49D8-A7F9-FCA6FC04E6D6}" type="slidenum">
              <a:rPr lang="en-GB" smtClean="0"/>
              <a:t>28</a:t>
            </a:fld>
            <a:endParaRPr lang="en-GB"/>
          </a:p>
        </p:txBody>
      </p:sp>
    </p:spTree>
    <p:extLst>
      <p:ext uri="{BB962C8B-B14F-4D97-AF65-F5344CB8AC3E}">
        <p14:creationId xmlns:p14="http://schemas.microsoft.com/office/powerpoint/2010/main" val="493977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step is to visit the </a:t>
            </a:r>
            <a:r>
              <a:rPr lang="en-GB" dirty="0" err="1"/>
              <a:t>DfBB</a:t>
            </a:r>
            <a:r>
              <a:rPr lang="en-GB" dirty="0"/>
              <a:t> website</a:t>
            </a:r>
          </a:p>
          <a:p>
            <a:r>
              <a:rPr lang="en-GB" dirty="0"/>
              <a:t>Register on the website to access the full case studies and free resources</a:t>
            </a:r>
          </a:p>
          <a:p>
            <a:r>
              <a:rPr lang="en-GB" dirty="0"/>
              <a:t>Encourage as many of your suppliers as possible to also sign up on the website</a:t>
            </a:r>
          </a:p>
          <a:p>
            <a:r>
              <a:rPr lang="en-GB" dirty="0"/>
              <a:t>The website and all the resources are completely free to use</a:t>
            </a:r>
          </a:p>
        </p:txBody>
      </p:sp>
      <p:sp>
        <p:nvSpPr>
          <p:cNvPr id="4" name="Slide Number Placeholder 3"/>
          <p:cNvSpPr>
            <a:spLocks noGrp="1"/>
          </p:cNvSpPr>
          <p:nvPr>
            <p:ph type="sldNum" sz="quarter" idx="10"/>
          </p:nvPr>
        </p:nvSpPr>
        <p:spPr/>
        <p:txBody>
          <a:bodyPr/>
          <a:lstStyle/>
          <a:p>
            <a:fld id="{D4BBE9A7-EBBB-49D8-A7F9-FCA6FC04E6D6}" type="slidenum">
              <a:rPr lang="en-GB" smtClean="0"/>
              <a:t>29</a:t>
            </a:fld>
            <a:endParaRPr lang="en-GB"/>
          </a:p>
        </p:txBody>
      </p:sp>
    </p:spTree>
    <p:extLst>
      <p:ext uri="{BB962C8B-B14F-4D97-AF65-F5344CB8AC3E}">
        <p14:creationId xmlns:p14="http://schemas.microsoft.com/office/powerpoint/2010/main" val="265475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2001: KSIs were much higher with approx. 3000 fatalities per year. Department for Transport/Health and Safety Commission understood that a third of these were thought to involve someone driving for work (from Stats19 data) and started to look at how they could engage employers.</a:t>
            </a:r>
          </a:p>
          <a:p>
            <a:r>
              <a:rPr lang="en-GB" dirty="0"/>
              <a:t>2005: They commissioned The Motorists Forum to look at how to encourage employers to improve work-related road safety (WRRS). The report advised that many business owners and managers were too focused on building the business and that road safety messages didn’t resonate. The report advised that the only way to engage employers was to talk about the business benefits such as cost reduction and improved efficiency, and do so using other successful businesses as advocates, sharing their stories as case studies through established business networks.</a:t>
            </a:r>
          </a:p>
          <a:p>
            <a:r>
              <a:rPr lang="en-GB" dirty="0"/>
              <a:t>2007: </a:t>
            </a:r>
            <a:r>
              <a:rPr lang="en-GB" dirty="0" err="1"/>
              <a:t>DfBB</a:t>
            </a:r>
            <a:r>
              <a:rPr lang="en-GB" dirty="0"/>
              <a:t> was launched by the Department for Transport with a small amount of funding.</a:t>
            </a:r>
          </a:p>
          <a:p>
            <a:r>
              <a:rPr lang="en-GB" dirty="0"/>
              <a:t>2015: Following some years of neglect and underfunding, Highways England provided some support to the </a:t>
            </a:r>
            <a:r>
              <a:rPr lang="en-GB" dirty="0" err="1"/>
              <a:t>DfBB</a:t>
            </a:r>
            <a:r>
              <a:rPr lang="en-GB" dirty="0"/>
              <a:t> campaign along with help and resource to expand the campaign which proved successful.</a:t>
            </a:r>
          </a:p>
          <a:p>
            <a:r>
              <a:rPr lang="en-GB" dirty="0"/>
              <a:t>2017: Having seen how </a:t>
            </a:r>
            <a:r>
              <a:rPr lang="en-GB" dirty="0" err="1"/>
              <a:t>DfBB</a:t>
            </a:r>
            <a:r>
              <a:rPr lang="en-GB" dirty="0"/>
              <a:t> could help support a number of HE road safety initiatives, HE committed over £750k for the three years to 31 March 2020.</a:t>
            </a:r>
          </a:p>
        </p:txBody>
      </p:sp>
      <p:sp>
        <p:nvSpPr>
          <p:cNvPr id="4" name="Slide Number Placeholder 3"/>
          <p:cNvSpPr>
            <a:spLocks noGrp="1"/>
          </p:cNvSpPr>
          <p:nvPr>
            <p:ph type="sldNum" sz="quarter" idx="10"/>
          </p:nvPr>
        </p:nvSpPr>
        <p:spPr/>
        <p:txBody>
          <a:bodyPr/>
          <a:lstStyle/>
          <a:p>
            <a:fld id="{D4BBE9A7-EBBB-49D8-A7F9-FCA6FC04E6D6}" type="slidenum">
              <a:rPr lang="en-GB" smtClean="0"/>
              <a:t>3</a:t>
            </a:fld>
            <a:endParaRPr lang="en-GB"/>
          </a:p>
        </p:txBody>
      </p:sp>
    </p:spTree>
    <p:extLst>
      <p:ext uri="{BB962C8B-B14F-4D97-AF65-F5344CB8AC3E}">
        <p14:creationId xmlns:p14="http://schemas.microsoft.com/office/powerpoint/2010/main" val="132337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just mentioned the four essential steps of compliance under HSE guidance – the website offers an entirely free resource for each.</a:t>
            </a:r>
          </a:p>
        </p:txBody>
      </p:sp>
      <p:sp>
        <p:nvSpPr>
          <p:cNvPr id="4" name="Slide Number Placeholder 3"/>
          <p:cNvSpPr>
            <a:spLocks noGrp="1"/>
          </p:cNvSpPr>
          <p:nvPr>
            <p:ph type="sldNum" sz="quarter" idx="10"/>
          </p:nvPr>
        </p:nvSpPr>
        <p:spPr/>
        <p:txBody>
          <a:bodyPr/>
          <a:lstStyle/>
          <a:p>
            <a:fld id="{D4BBE9A7-EBBB-49D8-A7F9-FCA6FC04E6D6}" type="slidenum">
              <a:rPr lang="en-GB" smtClean="0"/>
              <a:t>30</a:t>
            </a:fld>
            <a:endParaRPr lang="en-GB"/>
          </a:p>
        </p:txBody>
      </p:sp>
    </p:spTree>
    <p:extLst>
      <p:ext uri="{BB962C8B-B14F-4D97-AF65-F5344CB8AC3E}">
        <p14:creationId xmlns:p14="http://schemas.microsoft.com/office/powerpoint/2010/main" val="4040745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and your suppliers meet all four requirements you can sign the </a:t>
            </a:r>
            <a:r>
              <a:rPr lang="en-GB" dirty="0" err="1"/>
              <a:t>DfBB</a:t>
            </a:r>
            <a:r>
              <a:rPr lang="en-GB" dirty="0"/>
              <a:t> commitment – self-declaration that you manage your WRRS compliantly.</a:t>
            </a:r>
          </a:p>
          <a:p>
            <a:r>
              <a:rPr lang="en-GB" dirty="0"/>
              <a:t>This is free and is a self declaration – you won’t be audited and your details won’t be published anywhere. What it does is provide is an automatically generated certificate that suppliers can then show to you.</a:t>
            </a:r>
          </a:p>
          <a:p>
            <a:r>
              <a:rPr lang="en-GB" dirty="0"/>
              <a:t>This is an easy way for you to check supply chain compliance and you can randomly check their policies or risk assessments to ensure compliance.</a:t>
            </a:r>
          </a:p>
          <a:p>
            <a:r>
              <a:rPr lang="en-GB" dirty="0"/>
              <a:t>Highways England now want all their suppliers to sign this commitment – no company in the HE supply chain should be operating outside the law.</a:t>
            </a:r>
          </a:p>
          <a:p>
            <a:r>
              <a:rPr lang="en-GB" dirty="0"/>
              <a:t>Anyone making the </a:t>
            </a:r>
            <a:r>
              <a:rPr lang="en-GB" dirty="0" err="1"/>
              <a:t>DfBB</a:t>
            </a:r>
            <a:r>
              <a:rPr lang="en-GB" dirty="0"/>
              <a:t> Commitment will also get free membership and access to the </a:t>
            </a:r>
            <a:r>
              <a:rPr lang="en-GB" dirty="0" err="1"/>
              <a:t>DfBB</a:t>
            </a:r>
            <a:r>
              <a:rPr lang="en-GB" dirty="0"/>
              <a:t> ‘Inner Circle’ on the website with features and resources for employers looking to improve even further.</a:t>
            </a:r>
          </a:p>
        </p:txBody>
      </p:sp>
      <p:sp>
        <p:nvSpPr>
          <p:cNvPr id="4" name="Slide Number Placeholder 3"/>
          <p:cNvSpPr>
            <a:spLocks noGrp="1"/>
          </p:cNvSpPr>
          <p:nvPr>
            <p:ph type="sldNum" sz="quarter" idx="10"/>
          </p:nvPr>
        </p:nvSpPr>
        <p:spPr/>
        <p:txBody>
          <a:bodyPr/>
          <a:lstStyle/>
          <a:p>
            <a:fld id="{D4BBE9A7-EBBB-49D8-A7F9-FCA6FC04E6D6}" type="slidenum">
              <a:rPr lang="en-GB" smtClean="0"/>
              <a:t>31</a:t>
            </a:fld>
            <a:endParaRPr lang="en-GB"/>
          </a:p>
        </p:txBody>
      </p:sp>
    </p:spTree>
    <p:extLst>
      <p:ext uri="{BB962C8B-B14F-4D97-AF65-F5344CB8AC3E}">
        <p14:creationId xmlns:p14="http://schemas.microsoft.com/office/powerpoint/2010/main" val="153543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Additionally, many of our Business Champions have provided copies of their driver policies and handbooks for you to use as inspiration. They have created these documents to help make their drivers safer. They are happy to share them with you because their drivers and your drivers share the same roads.</a:t>
            </a:r>
          </a:p>
        </p:txBody>
      </p:sp>
      <p:sp>
        <p:nvSpPr>
          <p:cNvPr id="4" name="Slide Number Placeholder 3"/>
          <p:cNvSpPr>
            <a:spLocks noGrp="1"/>
          </p:cNvSpPr>
          <p:nvPr>
            <p:ph type="sldNum" sz="quarter" idx="10"/>
          </p:nvPr>
        </p:nvSpPr>
        <p:spPr/>
        <p:txBody>
          <a:bodyPr/>
          <a:lstStyle/>
          <a:p>
            <a:fld id="{D4BBE9A7-EBBB-49D8-A7F9-FCA6FC04E6D6}" type="slidenum">
              <a:rPr lang="en-GB" smtClean="0"/>
              <a:t>32</a:t>
            </a:fld>
            <a:endParaRPr lang="en-GB"/>
          </a:p>
        </p:txBody>
      </p:sp>
    </p:spTree>
    <p:extLst>
      <p:ext uri="{BB962C8B-B14F-4D97-AF65-F5344CB8AC3E}">
        <p14:creationId xmlns:p14="http://schemas.microsoft.com/office/powerpoint/2010/main" val="467230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Whether you work for a local authority or the emergency services, many of your colleagues will be part of local Safer Roads Partnerships, and promoting better fleet safety to businesses in your local area.</a:t>
            </a:r>
          </a:p>
        </p:txBody>
      </p:sp>
      <p:sp>
        <p:nvSpPr>
          <p:cNvPr id="4" name="Slide Number Placeholder 3"/>
          <p:cNvSpPr>
            <a:spLocks noGrp="1"/>
          </p:cNvSpPr>
          <p:nvPr>
            <p:ph type="sldNum" sz="quarter" idx="10"/>
          </p:nvPr>
        </p:nvSpPr>
        <p:spPr/>
        <p:txBody>
          <a:bodyPr/>
          <a:lstStyle/>
          <a:p>
            <a:fld id="{D4BBE9A7-EBBB-49D8-A7F9-FCA6FC04E6D6}" type="slidenum">
              <a:rPr lang="en-GB" smtClean="0"/>
              <a:t>33</a:t>
            </a:fld>
            <a:endParaRPr lang="en-GB"/>
          </a:p>
        </p:txBody>
      </p:sp>
    </p:spTree>
    <p:extLst>
      <p:ext uri="{BB962C8B-B14F-4D97-AF65-F5344CB8AC3E}">
        <p14:creationId xmlns:p14="http://schemas.microsoft.com/office/powerpoint/2010/main" val="242566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therefore essential that you practice what you preach.</a:t>
            </a:r>
          </a:p>
          <a:p>
            <a:r>
              <a:rPr lang="en-GB" dirty="0"/>
              <a:t>The first picture shows an event </a:t>
            </a:r>
            <a:r>
              <a:rPr lang="en-GB" dirty="0" err="1"/>
              <a:t>DfBB</a:t>
            </a:r>
            <a:r>
              <a:rPr lang="en-GB" dirty="0"/>
              <a:t> did to engage local business with Kent Safer Roads Partnership, with support from the Kent County Council, and both the Fire and Police services.</a:t>
            </a:r>
          </a:p>
          <a:p>
            <a:endParaRPr lang="en-GB" dirty="0"/>
          </a:p>
          <a:p>
            <a:r>
              <a:rPr lang="en-GB" dirty="0"/>
              <a:t>Picture 2: There are now a number of pilot schemes being run by police forces across the company, some independently and some in conjunction with Highways England. They are specifically targeting those who are obviously driving for work such as those in sign-written cars and vans. If they stop a van driver for, say, suspected vehicle checks they will ask the driver if he is driving for work, and then ask what his employer’s driving for work policy says about vehicle maintenance. If he says he has never seen a policy, the aim is to not punish the driver, but to go and encourage the employer to ensure they have everything in place and offer </a:t>
            </a:r>
            <a:r>
              <a:rPr lang="en-GB" dirty="0" err="1"/>
              <a:t>DfBB</a:t>
            </a:r>
            <a:r>
              <a:rPr lang="en-GB" dirty="0"/>
              <a:t> resources to help. If the employers is a repeat offender, and refuses to change, there is the option to then come down harder on the employer and target their fleet through ANPR. The ultimate aim is to deny access of the roads to those employers who repeatedly put other road users at risk with dangerous drivers, vehicles or work practices.</a:t>
            </a:r>
          </a:p>
        </p:txBody>
      </p:sp>
      <p:sp>
        <p:nvSpPr>
          <p:cNvPr id="4" name="Slide Number Placeholder 3"/>
          <p:cNvSpPr>
            <a:spLocks noGrp="1"/>
          </p:cNvSpPr>
          <p:nvPr>
            <p:ph type="sldNum" sz="quarter" idx="10"/>
          </p:nvPr>
        </p:nvSpPr>
        <p:spPr/>
        <p:txBody>
          <a:bodyPr/>
          <a:lstStyle/>
          <a:p>
            <a:fld id="{D4BBE9A7-EBBB-49D8-A7F9-FCA6FC04E6D6}" type="slidenum">
              <a:rPr lang="en-GB" smtClean="0"/>
              <a:t>34</a:t>
            </a:fld>
            <a:endParaRPr lang="en-GB"/>
          </a:p>
        </p:txBody>
      </p:sp>
    </p:spTree>
    <p:extLst>
      <p:ext uri="{BB962C8B-B14F-4D97-AF65-F5344CB8AC3E}">
        <p14:creationId xmlns:p14="http://schemas.microsoft.com/office/powerpoint/2010/main" val="82581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included HE here however it is important to reinforce that </a:t>
            </a:r>
            <a:r>
              <a:rPr lang="en-GB" dirty="0" err="1"/>
              <a:t>DfBB</a:t>
            </a:r>
            <a:r>
              <a:rPr lang="en-GB" dirty="0"/>
              <a:t> is Highways England’s Campaign!</a:t>
            </a:r>
          </a:p>
          <a:p>
            <a:r>
              <a:rPr lang="en-GB" dirty="0"/>
              <a:t>The other organisations support our aims and work with us to promote WRRS</a:t>
            </a:r>
          </a:p>
          <a:p>
            <a:r>
              <a:rPr lang="en-GB" dirty="0"/>
              <a:t>HSE – Health and Safety Executive</a:t>
            </a:r>
          </a:p>
          <a:p>
            <a:r>
              <a:rPr lang="en-GB" dirty="0"/>
              <a:t>APSE – Association for Public Sector Excellence</a:t>
            </a:r>
          </a:p>
          <a:p>
            <a:r>
              <a:rPr lang="en-GB" dirty="0"/>
              <a:t>AIRSO – Association of Industrial Road Safety Officers</a:t>
            </a:r>
          </a:p>
          <a:p>
            <a:r>
              <a:rPr lang="en-GB" dirty="0"/>
              <a:t>FTA – Freight Transport Association</a:t>
            </a:r>
          </a:p>
          <a:p>
            <a:r>
              <a:rPr lang="en-GB" dirty="0"/>
              <a:t>ACFO – Association of Car Fleet Operators</a:t>
            </a:r>
          </a:p>
          <a:p>
            <a:r>
              <a:rPr lang="en-GB" dirty="0"/>
              <a:t>BVRLA – British Vehicle Rental &amp; Leasing Association</a:t>
            </a:r>
          </a:p>
          <a:p>
            <a:r>
              <a:rPr lang="en-GB" dirty="0"/>
              <a:t>IOD – Institute of Directors</a:t>
            </a:r>
          </a:p>
        </p:txBody>
      </p:sp>
      <p:sp>
        <p:nvSpPr>
          <p:cNvPr id="4" name="Slide Number Placeholder 3"/>
          <p:cNvSpPr>
            <a:spLocks noGrp="1"/>
          </p:cNvSpPr>
          <p:nvPr>
            <p:ph type="sldNum" sz="quarter" idx="10"/>
          </p:nvPr>
        </p:nvSpPr>
        <p:spPr/>
        <p:txBody>
          <a:bodyPr/>
          <a:lstStyle/>
          <a:p>
            <a:fld id="{D4BBE9A7-EBBB-49D8-A7F9-FCA6FC04E6D6}" type="slidenum">
              <a:rPr lang="en-GB" smtClean="0"/>
              <a:t>4</a:t>
            </a:fld>
            <a:endParaRPr lang="en-GB"/>
          </a:p>
        </p:txBody>
      </p:sp>
    </p:spTree>
    <p:extLst>
      <p:ext uri="{BB962C8B-B14F-4D97-AF65-F5344CB8AC3E}">
        <p14:creationId xmlns:p14="http://schemas.microsoft.com/office/powerpoint/2010/main" val="50530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British Road Safety Statement was released in 2015 and contains a number of specific objectives and ambitions relating to driving for work.</a:t>
            </a:r>
          </a:p>
          <a:p>
            <a:r>
              <a:rPr lang="en-GB" dirty="0"/>
              <a:t>The line about supporting Highways England and Local Authorities to improve standards in the private and public sector is key – see next slide</a:t>
            </a:r>
          </a:p>
        </p:txBody>
      </p:sp>
      <p:sp>
        <p:nvSpPr>
          <p:cNvPr id="4" name="Slide Number Placeholder 3"/>
          <p:cNvSpPr>
            <a:spLocks noGrp="1"/>
          </p:cNvSpPr>
          <p:nvPr>
            <p:ph type="sldNum" sz="quarter" idx="10"/>
          </p:nvPr>
        </p:nvSpPr>
        <p:spPr/>
        <p:txBody>
          <a:bodyPr/>
          <a:lstStyle/>
          <a:p>
            <a:fld id="{D4BBE9A7-EBBB-49D8-A7F9-FCA6FC04E6D6}" type="slidenum">
              <a:rPr lang="en-GB" smtClean="0"/>
              <a:t>5</a:t>
            </a:fld>
            <a:endParaRPr lang="en-GB"/>
          </a:p>
        </p:txBody>
      </p:sp>
    </p:spTree>
    <p:extLst>
      <p:ext uri="{BB962C8B-B14F-4D97-AF65-F5344CB8AC3E}">
        <p14:creationId xmlns:p14="http://schemas.microsoft.com/office/powerpoint/2010/main" val="89827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sector bodies already do good work in promoting road safety in their local regions however there is clearly an assumption that those local authorities already manage WRRS in their own organisation to the required level and this is simply NOT the case. Some organisations so manage WRRS well but some also have gaps – it is essential that we all practice what we preach. Highways England has recently risk assessed its driving for work activities across the organisation and launched a new driving at work policy with the full support of the CEO and the Board of Directors.</a:t>
            </a:r>
          </a:p>
        </p:txBody>
      </p:sp>
      <p:sp>
        <p:nvSpPr>
          <p:cNvPr id="4" name="Slide Number Placeholder 3"/>
          <p:cNvSpPr>
            <a:spLocks noGrp="1"/>
          </p:cNvSpPr>
          <p:nvPr>
            <p:ph type="sldNum" sz="quarter" idx="10"/>
          </p:nvPr>
        </p:nvSpPr>
        <p:spPr/>
        <p:txBody>
          <a:bodyPr/>
          <a:lstStyle/>
          <a:p>
            <a:fld id="{D4BBE9A7-EBBB-49D8-A7F9-FCA6FC04E6D6}" type="slidenum">
              <a:rPr lang="en-GB" smtClean="0"/>
              <a:t>6</a:t>
            </a:fld>
            <a:endParaRPr lang="en-GB"/>
          </a:p>
        </p:txBody>
      </p:sp>
    </p:spTree>
    <p:extLst>
      <p:ext uri="{BB962C8B-B14F-4D97-AF65-F5344CB8AC3E}">
        <p14:creationId xmlns:p14="http://schemas.microsoft.com/office/powerpoint/2010/main" val="217173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Highways England is looking to support public sector employers to improve standards of WRRS locally and has hired a number of regional managers to provide this support locally.</a:t>
            </a:r>
          </a:p>
        </p:txBody>
      </p:sp>
      <p:sp>
        <p:nvSpPr>
          <p:cNvPr id="4" name="Slide Number Placeholder 3"/>
          <p:cNvSpPr>
            <a:spLocks noGrp="1"/>
          </p:cNvSpPr>
          <p:nvPr>
            <p:ph type="sldNum" sz="quarter" idx="10"/>
          </p:nvPr>
        </p:nvSpPr>
        <p:spPr/>
        <p:txBody>
          <a:bodyPr/>
          <a:lstStyle/>
          <a:p>
            <a:fld id="{D4BBE9A7-EBBB-49D8-A7F9-FCA6FC04E6D6}" type="slidenum">
              <a:rPr lang="en-GB" smtClean="0"/>
              <a:t>7</a:t>
            </a:fld>
            <a:endParaRPr lang="en-GB"/>
          </a:p>
        </p:txBody>
      </p:sp>
    </p:spTree>
    <p:extLst>
      <p:ext uri="{BB962C8B-B14F-4D97-AF65-F5344CB8AC3E}">
        <p14:creationId xmlns:p14="http://schemas.microsoft.com/office/powerpoint/2010/main" val="56693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DfBB</a:t>
            </a:r>
            <a:r>
              <a:rPr lang="en-GB" dirty="0"/>
              <a:t> was formed in 2007 following research by </a:t>
            </a:r>
            <a:r>
              <a:rPr lang="en-GB" dirty="0" err="1"/>
              <a:t>DfT</a:t>
            </a:r>
            <a:r>
              <a:rPr lang="en-GB" dirty="0"/>
              <a:t>/HSE and the Motorists Forum.</a:t>
            </a:r>
          </a:p>
          <a:p>
            <a:r>
              <a:rPr lang="en-GB" dirty="0"/>
              <a:t>The aim of the campaign is to identify Business Champions who manage their work-related road safety (WRRS) well and to share their stories as an inspiration to other employers, encouraging them to improve their own businesses in order to achieve similar benefits.</a:t>
            </a:r>
          </a:p>
        </p:txBody>
      </p:sp>
      <p:sp>
        <p:nvSpPr>
          <p:cNvPr id="4" name="Slide Number Placeholder 3"/>
          <p:cNvSpPr>
            <a:spLocks noGrp="1"/>
          </p:cNvSpPr>
          <p:nvPr>
            <p:ph type="sldNum" sz="quarter" idx="10"/>
          </p:nvPr>
        </p:nvSpPr>
        <p:spPr/>
        <p:txBody>
          <a:bodyPr/>
          <a:lstStyle/>
          <a:p>
            <a:fld id="{D4BBE9A7-EBBB-49D8-A7F9-FCA6FC04E6D6}" type="slidenum">
              <a:rPr lang="en-GB" smtClean="0"/>
              <a:t>8</a:t>
            </a:fld>
            <a:endParaRPr lang="en-GB"/>
          </a:p>
        </p:txBody>
      </p:sp>
    </p:spTree>
    <p:extLst>
      <p:ext uri="{BB962C8B-B14F-4D97-AF65-F5344CB8AC3E}">
        <p14:creationId xmlns:p14="http://schemas.microsoft.com/office/powerpoint/2010/main" val="374884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DfBB</a:t>
            </a:r>
            <a:r>
              <a:rPr lang="en-GB" dirty="0"/>
              <a:t> is not just about businesses – it is equally relevant to the public sector who are under intense and constant pressure to reduce costs and work within ever-tighter budgets.</a:t>
            </a:r>
          </a:p>
          <a:p>
            <a:r>
              <a:rPr lang="en-GB" dirty="0" err="1"/>
              <a:t>DfBB</a:t>
            </a:r>
            <a:r>
              <a:rPr lang="en-GB" dirty="0"/>
              <a:t> can help this process by applying it across both the organisation itself, and ensuring suppliers follow it too.</a:t>
            </a:r>
          </a:p>
        </p:txBody>
      </p:sp>
      <p:sp>
        <p:nvSpPr>
          <p:cNvPr id="4" name="Slide Number Placeholder 3"/>
          <p:cNvSpPr>
            <a:spLocks noGrp="1"/>
          </p:cNvSpPr>
          <p:nvPr>
            <p:ph type="sldNum" sz="quarter" idx="10"/>
          </p:nvPr>
        </p:nvSpPr>
        <p:spPr/>
        <p:txBody>
          <a:bodyPr/>
          <a:lstStyle/>
          <a:p>
            <a:fld id="{D4BBE9A7-EBBB-49D8-A7F9-FCA6FC04E6D6}" type="slidenum">
              <a:rPr lang="en-GB" smtClean="0"/>
              <a:t>9</a:t>
            </a:fld>
            <a:endParaRPr lang="en-GB"/>
          </a:p>
        </p:txBody>
      </p:sp>
    </p:spTree>
    <p:extLst>
      <p:ext uri="{BB962C8B-B14F-4D97-AF65-F5344CB8AC3E}">
        <p14:creationId xmlns:p14="http://schemas.microsoft.com/office/powerpoint/2010/main" val="365255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A39C00-4F40-418C-92E9-944DCD7C2AE7}" type="datetimeFigureOut">
              <a:rPr lang="en-GB" smtClean="0"/>
              <a:t>10/07/2018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395443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39C00-4F40-418C-92E9-944DCD7C2AE7}" type="datetimeFigureOut">
              <a:rPr lang="en-GB" smtClean="0"/>
              <a:t>10/07/2018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23450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39C00-4F40-418C-92E9-944DCD7C2AE7}" type="datetimeFigureOut">
              <a:rPr lang="en-GB" smtClean="0"/>
              <a:t>10/07/2018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3580843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39C00-4F40-418C-92E9-944DCD7C2AE7}" type="datetimeFigureOut">
              <a:rPr lang="en-GB" smtClean="0"/>
              <a:t>10/07/2018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275398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A39C00-4F40-418C-92E9-944DCD7C2AE7}" type="datetimeFigureOut">
              <a:rPr lang="en-GB" smtClean="0"/>
              <a:t>10/07/2018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114683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A39C00-4F40-418C-92E9-944DCD7C2AE7}" type="datetimeFigureOut">
              <a:rPr lang="en-GB" smtClean="0"/>
              <a:t>10/07/2018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153433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A39C00-4F40-418C-92E9-944DCD7C2AE7}" type="datetimeFigureOut">
              <a:rPr lang="en-GB" smtClean="0"/>
              <a:t>10/07/2018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164512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A39C00-4F40-418C-92E9-944DCD7C2AE7}" type="datetimeFigureOut">
              <a:rPr lang="en-GB" smtClean="0"/>
              <a:t>10/07/2018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32883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39C00-4F40-418C-92E9-944DCD7C2AE7}" type="datetimeFigureOut">
              <a:rPr lang="en-GB" smtClean="0"/>
              <a:t>10/07/2018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27615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A39C00-4F40-418C-92E9-944DCD7C2AE7}" type="datetimeFigureOut">
              <a:rPr lang="en-GB" smtClean="0"/>
              <a:t>10/07/2018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54441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A39C00-4F40-418C-92E9-944DCD7C2AE7}" type="datetimeFigureOut">
              <a:rPr lang="en-GB" smtClean="0"/>
              <a:t>10/07/2018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835753-F4C4-4392-9E9E-2AE53885C4CF}" type="slidenum">
              <a:rPr lang="en-GB" smtClean="0"/>
              <a:t>‹#›</a:t>
            </a:fld>
            <a:endParaRPr lang="en-GB"/>
          </a:p>
        </p:txBody>
      </p:sp>
    </p:spTree>
    <p:extLst>
      <p:ext uri="{BB962C8B-B14F-4D97-AF65-F5344CB8AC3E}">
        <p14:creationId xmlns:p14="http://schemas.microsoft.com/office/powerpoint/2010/main" val="266790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39C00-4F40-418C-92E9-944DCD7C2AE7}" type="datetimeFigureOut">
              <a:rPr lang="en-GB" smtClean="0"/>
              <a:t>10/07/2018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35753-F4C4-4392-9E9E-2AE53885C4CF}" type="slidenum">
              <a:rPr lang="en-GB" smtClean="0"/>
              <a:t>‹#›</a:t>
            </a:fld>
            <a:endParaRPr lang="en-GB"/>
          </a:p>
        </p:txBody>
      </p:sp>
    </p:spTree>
    <p:extLst>
      <p:ext uri="{BB962C8B-B14F-4D97-AF65-F5344CB8AC3E}">
        <p14:creationId xmlns:p14="http://schemas.microsoft.com/office/powerpoint/2010/main" val="2770081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1.jpg"/><Relationship Id="rId3" Type="http://schemas.openxmlformats.org/officeDocument/2006/relationships/image" Target="../media/image23.jpg"/><Relationship Id="rId7" Type="http://schemas.openxmlformats.org/officeDocument/2006/relationships/image" Target="../media/image5.jpg"/><Relationship Id="rId12"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29.jpg"/><Relationship Id="rId5" Type="http://schemas.openxmlformats.org/officeDocument/2006/relationships/image" Target="../media/image25.jpg"/><Relationship Id="rId10" Type="http://schemas.openxmlformats.org/officeDocument/2006/relationships/image" Target="../media/image28.jpg"/><Relationship Id="rId4" Type="http://schemas.openxmlformats.org/officeDocument/2006/relationships/image" Target="../media/image24.jpg"/><Relationship Id="rId9" Type="http://schemas.openxmlformats.org/officeDocument/2006/relationships/image" Target="../media/image27.jpg"/><Relationship Id="rId1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5.jp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8.jp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1.jp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4.jp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6.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www.drivingforbetterbusiness.com/" TargetMode="External"/><Relationship Id="rId7"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9.jpg"/><Relationship Id="rId11" Type="http://schemas.openxmlformats.org/officeDocument/2006/relationships/image" Target="../media/image3.pn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5.jpg"/><Relationship Id="rId9"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g"/><Relationship Id="rId2" Type="http://schemas.openxmlformats.org/officeDocument/2006/relationships/notesSlide" Target="../notesSlides/notesSlide4.xml"/><Relationship Id="rId16"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23E3D-5CE4-4928-81C0-98B8616C5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EB698AD-D3C0-4A80-87D7-80949D813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170" y="528320"/>
            <a:ext cx="6551660" cy="1351280"/>
          </a:xfrm>
          <a:prstGeom prst="rect">
            <a:avLst/>
          </a:prstGeom>
        </p:spPr>
      </p:pic>
      <p:pic>
        <p:nvPicPr>
          <p:cNvPr id="6" name="Picture 5">
            <a:extLst>
              <a:ext uri="{FF2B5EF4-FFF2-40B4-BE49-F238E27FC236}">
                <a16:creationId xmlns:a16="http://schemas.microsoft.com/office/drawing/2014/main" id="{C0907E0A-73C2-48F9-B230-BD30017A3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5" name="Rectangle 4">
            <a:extLst>
              <a:ext uri="{FF2B5EF4-FFF2-40B4-BE49-F238E27FC236}">
                <a16:creationId xmlns:a16="http://schemas.microsoft.com/office/drawing/2014/main" id="{63A6C3A0-EEAF-1346-BACC-078290AB9071}"/>
              </a:ext>
            </a:extLst>
          </p:cNvPr>
          <p:cNvSpPr/>
          <p:nvPr/>
        </p:nvSpPr>
        <p:spPr>
          <a:xfrm>
            <a:off x="670979" y="5613573"/>
            <a:ext cx="6159312" cy="954107"/>
          </a:xfrm>
          <a:prstGeom prst="rect">
            <a:avLst/>
          </a:prstGeom>
        </p:spPr>
        <p:txBody>
          <a:bodyPr wrap="square">
            <a:spAutoFit/>
          </a:bodyPr>
          <a:lstStyle/>
          <a:p>
            <a:r>
              <a:rPr lang="en-GB" sz="3200" b="1" dirty="0">
                <a:solidFill>
                  <a:schemeClr val="tx1">
                    <a:lumMod val="75000"/>
                    <a:lumOff val="25000"/>
                  </a:schemeClr>
                </a:solidFill>
              </a:rPr>
              <a:t>Simon Turner</a:t>
            </a:r>
          </a:p>
          <a:p>
            <a:r>
              <a:rPr lang="en-GB" sz="2400" b="1" dirty="0" err="1">
                <a:solidFill>
                  <a:schemeClr val="tx1">
                    <a:lumMod val="75000"/>
                    <a:lumOff val="25000"/>
                  </a:schemeClr>
                </a:solidFill>
              </a:rPr>
              <a:t>RoadSafe</a:t>
            </a:r>
            <a:r>
              <a:rPr lang="en-GB" sz="2400" b="1" dirty="0">
                <a:solidFill>
                  <a:schemeClr val="tx1">
                    <a:lumMod val="75000"/>
                    <a:lumOff val="25000"/>
                  </a:schemeClr>
                </a:solidFill>
              </a:rPr>
              <a:t> Campaigns Director</a:t>
            </a:r>
            <a:endParaRPr lang="en-GB" sz="2400" dirty="0"/>
          </a:p>
        </p:txBody>
      </p:sp>
    </p:spTree>
    <p:extLst>
      <p:ext uri="{BB962C8B-B14F-4D97-AF65-F5344CB8AC3E}">
        <p14:creationId xmlns:p14="http://schemas.microsoft.com/office/powerpoint/2010/main" val="429793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5A5257-0633-498D-8B30-7A3A3499B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1198"/>
            <a:ext cx="6096000" cy="3429000"/>
          </a:xfrm>
          <a:prstGeom prst="rect">
            <a:avLst/>
          </a:prstGeom>
        </p:spPr>
      </p:pic>
      <p:pic>
        <p:nvPicPr>
          <p:cNvPr id="5" name="Picture 4">
            <a:extLst>
              <a:ext uri="{FF2B5EF4-FFF2-40B4-BE49-F238E27FC236}">
                <a16:creationId xmlns:a16="http://schemas.microsoft.com/office/drawing/2014/main" id="{AE9CE6B7-2655-404D-B2AB-A187BFC7F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4827"/>
            <a:ext cx="6096000" cy="3425371"/>
          </a:xfrm>
          <a:prstGeom prst="rect">
            <a:avLst/>
          </a:prstGeom>
        </p:spPr>
      </p:pic>
      <p:pic>
        <p:nvPicPr>
          <p:cNvPr id="3" name="Picture 2">
            <a:extLst>
              <a:ext uri="{FF2B5EF4-FFF2-40B4-BE49-F238E27FC236}">
                <a16:creationId xmlns:a16="http://schemas.microsoft.com/office/drawing/2014/main" id="{DF4AD7BD-DED9-4197-BC0A-5C3B66599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236" y="560296"/>
            <a:ext cx="5199530" cy="1060704"/>
          </a:xfrm>
          <a:prstGeom prst="rect">
            <a:avLst/>
          </a:prstGeom>
        </p:spPr>
      </p:pic>
      <p:pic>
        <p:nvPicPr>
          <p:cNvPr id="6" name="Picture 5">
            <a:extLst>
              <a:ext uri="{FF2B5EF4-FFF2-40B4-BE49-F238E27FC236}">
                <a16:creationId xmlns:a16="http://schemas.microsoft.com/office/drawing/2014/main" id="{855BCD1B-4093-43E4-98C1-55C3EE34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8" name="Picture 7">
            <a:extLst>
              <a:ext uri="{FF2B5EF4-FFF2-40B4-BE49-F238E27FC236}">
                <a16:creationId xmlns:a16="http://schemas.microsoft.com/office/drawing/2014/main" id="{C58C690F-D99A-4122-B5B7-9621A9BDBD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85618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109CA53-67D4-4023-9425-2AB394C1BFDA}"/>
              </a:ext>
            </a:extLst>
          </p:cNvPr>
          <p:cNvGrpSpPr/>
          <p:nvPr/>
        </p:nvGrpSpPr>
        <p:grpSpPr>
          <a:xfrm>
            <a:off x="1874474" y="4893943"/>
            <a:ext cx="8001046" cy="1079818"/>
            <a:chOff x="1107687" y="4688255"/>
            <a:chExt cx="9534620" cy="1286788"/>
          </a:xfrm>
        </p:grpSpPr>
        <p:pic>
          <p:nvPicPr>
            <p:cNvPr id="25" name="Picture 24">
              <a:extLst>
                <a:ext uri="{FF2B5EF4-FFF2-40B4-BE49-F238E27FC236}">
                  <a16:creationId xmlns:a16="http://schemas.microsoft.com/office/drawing/2014/main" id="{84BAD41E-0401-4396-885B-F18E4B3F7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549" y="4705043"/>
              <a:ext cx="2540000" cy="1270000"/>
            </a:xfrm>
            <a:prstGeom prst="rect">
              <a:avLst/>
            </a:prstGeom>
          </p:spPr>
        </p:pic>
        <p:pic>
          <p:nvPicPr>
            <p:cNvPr id="21" name="Picture 20">
              <a:extLst>
                <a:ext uri="{FF2B5EF4-FFF2-40B4-BE49-F238E27FC236}">
                  <a16:creationId xmlns:a16="http://schemas.microsoft.com/office/drawing/2014/main" id="{6CA72809-6512-4E17-960A-595126F58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687" y="4705043"/>
              <a:ext cx="2540000" cy="1270000"/>
            </a:xfrm>
            <a:prstGeom prst="rect">
              <a:avLst/>
            </a:prstGeom>
          </p:spPr>
        </p:pic>
        <p:pic>
          <p:nvPicPr>
            <p:cNvPr id="23" name="Picture 22">
              <a:extLst>
                <a:ext uri="{FF2B5EF4-FFF2-40B4-BE49-F238E27FC236}">
                  <a16:creationId xmlns:a16="http://schemas.microsoft.com/office/drawing/2014/main" id="{7B6419F2-E8BB-4CD7-8ED4-D151B3A7C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2549" y="4705043"/>
              <a:ext cx="2540000" cy="1270000"/>
            </a:xfrm>
            <a:prstGeom prst="rect">
              <a:avLst/>
            </a:prstGeom>
          </p:spPr>
        </p:pic>
        <p:pic>
          <p:nvPicPr>
            <p:cNvPr id="27" name="Picture 26">
              <a:extLst>
                <a:ext uri="{FF2B5EF4-FFF2-40B4-BE49-F238E27FC236}">
                  <a16:creationId xmlns:a16="http://schemas.microsoft.com/office/drawing/2014/main" id="{806C2D03-F4FE-463D-81D3-06C68B2E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2307" y="4688255"/>
              <a:ext cx="2540000" cy="1270000"/>
            </a:xfrm>
            <a:prstGeom prst="rect">
              <a:avLst/>
            </a:prstGeom>
          </p:spPr>
        </p:pic>
      </p:grpSp>
      <p:pic>
        <p:nvPicPr>
          <p:cNvPr id="6" name="Picture 5">
            <a:extLst>
              <a:ext uri="{FF2B5EF4-FFF2-40B4-BE49-F238E27FC236}">
                <a16:creationId xmlns:a16="http://schemas.microsoft.com/office/drawing/2014/main" id="{855BCD1B-4093-43E4-98C1-55C3EE340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8" name="Picture 7">
            <a:extLst>
              <a:ext uri="{FF2B5EF4-FFF2-40B4-BE49-F238E27FC236}">
                <a16:creationId xmlns:a16="http://schemas.microsoft.com/office/drawing/2014/main" id="{C58C690F-D99A-4122-B5B7-9621A9BDBD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9" name="TextBox 8">
            <a:extLst>
              <a:ext uri="{FF2B5EF4-FFF2-40B4-BE49-F238E27FC236}">
                <a16:creationId xmlns:a16="http://schemas.microsoft.com/office/drawing/2014/main" id="{0971B673-310A-4603-B6CA-31A6506EB6ED}"/>
              </a:ext>
            </a:extLst>
          </p:cNvPr>
          <p:cNvSpPr txBox="1"/>
          <p:nvPr/>
        </p:nvSpPr>
        <p:spPr>
          <a:xfrm>
            <a:off x="690112" y="411555"/>
            <a:ext cx="11501887" cy="830997"/>
          </a:xfrm>
          <a:prstGeom prst="rect">
            <a:avLst/>
          </a:prstGeom>
          <a:noFill/>
        </p:spPr>
        <p:txBody>
          <a:bodyPr wrap="square" rtlCol="0">
            <a:spAutoFit/>
          </a:bodyPr>
          <a:lstStyle/>
          <a:p>
            <a:r>
              <a:rPr lang="en-GB" sz="4800" b="1" dirty="0">
                <a:solidFill>
                  <a:srgbClr val="92D050"/>
                </a:solidFill>
              </a:rPr>
              <a:t>Other Public Sector Champions</a:t>
            </a:r>
            <a:endParaRPr lang="en-GB" sz="3600" b="1" dirty="0">
              <a:solidFill>
                <a:srgbClr val="92D050"/>
              </a:solidFill>
            </a:endParaRPr>
          </a:p>
        </p:txBody>
      </p:sp>
      <p:grpSp>
        <p:nvGrpSpPr>
          <p:cNvPr id="29" name="Group 28">
            <a:extLst>
              <a:ext uri="{FF2B5EF4-FFF2-40B4-BE49-F238E27FC236}">
                <a16:creationId xmlns:a16="http://schemas.microsoft.com/office/drawing/2014/main" id="{FA858C70-6414-4497-91B4-47B7F0BC073A}"/>
              </a:ext>
            </a:extLst>
          </p:cNvPr>
          <p:cNvGrpSpPr/>
          <p:nvPr/>
        </p:nvGrpSpPr>
        <p:grpSpPr>
          <a:xfrm>
            <a:off x="379927" y="1344294"/>
            <a:ext cx="3709766" cy="3391544"/>
            <a:chOff x="379927" y="1344294"/>
            <a:chExt cx="3709766" cy="3391544"/>
          </a:xfrm>
        </p:grpSpPr>
        <p:pic>
          <p:nvPicPr>
            <p:cNvPr id="4" name="Picture 3">
              <a:extLst>
                <a:ext uri="{FF2B5EF4-FFF2-40B4-BE49-F238E27FC236}">
                  <a16:creationId xmlns:a16="http://schemas.microsoft.com/office/drawing/2014/main" id="{FF0C35DE-7DDD-4923-AD2E-FA8B84A050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810" y="1344294"/>
              <a:ext cx="2540000" cy="1270000"/>
            </a:xfrm>
            <a:prstGeom prst="rect">
              <a:avLst/>
            </a:prstGeom>
          </p:spPr>
        </p:pic>
        <p:pic>
          <p:nvPicPr>
            <p:cNvPr id="11" name="Picture 10">
              <a:extLst>
                <a:ext uri="{FF2B5EF4-FFF2-40B4-BE49-F238E27FC236}">
                  <a16:creationId xmlns:a16="http://schemas.microsoft.com/office/drawing/2014/main" id="{301CE4CF-5D67-4CEF-B2A9-8972B21A7F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927" y="2509978"/>
              <a:ext cx="3709766" cy="2225860"/>
            </a:xfrm>
            <a:prstGeom prst="rect">
              <a:avLst/>
            </a:prstGeom>
          </p:spPr>
        </p:pic>
      </p:grpSp>
      <p:grpSp>
        <p:nvGrpSpPr>
          <p:cNvPr id="30" name="Group 29">
            <a:extLst>
              <a:ext uri="{FF2B5EF4-FFF2-40B4-BE49-F238E27FC236}">
                <a16:creationId xmlns:a16="http://schemas.microsoft.com/office/drawing/2014/main" id="{A3AA2919-97A3-4146-80C5-CD61A6429AB3}"/>
              </a:ext>
            </a:extLst>
          </p:cNvPr>
          <p:cNvGrpSpPr/>
          <p:nvPr/>
        </p:nvGrpSpPr>
        <p:grpSpPr>
          <a:xfrm>
            <a:off x="4241117" y="1344294"/>
            <a:ext cx="3709766" cy="3391543"/>
            <a:chOff x="4241117" y="1344294"/>
            <a:chExt cx="3709766" cy="3391543"/>
          </a:xfrm>
        </p:grpSpPr>
        <p:pic>
          <p:nvPicPr>
            <p:cNvPr id="17" name="Picture 16">
              <a:extLst>
                <a:ext uri="{FF2B5EF4-FFF2-40B4-BE49-F238E27FC236}">
                  <a16:creationId xmlns:a16="http://schemas.microsoft.com/office/drawing/2014/main" id="{97DFFFC3-BF61-44B7-B89B-72ACEFF596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000" y="1344294"/>
              <a:ext cx="2540000" cy="1270000"/>
            </a:xfrm>
            <a:prstGeom prst="rect">
              <a:avLst/>
            </a:prstGeom>
          </p:spPr>
        </p:pic>
        <p:pic>
          <p:nvPicPr>
            <p:cNvPr id="13" name="Picture 12">
              <a:extLst>
                <a:ext uri="{FF2B5EF4-FFF2-40B4-BE49-F238E27FC236}">
                  <a16:creationId xmlns:a16="http://schemas.microsoft.com/office/drawing/2014/main" id="{6FDFD5D0-19C9-4521-A254-6195BBD5A7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1117" y="2509978"/>
              <a:ext cx="3709766" cy="2225859"/>
            </a:xfrm>
            <a:prstGeom prst="rect">
              <a:avLst/>
            </a:prstGeom>
          </p:spPr>
        </p:pic>
      </p:grpSp>
      <p:grpSp>
        <p:nvGrpSpPr>
          <p:cNvPr id="31" name="Group 30">
            <a:extLst>
              <a:ext uri="{FF2B5EF4-FFF2-40B4-BE49-F238E27FC236}">
                <a16:creationId xmlns:a16="http://schemas.microsoft.com/office/drawing/2014/main" id="{665AB007-90E4-4DB3-834F-E7836367AACD}"/>
              </a:ext>
            </a:extLst>
          </p:cNvPr>
          <p:cNvGrpSpPr/>
          <p:nvPr/>
        </p:nvGrpSpPr>
        <p:grpSpPr>
          <a:xfrm>
            <a:off x="8102307" y="1344294"/>
            <a:ext cx="3709766" cy="3391544"/>
            <a:chOff x="8102307" y="1344294"/>
            <a:chExt cx="3709766" cy="3391544"/>
          </a:xfrm>
        </p:grpSpPr>
        <p:pic>
          <p:nvPicPr>
            <p:cNvPr id="19" name="Picture 18">
              <a:extLst>
                <a:ext uri="{FF2B5EF4-FFF2-40B4-BE49-F238E27FC236}">
                  <a16:creationId xmlns:a16="http://schemas.microsoft.com/office/drawing/2014/main" id="{F74762CC-3218-42D7-8465-47A46DDBE9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7190" y="1344294"/>
              <a:ext cx="2540000" cy="1270000"/>
            </a:xfrm>
            <a:prstGeom prst="rect">
              <a:avLst/>
            </a:prstGeom>
          </p:spPr>
        </p:pic>
        <p:pic>
          <p:nvPicPr>
            <p:cNvPr id="15" name="Picture 14">
              <a:extLst>
                <a:ext uri="{FF2B5EF4-FFF2-40B4-BE49-F238E27FC236}">
                  <a16:creationId xmlns:a16="http://schemas.microsoft.com/office/drawing/2014/main" id="{996ED64E-4AD3-45E5-AA1B-5A1A86F50A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02307" y="2509978"/>
              <a:ext cx="3709766" cy="2225860"/>
            </a:xfrm>
            <a:prstGeom prst="rect">
              <a:avLst/>
            </a:prstGeom>
          </p:spPr>
        </p:pic>
      </p:grpSp>
    </p:spTree>
    <p:extLst>
      <p:ext uri="{BB962C8B-B14F-4D97-AF65-F5344CB8AC3E}">
        <p14:creationId xmlns:p14="http://schemas.microsoft.com/office/powerpoint/2010/main" val="22853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478709"/>
            <a:ext cx="12191999" cy="1200329"/>
          </a:xfrm>
          <a:prstGeom prst="rect">
            <a:avLst/>
          </a:prstGeom>
          <a:noFill/>
        </p:spPr>
        <p:txBody>
          <a:bodyPr wrap="square" rtlCol="0">
            <a:spAutoFit/>
          </a:bodyPr>
          <a:lstStyle/>
          <a:p>
            <a:pPr algn="ctr"/>
            <a:r>
              <a:rPr lang="en-GB" sz="7200" b="1" dirty="0">
                <a:solidFill>
                  <a:srgbClr val="92D050"/>
                </a:solidFill>
              </a:rPr>
              <a:t>Your Supply Chain</a:t>
            </a:r>
          </a:p>
        </p:txBody>
      </p:sp>
      <p:pic>
        <p:nvPicPr>
          <p:cNvPr id="4" name="Picture 3">
            <a:extLst>
              <a:ext uri="{FF2B5EF4-FFF2-40B4-BE49-F238E27FC236}">
                <a16:creationId xmlns:a16="http://schemas.microsoft.com/office/drawing/2014/main" id="{495256AE-4AC1-429E-944C-BA2D4334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5" name="Picture 4">
            <a:extLst>
              <a:ext uri="{FF2B5EF4-FFF2-40B4-BE49-F238E27FC236}">
                <a16:creationId xmlns:a16="http://schemas.microsoft.com/office/drawing/2014/main" id="{294621B2-A153-40F2-828A-2D0BF963E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37172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These are legal requirements!</a:t>
            </a:r>
          </a:p>
        </p:txBody>
      </p:sp>
      <p:sp>
        <p:nvSpPr>
          <p:cNvPr id="5" name="TextBox 4"/>
          <p:cNvSpPr txBox="1"/>
          <p:nvPr/>
        </p:nvSpPr>
        <p:spPr>
          <a:xfrm>
            <a:off x="690111" y="1465753"/>
            <a:ext cx="11501886" cy="4170372"/>
          </a:xfrm>
          <a:prstGeom prst="rect">
            <a:avLst/>
          </a:prstGeom>
          <a:noFill/>
        </p:spPr>
        <p:txBody>
          <a:bodyPr wrap="square" rtlCol="0">
            <a:spAutoFit/>
          </a:bodyPr>
          <a:lstStyle/>
          <a:p>
            <a:r>
              <a:rPr lang="en-GB" sz="4000" dirty="0">
                <a:solidFill>
                  <a:schemeClr val="tx1">
                    <a:lumMod val="75000"/>
                    <a:lumOff val="25000"/>
                  </a:schemeClr>
                </a:solidFill>
              </a:rPr>
              <a:t>Management of H&amp;S Regulations 1999</a:t>
            </a:r>
          </a:p>
          <a:p>
            <a:pPr>
              <a:spcBef>
                <a:spcPts val="3000"/>
              </a:spcBef>
            </a:pPr>
            <a:r>
              <a:rPr lang="en-GB" sz="4000" dirty="0">
                <a:solidFill>
                  <a:schemeClr val="tx1">
                    <a:lumMod val="75000"/>
                    <a:lumOff val="25000"/>
                  </a:schemeClr>
                </a:solidFill>
              </a:rPr>
              <a:t>Health and Safety at Work Act 1974</a:t>
            </a:r>
          </a:p>
          <a:p>
            <a:pPr marL="538163" indent="-307975">
              <a:buFont typeface="Arial" panose="020B0604020202020204" pitchFamily="34" charset="0"/>
              <a:buChar char="•"/>
              <a:tabLst>
                <a:tab pos="355600" algn="l"/>
              </a:tabLst>
            </a:pPr>
            <a:r>
              <a:rPr lang="en-GB" sz="4000" dirty="0">
                <a:solidFill>
                  <a:schemeClr val="tx1">
                    <a:lumMod val="75000"/>
                    <a:lumOff val="25000"/>
                  </a:schemeClr>
                </a:solidFill>
              </a:rPr>
              <a:t>Section 2 – duty of care to employees</a:t>
            </a:r>
          </a:p>
          <a:p>
            <a:pPr marL="538163" indent="-307975">
              <a:buFont typeface="Arial" panose="020B0604020202020204" pitchFamily="34" charset="0"/>
              <a:buChar char="•"/>
              <a:tabLst>
                <a:tab pos="355600" algn="l"/>
              </a:tabLst>
            </a:pPr>
            <a:r>
              <a:rPr lang="en-GB" sz="4000" dirty="0">
                <a:solidFill>
                  <a:schemeClr val="tx1">
                    <a:lumMod val="75000"/>
                    <a:lumOff val="25000"/>
                  </a:schemeClr>
                </a:solidFill>
              </a:rPr>
              <a:t>Section 3 – duty of care to others</a:t>
            </a:r>
          </a:p>
          <a:p>
            <a:pPr marL="538163" indent="-307975">
              <a:buFont typeface="Arial" panose="020B0604020202020204" pitchFamily="34" charset="0"/>
              <a:buChar char="•"/>
              <a:tabLst>
                <a:tab pos="355600" algn="l"/>
              </a:tabLst>
            </a:pPr>
            <a:r>
              <a:rPr lang="en-GB" sz="4000" dirty="0">
                <a:solidFill>
                  <a:schemeClr val="tx1">
                    <a:lumMod val="75000"/>
                    <a:lumOff val="25000"/>
                  </a:schemeClr>
                </a:solidFill>
              </a:rPr>
              <a:t>Section 37 – manager’s duty to </a:t>
            </a:r>
            <a:r>
              <a:rPr lang="en-GB" sz="4000" b="1" dirty="0">
                <a:solidFill>
                  <a:schemeClr val="tx1">
                    <a:lumMod val="75000"/>
                    <a:lumOff val="25000"/>
                  </a:schemeClr>
                </a:solidFill>
              </a:rPr>
              <a:t>implement</a:t>
            </a:r>
            <a:r>
              <a:rPr lang="en-GB" sz="4000" dirty="0">
                <a:solidFill>
                  <a:schemeClr val="tx1">
                    <a:lumMod val="75000"/>
                    <a:lumOff val="25000"/>
                  </a:schemeClr>
                </a:solidFill>
              </a:rPr>
              <a:t> policy</a:t>
            </a:r>
          </a:p>
          <a:p>
            <a:pPr marL="538163" indent="-307975">
              <a:buFont typeface="Arial" panose="020B0604020202020204" pitchFamily="34" charset="0"/>
              <a:buChar char="•"/>
              <a:tabLst>
                <a:tab pos="355600" algn="l"/>
              </a:tabLst>
            </a:pPr>
            <a:r>
              <a:rPr lang="en-GB" sz="4000" dirty="0">
                <a:solidFill>
                  <a:schemeClr val="tx1">
                    <a:lumMod val="75000"/>
                    <a:lumOff val="25000"/>
                  </a:schemeClr>
                </a:solidFill>
              </a:rPr>
              <a:t>Section 7 – employee’s duty to </a:t>
            </a:r>
            <a:r>
              <a:rPr lang="en-GB" sz="4000" b="1" dirty="0">
                <a:solidFill>
                  <a:schemeClr val="tx1">
                    <a:lumMod val="75000"/>
                    <a:lumOff val="25000"/>
                  </a:schemeClr>
                </a:solidFill>
              </a:rPr>
              <a:t>follow</a:t>
            </a:r>
            <a:r>
              <a:rPr lang="en-GB" sz="4000" dirty="0">
                <a:solidFill>
                  <a:schemeClr val="tx1">
                    <a:lumMod val="75000"/>
                    <a:lumOff val="25000"/>
                  </a:schemeClr>
                </a:solidFill>
              </a:rPr>
              <a:t> policy</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99AD74B2-0881-453F-9625-8CB7438B0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421969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Is your supply chain compliant</a:t>
            </a:r>
          </a:p>
        </p:txBody>
      </p:sp>
      <p:sp>
        <p:nvSpPr>
          <p:cNvPr id="5" name="TextBox 4"/>
          <p:cNvSpPr txBox="1"/>
          <p:nvPr/>
        </p:nvSpPr>
        <p:spPr>
          <a:xfrm>
            <a:off x="690111" y="1465753"/>
            <a:ext cx="8697729" cy="4170372"/>
          </a:xfrm>
          <a:prstGeom prst="rect">
            <a:avLst/>
          </a:prstGeom>
          <a:noFill/>
        </p:spPr>
        <p:txBody>
          <a:bodyPr wrap="square" rtlCol="0">
            <a:spAutoFit/>
          </a:bodyPr>
          <a:lstStyle/>
          <a:p>
            <a:r>
              <a:rPr lang="en-GB" sz="4000" dirty="0">
                <a:solidFill>
                  <a:schemeClr val="tx1">
                    <a:lumMod val="75000"/>
                    <a:lumOff val="25000"/>
                  </a:schemeClr>
                </a:solidFill>
              </a:rPr>
              <a:t>Are you spending taxpayers money on non-compliant suppliers?</a:t>
            </a:r>
          </a:p>
          <a:p>
            <a:pPr>
              <a:spcBef>
                <a:spcPts val="3000"/>
              </a:spcBef>
            </a:pPr>
            <a:r>
              <a:rPr lang="en-GB" sz="4000" dirty="0">
                <a:solidFill>
                  <a:schemeClr val="tx1">
                    <a:lumMod val="75000"/>
                    <a:lumOff val="25000"/>
                  </a:schemeClr>
                </a:solidFill>
              </a:rPr>
              <a:t>Compliant suppliers are likely to have</a:t>
            </a:r>
          </a:p>
          <a:p>
            <a:pPr marL="571500" indent="-571500">
              <a:buFont typeface="Arial" panose="020B0604020202020204" pitchFamily="34" charset="0"/>
              <a:buChar char="•"/>
            </a:pPr>
            <a:r>
              <a:rPr lang="en-GB" sz="4000" dirty="0">
                <a:solidFill>
                  <a:schemeClr val="tx1">
                    <a:lumMod val="75000"/>
                    <a:lumOff val="25000"/>
                  </a:schemeClr>
                </a:solidFill>
              </a:rPr>
              <a:t>Lower overheads passed on to clients</a:t>
            </a:r>
          </a:p>
          <a:p>
            <a:pPr marL="571500" indent="-571500">
              <a:buFont typeface="Arial" panose="020B0604020202020204" pitchFamily="34" charset="0"/>
              <a:buChar char="•"/>
            </a:pPr>
            <a:r>
              <a:rPr lang="en-GB" sz="4000" dirty="0">
                <a:solidFill>
                  <a:schemeClr val="tx1">
                    <a:lumMod val="75000"/>
                    <a:lumOff val="25000"/>
                  </a:schemeClr>
                </a:solidFill>
              </a:rPr>
              <a:t>Happier staff</a:t>
            </a:r>
          </a:p>
          <a:p>
            <a:pPr marL="571500" indent="-571500">
              <a:buFont typeface="Arial" panose="020B0604020202020204" pitchFamily="34" charset="0"/>
              <a:buChar char="•"/>
            </a:pPr>
            <a:r>
              <a:rPr lang="en-GB" sz="4000" dirty="0">
                <a:solidFill>
                  <a:schemeClr val="tx1">
                    <a:lumMod val="75000"/>
                    <a:lumOff val="25000"/>
                  </a:schemeClr>
                </a:solidFill>
              </a:rPr>
              <a:t>More reliable service</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99AD74B2-0881-453F-9625-8CB7438B0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607613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2.wp.com/www.drivingforbetterbusiness.com/wp-content/uploads/2018/01/bash-16-9.jpg?resize=640%2C360">
            <a:extLst>
              <a:ext uri="{FF2B5EF4-FFF2-40B4-BE49-F238E27FC236}">
                <a16:creationId xmlns:a16="http://schemas.microsoft.com/office/drawing/2014/main" id="{FC88FD08-3AF8-4917-98E3-6F5D84E74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0.wp.com/www.drivingforbetterbusiness.com/wp-content/uploads/2018/01/HILS-Benefits.jpg?resize=640%2C360">
            <a:extLst>
              <a:ext uri="{FF2B5EF4-FFF2-40B4-BE49-F238E27FC236}">
                <a16:creationId xmlns:a16="http://schemas.microsoft.com/office/drawing/2014/main" id="{E93FFEC2-AF55-4795-9A1F-3AA3C8E7B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C1EE88-8B70-40F2-A151-549A10630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412" y="466571"/>
            <a:ext cx="5289176" cy="1078992"/>
          </a:xfrm>
          <a:prstGeom prst="rect">
            <a:avLst/>
          </a:prstGeom>
        </p:spPr>
      </p:pic>
      <p:pic>
        <p:nvPicPr>
          <p:cNvPr id="6" name="Picture 5">
            <a:extLst>
              <a:ext uri="{FF2B5EF4-FFF2-40B4-BE49-F238E27FC236}">
                <a16:creationId xmlns:a16="http://schemas.microsoft.com/office/drawing/2014/main" id="{0844ADCE-A00D-471C-8FF4-F3133F27F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7C74C792-AC44-4E5E-951E-EBEF83797D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687993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Highways England leads by example</a:t>
            </a:r>
          </a:p>
        </p:txBody>
      </p:sp>
      <p:sp>
        <p:nvSpPr>
          <p:cNvPr id="5" name="TextBox 4"/>
          <p:cNvSpPr txBox="1"/>
          <p:nvPr/>
        </p:nvSpPr>
        <p:spPr>
          <a:xfrm>
            <a:off x="690111" y="1465753"/>
            <a:ext cx="11501886" cy="3323987"/>
          </a:xfrm>
          <a:prstGeom prst="rect">
            <a:avLst/>
          </a:prstGeom>
          <a:noFill/>
        </p:spPr>
        <p:txBody>
          <a:bodyPr wrap="square" rtlCol="0">
            <a:spAutoFit/>
          </a:bodyPr>
          <a:lstStyle/>
          <a:p>
            <a:r>
              <a:rPr lang="en-GB" sz="4000" dirty="0">
                <a:solidFill>
                  <a:schemeClr val="tx1">
                    <a:lumMod val="75000"/>
                    <a:lumOff val="25000"/>
                  </a:schemeClr>
                </a:solidFill>
              </a:rPr>
              <a:t>Tier 1 contractors must be</a:t>
            </a:r>
          </a:p>
          <a:p>
            <a:r>
              <a:rPr lang="en-GB" sz="4000" dirty="0" err="1">
                <a:solidFill>
                  <a:schemeClr val="tx1">
                    <a:lumMod val="75000"/>
                    <a:lumOff val="25000"/>
                  </a:schemeClr>
                </a:solidFill>
              </a:rPr>
              <a:t>DfBB</a:t>
            </a:r>
            <a:r>
              <a:rPr lang="en-GB" sz="4000" dirty="0">
                <a:solidFill>
                  <a:schemeClr val="tx1">
                    <a:lumMod val="75000"/>
                    <a:lumOff val="25000"/>
                  </a:schemeClr>
                </a:solidFill>
              </a:rPr>
              <a:t> Business Champions by March 2019</a:t>
            </a:r>
          </a:p>
          <a:p>
            <a:pPr>
              <a:spcBef>
                <a:spcPts val="3000"/>
              </a:spcBef>
            </a:pPr>
            <a:r>
              <a:rPr lang="en-GB" sz="4000" dirty="0">
                <a:solidFill>
                  <a:schemeClr val="tx1">
                    <a:lumMod val="75000"/>
                    <a:lumOff val="25000"/>
                  </a:schemeClr>
                </a:solidFill>
              </a:rPr>
              <a:t>They must ensure their supply chains are compliant</a:t>
            </a:r>
          </a:p>
          <a:p>
            <a:pPr>
              <a:spcBef>
                <a:spcPts val="3000"/>
              </a:spcBef>
            </a:pPr>
            <a:r>
              <a:rPr lang="en-GB" sz="4000" dirty="0">
                <a:solidFill>
                  <a:schemeClr val="tx1">
                    <a:lumMod val="75000"/>
                    <a:lumOff val="25000"/>
                  </a:schemeClr>
                </a:solidFill>
              </a:rPr>
              <a:t>Not Compliant? Not Welcome!</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99AD74B2-0881-453F-9625-8CB7438B0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5868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2.wp.com/www.drivingforbetterbusiness.com/wp-content/uploads/2017/11/clancy-grabber.jpg?resize=640%2C360">
            <a:extLst>
              <a:ext uri="{FF2B5EF4-FFF2-40B4-BE49-F238E27FC236}">
                <a16:creationId xmlns:a16="http://schemas.microsoft.com/office/drawing/2014/main" id="{6DEB5F3A-31F0-44A9-8BA0-B7D70C66A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1.wp.com/www.drivingforbetterbusiness.com/wp-content/uploads/2017/11/Clancy-Benefits.jpg?resize=640%2C360">
            <a:extLst>
              <a:ext uri="{FF2B5EF4-FFF2-40B4-BE49-F238E27FC236}">
                <a16:creationId xmlns:a16="http://schemas.microsoft.com/office/drawing/2014/main" id="{5A8EE666-41D6-4ADC-8704-803E33803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D3E8C1-5049-482B-9EA6-46CBEC984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216" y="325224"/>
            <a:ext cx="2639568" cy="1358522"/>
          </a:xfrm>
          <a:prstGeom prst="rect">
            <a:avLst/>
          </a:prstGeom>
        </p:spPr>
      </p:pic>
      <p:pic>
        <p:nvPicPr>
          <p:cNvPr id="6" name="Picture 5">
            <a:extLst>
              <a:ext uri="{FF2B5EF4-FFF2-40B4-BE49-F238E27FC236}">
                <a16:creationId xmlns:a16="http://schemas.microsoft.com/office/drawing/2014/main" id="{CE0C7E42-ABC8-4DB3-86A5-6137E77A7F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76A6514A-7003-4EE4-B083-852A8BA17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738719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2.wp.com/www.drivingforbetterbusiness.com/wp-content/uploads/2017/12/Iron-mountain-index-pic.jpg?resize=640%2C360">
            <a:extLst>
              <a:ext uri="{FF2B5EF4-FFF2-40B4-BE49-F238E27FC236}">
                <a16:creationId xmlns:a16="http://schemas.microsoft.com/office/drawing/2014/main" id="{9E9CCA81-D78B-4F72-BC86-E3A8636ED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www.drivingforbetterbusiness.com/wp-content/uploads/2017/12/IronM-Benefits-2017.jpg?resize=640%2C360">
            <a:extLst>
              <a:ext uri="{FF2B5EF4-FFF2-40B4-BE49-F238E27FC236}">
                <a16:creationId xmlns:a16="http://schemas.microsoft.com/office/drawing/2014/main" id="{DB87BCE3-660D-4C3A-A14B-584DE72EC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652199E-BC56-493B-B63E-33B412864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235" y="395704"/>
            <a:ext cx="5199530" cy="1060704"/>
          </a:xfrm>
          <a:prstGeom prst="rect">
            <a:avLst/>
          </a:prstGeom>
        </p:spPr>
      </p:pic>
      <p:pic>
        <p:nvPicPr>
          <p:cNvPr id="6" name="Picture 5">
            <a:extLst>
              <a:ext uri="{FF2B5EF4-FFF2-40B4-BE49-F238E27FC236}">
                <a16:creationId xmlns:a16="http://schemas.microsoft.com/office/drawing/2014/main" id="{E6D2C9EF-FEF2-4EFC-A619-F6E9CAD42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D2A43C1A-E5A4-4D76-9CB6-604EF0F79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66572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1.wp.com/www.drivingforbetterbusiness.com/wp-content/uploads/2017/12/Arval-Driver-Pack-16-9.jpg?resize=480%2C270">
            <a:extLst>
              <a:ext uri="{FF2B5EF4-FFF2-40B4-BE49-F238E27FC236}">
                <a16:creationId xmlns:a16="http://schemas.microsoft.com/office/drawing/2014/main" id="{C7A35C27-19BB-467D-A49A-F0E66EB75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0.wp.com/www.drivingforbetterbusiness.com/wp-content/uploads/2017/12/Arval-Benefits.jpg?resize=640%2C360">
            <a:extLst>
              <a:ext uri="{FF2B5EF4-FFF2-40B4-BE49-F238E27FC236}">
                <a16:creationId xmlns:a16="http://schemas.microsoft.com/office/drawing/2014/main" id="{E42826E7-DC7D-41C5-8A8C-A32412AAE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2119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60F1530-A29E-4ACE-8C9B-596455467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616" y="455443"/>
            <a:ext cx="5382768" cy="1098084"/>
          </a:xfrm>
          <a:prstGeom prst="rect">
            <a:avLst/>
          </a:prstGeom>
        </p:spPr>
      </p:pic>
      <p:pic>
        <p:nvPicPr>
          <p:cNvPr id="6" name="Picture 5">
            <a:extLst>
              <a:ext uri="{FF2B5EF4-FFF2-40B4-BE49-F238E27FC236}">
                <a16:creationId xmlns:a16="http://schemas.microsoft.com/office/drawing/2014/main" id="{C2A0F564-04B9-4492-B9A9-636CDEA067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1133C5E2-86AB-4E50-B274-4864D59A8D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2" name="Rectangle 1">
            <a:extLst>
              <a:ext uri="{FF2B5EF4-FFF2-40B4-BE49-F238E27FC236}">
                <a16:creationId xmlns:a16="http://schemas.microsoft.com/office/drawing/2014/main" id="{EA951C54-733E-41A1-9AF2-5B659A279D53}"/>
              </a:ext>
            </a:extLst>
          </p:cNvPr>
          <p:cNvSpPr/>
          <p:nvPr/>
        </p:nvSpPr>
        <p:spPr>
          <a:xfrm>
            <a:off x="5187560" y="5600101"/>
            <a:ext cx="1816879" cy="646331"/>
          </a:xfrm>
          <a:prstGeom prst="rect">
            <a:avLst/>
          </a:prstGeom>
        </p:spPr>
        <p:txBody>
          <a:bodyPr wrap="square">
            <a:spAutoFit/>
          </a:bodyPr>
          <a:lstStyle/>
          <a:p>
            <a:pPr algn="ctr"/>
            <a:r>
              <a:rPr lang="en-GB" b="1" dirty="0">
                <a:solidFill>
                  <a:schemeClr val="tx1">
                    <a:lumMod val="75000"/>
                    <a:lumOff val="25000"/>
                  </a:schemeClr>
                </a:solidFill>
              </a:rPr>
              <a:t>Fleet Size = 220</a:t>
            </a:r>
          </a:p>
          <a:p>
            <a:pPr algn="ctr"/>
            <a:r>
              <a:rPr lang="en-GB" b="1" dirty="0">
                <a:solidFill>
                  <a:schemeClr val="tx1">
                    <a:lumMod val="75000"/>
                    <a:lumOff val="25000"/>
                  </a:schemeClr>
                </a:solidFill>
              </a:rPr>
              <a:t>Grey Fleet = 280</a:t>
            </a:r>
            <a:endParaRPr lang="en-GB" dirty="0"/>
          </a:p>
        </p:txBody>
      </p:sp>
    </p:spTree>
    <p:extLst>
      <p:ext uri="{BB962C8B-B14F-4D97-AF65-F5344CB8AC3E}">
        <p14:creationId xmlns:p14="http://schemas.microsoft.com/office/powerpoint/2010/main" val="352702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A6150-6A7C-4A18-85E1-46F6DFFA1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550" y="3342640"/>
            <a:ext cx="2799221" cy="2951480"/>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Highways England</a:t>
            </a:r>
          </a:p>
        </p:txBody>
      </p:sp>
      <p:sp>
        <p:nvSpPr>
          <p:cNvPr id="5" name="TextBox 4"/>
          <p:cNvSpPr txBox="1"/>
          <p:nvPr/>
        </p:nvSpPr>
        <p:spPr>
          <a:xfrm>
            <a:off x="690110" y="1465753"/>
            <a:ext cx="10028689" cy="4632037"/>
          </a:xfrm>
          <a:prstGeom prst="rect">
            <a:avLst/>
          </a:prstGeom>
          <a:noFill/>
        </p:spPr>
        <p:txBody>
          <a:bodyPr wrap="square" rtlCol="0">
            <a:spAutoFit/>
          </a:bodyPr>
          <a:lstStyle/>
          <a:p>
            <a:pPr marL="571500" indent="-390525">
              <a:spcBef>
                <a:spcPts val="1800"/>
              </a:spcBef>
              <a:buFont typeface="Arial" panose="020B0604020202020204" pitchFamily="34" charset="0"/>
              <a:buChar char="•"/>
            </a:pPr>
            <a:r>
              <a:rPr lang="en-GB" sz="4000" dirty="0">
                <a:solidFill>
                  <a:schemeClr val="tx1">
                    <a:lumMod val="75000"/>
                    <a:lumOff val="25000"/>
                  </a:schemeClr>
                </a:solidFill>
              </a:rPr>
              <a:t>Government company charged with operating, maintaining and improving England’s motorways and major A roads</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Three business imperatives</a:t>
            </a:r>
          </a:p>
          <a:p>
            <a:pPr marL="1485900" lvl="2" indent="-390525">
              <a:buFont typeface="Arial" panose="020B0604020202020204" pitchFamily="34" charset="0"/>
              <a:buChar char="•"/>
            </a:pPr>
            <a:r>
              <a:rPr lang="en-GB" sz="4000" dirty="0">
                <a:solidFill>
                  <a:schemeClr val="tx1">
                    <a:lumMod val="75000"/>
                    <a:lumOff val="25000"/>
                  </a:schemeClr>
                </a:solidFill>
              </a:rPr>
              <a:t>Safety</a:t>
            </a:r>
          </a:p>
          <a:p>
            <a:pPr marL="1485900" lvl="2" indent="-390525">
              <a:buFont typeface="Arial" panose="020B0604020202020204" pitchFamily="34" charset="0"/>
              <a:buChar char="•"/>
            </a:pPr>
            <a:r>
              <a:rPr lang="en-GB" sz="4000" dirty="0">
                <a:solidFill>
                  <a:schemeClr val="tx1">
                    <a:lumMod val="75000"/>
                    <a:lumOff val="25000"/>
                  </a:schemeClr>
                </a:solidFill>
              </a:rPr>
              <a:t>Customer service</a:t>
            </a:r>
          </a:p>
          <a:p>
            <a:pPr marL="1485900" lvl="2" indent="-390525">
              <a:buFont typeface="Arial" panose="020B0604020202020204" pitchFamily="34" charset="0"/>
              <a:buChar char="•"/>
            </a:pPr>
            <a:r>
              <a:rPr lang="en-GB" sz="4000" dirty="0">
                <a:solidFill>
                  <a:schemeClr val="tx1">
                    <a:lumMod val="75000"/>
                    <a:lumOff val="25000"/>
                  </a:schemeClr>
                </a:solidFill>
              </a:rPr>
              <a:t>Delivery</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4038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411555"/>
            <a:ext cx="11501887" cy="830997"/>
          </a:xfrm>
          <a:prstGeom prst="rect">
            <a:avLst/>
          </a:prstGeom>
          <a:noFill/>
        </p:spPr>
        <p:txBody>
          <a:bodyPr wrap="square" rtlCol="0">
            <a:spAutoFit/>
          </a:bodyPr>
          <a:lstStyle/>
          <a:p>
            <a:r>
              <a:rPr lang="en-GB" sz="4800" b="1" dirty="0">
                <a:solidFill>
                  <a:srgbClr val="92D050"/>
                </a:solidFill>
              </a:rPr>
              <a:t>How likely is an employer to be affected?</a:t>
            </a:r>
          </a:p>
        </p:txBody>
      </p:sp>
      <p:pic>
        <p:nvPicPr>
          <p:cNvPr id="4" name="Picture 3">
            <a:extLst>
              <a:ext uri="{FF2B5EF4-FFF2-40B4-BE49-F238E27FC236}">
                <a16:creationId xmlns:a16="http://schemas.microsoft.com/office/drawing/2014/main" id="{2A75FE63-CB03-4139-A971-F482EB902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63" y="1470786"/>
            <a:ext cx="4551108" cy="4315968"/>
          </a:xfrm>
          <a:prstGeom prst="rect">
            <a:avLst/>
          </a:prstGeom>
        </p:spPr>
      </p:pic>
      <p:pic>
        <p:nvPicPr>
          <p:cNvPr id="7" name="Picture 6">
            <a:extLst>
              <a:ext uri="{FF2B5EF4-FFF2-40B4-BE49-F238E27FC236}">
                <a16:creationId xmlns:a16="http://schemas.microsoft.com/office/drawing/2014/main" id="{D6FBCD25-1E57-4AE3-BA43-306D0E35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628" y="1470786"/>
            <a:ext cx="4551108" cy="4315968"/>
          </a:xfrm>
          <a:prstGeom prst="rect">
            <a:avLst/>
          </a:prstGeom>
        </p:spPr>
      </p:pic>
      <p:pic>
        <p:nvPicPr>
          <p:cNvPr id="6" name="Picture 5">
            <a:extLst>
              <a:ext uri="{FF2B5EF4-FFF2-40B4-BE49-F238E27FC236}">
                <a16:creationId xmlns:a16="http://schemas.microsoft.com/office/drawing/2014/main" id="{AE014F60-7C45-483E-970B-8A3569EFA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9" name="Picture 8">
            <a:extLst>
              <a:ext uri="{FF2B5EF4-FFF2-40B4-BE49-F238E27FC236}">
                <a16:creationId xmlns:a16="http://schemas.microsoft.com/office/drawing/2014/main" id="{9D1282C5-CE11-4657-BCAA-28B279BBA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41529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Just the cost of operating?</a:t>
            </a:r>
          </a:p>
        </p:txBody>
      </p:sp>
      <p:sp>
        <p:nvSpPr>
          <p:cNvPr id="5" name="TextBox 4"/>
          <p:cNvSpPr txBox="1"/>
          <p:nvPr/>
        </p:nvSpPr>
        <p:spPr>
          <a:xfrm>
            <a:off x="690111" y="1465753"/>
            <a:ext cx="9514938" cy="3247043"/>
          </a:xfrm>
          <a:prstGeom prst="rect">
            <a:avLst/>
          </a:prstGeom>
          <a:noFill/>
        </p:spPr>
        <p:txBody>
          <a:bodyPr wrap="square" rtlCol="0">
            <a:spAutoFit/>
          </a:bodyPr>
          <a:lstStyle/>
          <a:p>
            <a:pPr marL="571500" indent="-390525">
              <a:spcBef>
                <a:spcPts val="1800"/>
              </a:spcBef>
              <a:buFont typeface="Arial" panose="020B0604020202020204" pitchFamily="34" charset="0"/>
              <a:buChar char="•"/>
            </a:pPr>
            <a:r>
              <a:rPr lang="en-GB" sz="4000" dirty="0">
                <a:solidFill>
                  <a:schemeClr val="tx1">
                    <a:lumMod val="75000"/>
                    <a:lumOff val="25000"/>
                  </a:schemeClr>
                </a:solidFill>
              </a:rPr>
              <a:t>Fleet insurance premium</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Damage repair costs (accidents happen)</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Maintenance and repair costs</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Fuel use</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57154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AB2C-0AFF-48AB-B189-28968A1E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3" name="Picture 2">
            <a:extLst>
              <a:ext uri="{FF2B5EF4-FFF2-40B4-BE49-F238E27FC236}">
                <a16:creationId xmlns:a16="http://schemas.microsoft.com/office/drawing/2014/main" id="{F0C372E3-DB84-4006-8114-BF9DBB8B9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12"/>
            <a:ext cx="12192000" cy="4676775"/>
          </a:xfrm>
          <a:prstGeom prst="rect">
            <a:avLst/>
          </a:prstGeom>
        </p:spPr>
      </p:pic>
      <p:pic>
        <p:nvPicPr>
          <p:cNvPr id="4" name="Picture 3">
            <a:extLst>
              <a:ext uri="{FF2B5EF4-FFF2-40B4-BE49-F238E27FC236}">
                <a16:creationId xmlns:a16="http://schemas.microsoft.com/office/drawing/2014/main" id="{E2B0E5AB-4042-4A05-B9D1-309EFC8E8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4819" y="2181699"/>
            <a:ext cx="1908698" cy="2697840"/>
          </a:xfrm>
          <a:prstGeom prst="rect">
            <a:avLst/>
          </a:prstGeom>
          <a:effectLst>
            <a:outerShdw blurRad="127000" dist="38100" dir="5400000" sx="102000" sy="102000" algn="t" rotWithShape="0">
              <a:prstClr val="black">
                <a:alpha val="25000"/>
              </a:prstClr>
            </a:outerShdw>
          </a:effectLst>
        </p:spPr>
      </p:pic>
      <p:pic>
        <p:nvPicPr>
          <p:cNvPr id="6" name="Picture 5">
            <a:extLst>
              <a:ext uri="{FF2B5EF4-FFF2-40B4-BE49-F238E27FC236}">
                <a16:creationId xmlns:a16="http://schemas.microsoft.com/office/drawing/2014/main" id="{2497059F-5DA8-4FB3-89BD-8E36D9058C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26379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AB2C-0AFF-48AB-B189-28968A1E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4" name="Picture 3">
            <a:extLst>
              <a:ext uri="{FF2B5EF4-FFF2-40B4-BE49-F238E27FC236}">
                <a16:creationId xmlns:a16="http://schemas.microsoft.com/office/drawing/2014/main" id="{D0DDF599-B7EC-40B3-BE5F-6E035007D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12"/>
            <a:ext cx="12192000" cy="4676775"/>
          </a:xfrm>
          <a:prstGeom prst="rect">
            <a:avLst/>
          </a:prstGeom>
        </p:spPr>
      </p:pic>
      <p:pic>
        <p:nvPicPr>
          <p:cNvPr id="5" name="Picture 4">
            <a:extLst>
              <a:ext uri="{FF2B5EF4-FFF2-40B4-BE49-F238E27FC236}">
                <a16:creationId xmlns:a16="http://schemas.microsoft.com/office/drawing/2014/main" id="{B4A19B5E-6178-4B56-AD14-807FC596A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09413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AB2C-0AFF-48AB-B189-28968A1E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4" name="Picture 3">
            <a:extLst>
              <a:ext uri="{FF2B5EF4-FFF2-40B4-BE49-F238E27FC236}">
                <a16:creationId xmlns:a16="http://schemas.microsoft.com/office/drawing/2014/main" id="{AAE98FA7-0612-46C8-8634-617089C01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12"/>
            <a:ext cx="12192000" cy="4676775"/>
          </a:xfrm>
          <a:prstGeom prst="rect">
            <a:avLst/>
          </a:prstGeom>
        </p:spPr>
      </p:pic>
      <p:pic>
        <p:nvPicPr>
          <p:cNvPr id="5" name="Picture 4">
            <a:extLst>
              <a:ext uri="{FF2B5EF4-FFF2-40B4-BE49-F238E27FC236}">
                <a16:creationId xmlns:a16="http://schemas.microsoft.com/office/drawing/2014/main" id="{F87DB21F-52F9-4723-8472-DDEA6C0E5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751315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AB2C-0AFF-48AB-B189-28968A1E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3" name="Picture 2">
            <a:extLst>
              <a:ext uri="{FF2B5EF4-FFF2-40B4-BE49-F238E27FC236}">
                <a16:creationId xmlns:a16="http://schemas.microsoft.com/office/drawing/2014/main" id="{A2147008-6AD6-4150-9887-C5E871C10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12"/>
            <a:ext cx="12192000" cy="4676775"/>
          </a:xfrm>
          <a:prstGeom prst="rect">
            <a:avLst/>
          </a:prstGeom>
        </p:spPr>
      </p:pic>
      <p:pic>
        <p:nvPicPr>
          <p:cNvPr id="4" name="Picture 3">
            <a:extLst>
              <a:ext uri="{FF2B5EF4-FFF2-40B4-BE49-F238E27FC236}">
                <a16:creationId xmlns:a16="http://schemas.microsoft.com/office/drawing/2014/main" id="{23DD6373-2099-413C-8247-119D92861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19070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AB2C-0AFF-48AB-B189-28968A1E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3" name="Picture 2">
            <a:extLst>
              <a:ext uri="{FF2B5EF4-FFF2-40B4-BE49-F238E27FC236}">
                <a16:creationId xmlns:a16="http://schemas.microsoft.com/office/drawing/2014/main" id="{5E64FD48-D247-4286-9A30-97278519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12"/>
            <a:ext cx="12192000" cy="4676775"/>
          </a:xfrm>
          <a:prstGeom prst="rect">
            <a:avLst/>
          </a:prstGeom>
        </p:spPr>
      </p:pic>
      <p:pic>
        <p:nvPicPr>
          <p:cNvPr id="4" name="Picture 3">
            <a:extLst>
              <a:ext uri="{FF2B5EF4-FFF2-40B4-BE49-F238E27FC236}">
                <a16:creationId xmlns:a16="http://schemas.microsoft.com/office/drawing/2014/main" id="{46CA2A1A-18B9-4D80-A2F9-C65FF8AD78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97759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Getting the basics right</a:t>
            </a:r>
          </a:p>
        </p:txBody>
      </p:sp>
      <p:sp>
        <p:nvSpPr>
          <p:cNvPr id="5" name="TextBox 4"/>
          <p:cNvSpPr txBox="1"/>
          <p:nvPr/>
        </p:nvSpPr>
        <p:spPr>
          <a:xfrm>
            <a:off x="690111" y="1465753"/>
            <a:ext cx="10753744" cy="4170372"/>
          </a:xfrm>
          <a:prstGeom prst="rect">
            <a:avLst/>
          </a:prstGeom>
          <a:noFill/>
        </p:spPr>
        <p:txBody>
          <a:bodyPr wrap="square" rtlCol="0">
            <a:spAutoFit/>
          </a:bodyPr>
          <a:lstStyle/>
          <a:p>
            <a:r>
              <a:rPr lang="en-GB" sz="4000" dirty="0">
                <a:solidFill>
                  <a:schemeClr val="tx1">
                    <a:lumMod val="75000"/>
                    <a:lumOff val="25000"/>
                  </a:schemeClr>
                </a:solidFill>
              </a:rPr>
              <a:t>Managing work-related road safety starts here</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Risk assessment / compliance gap analysis</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Top-level management support</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Driving at Work policy</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Measuring and monitoring</a:t>
            </a:r>
          </a:p>
          <a:p>
            <a:pPr marL="720725" lvl="1"/>
            <a:r>
              <a:rPr lang="en-GB" sz="4000" i="1" dirty="0">
                <a:solidFill>
                  <a:schemeClr val="tx1">
                    <a:lumMod val="75000"/>
                    <a:lumOff val="25000"/>
                  </a:schemeClr>
                </a:solidFill>
              </a:rPr>
              <a:t>Ensuring consistent application</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331E3D1C-7029-4B86-AF83-91EE43ED6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449165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Supported by the HSE</a:t>
            </a:r>
          </a:p>
        </p:txBody>
      </p:sp>
      <p:sp>
        <p:nvSpPr>
          <p:cNvPr id="5" name="TextBox 4"/>
          <p:cNvSpPr txBox="1"/>
          <p:nvPr/>
        </p:nvSpPr>
        <p:spPr>
          <a:xfrm>
            <a:off x="1045711" y="4117209"/>
            <a:ext cx="5050289" cy="1323439"/>
          </a:xfrm>
          <a:prstGeom prst="rect">
            <a:avLst/>
          </a:prstGeom>
          <a:noFill/>
        </p:spPr>
        <p:txBody>
          <a:bodyPr wrap="square" rtlCol="0">
            <a:spAutoFit/>
          </a:bodyPr>
          <a:lstStyle/>
          <a:p>
            <a:pPr algn="ctr"/>
            <a:r>
              <a:rPr lang="en-GB" sz="4000" dirty="0">
                <a:solidFill>
                  <a:schemeClr val="tx1">
                    <a:lumMod val="75000"/>
                    <a:lumOff val="25000"/>
                  </a:schemeClr>
                </a:solidFill>
              </a:rPr>
              <a:t>INDG382</a:t>
            </a:r>
          </a:p>
          <a:p>
            <a:pPr algn="ctr"/>
            <a:r>
              <a:rPr lang="en-GB" sz="4000" dirty="0">
                <a:solidFill>
                  <a:schemeClr val="tx1">
                    <a:lumMod val="75000"/>
                    <a:lumOff val="25000"/>
                  </a:schemeClr>
                </a:solidFill>
              </a:rPr>
              <a:t>Driving for Work</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99AD74B2-0881-453F-9625-8CB7438B0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pic>
        <p:nvPicPr>
          <p:cNvPr id="9" name="Picture 8">
            <a:extLst>
              <a:ext uri="{FF2B5EF4-FFF2-40B4-BE49-F238E27FC236}">
                <a16:creationId xmlns:a16="http://schemas.microsoft.com/office/drawing/2014/main" id="{2B06AC8C-5BE1-4544-8C4C-C209E5266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9572" y="275069"/>
            <a:ext cx="1037468" cy="1037468"/>
          </a:xfrm>
          <a:prstGeom prst="rect">
            <a:avLst/>
          </a:prstGeom>
        </p:spPr>
      </p:pic>
      <p:pic>
        <p:nvPicPr>
          <p:cNvPr id="3" name="Picture 2">
            <a:extLst>
              <a:ext uri="{FF2B5EF4-FFF2-40B4-BE49-F238E27FC236}">
                <a16:creationId xmlns:a16="http://schemas.microsoft.com/office/drawing/2014/main" id="{55779B4A-7912-422F-AE15-3490108D2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9155" y="1417352"/>
            <a:ext cx="1803400" cy="2540000"/>
          </a:xfrm>
          <a:prstGeom prst="rect">
            <a:avLst/>
          </a:prstGeom>
        </p:spPr>
      </p:pic>
      <p:pic>
        <p:nvPicPr>
          <p:cNvPr id="12" name="Picture 11">
            <a:extLst>
              <a:ext uri="{FF2B5EF4-FFF2-40B4-BE49-F238E27FC236}">
                <a16:creationId xmlns:a16="http://schemas.microsoft.com/office/drawing/2014/main" id="{5DD54244-AB17-4314-AC73-E008B9DE76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9445" y="1417352"/>
            <a:ext cx="1803400" cy="2540000"/>
          </a:xfrm>
          <a:prstGeom prst="rect">
            <a:avLst/>
          </a:prstGeom>
        </p:spPr>
      </p:pic>
      <p:sp>
        <p:nvSpPr>
          <p:cNvPr id="13" name="TextBox 12">
            <a:extLst>
              <a:ext uri="{FF2B5EF4-FFF2-40B4-BE49-F238E27FC236}">
                <a16:creationId xmlns:a16="http://schemas.microsoft.com/office/drawing/2014/main" id="{1746F2B3-1159-4793-A4CF-C5F488888F1A}"/>
              </a:ext>
            </a:extLst>
          </p:cNvPr>
          <p:cNvSpPr txBox="1"/>
          <p:nvPr/>
        </p:nvSpPr>
        <p:spPr>
          <a:xfrm>
            <a:off x="6096001" y="4117209"/>
            <a:ext cx="5050289" cy="1938992"/>
          </a:xfrm>
          <a:prstGeom prst="rect">
            <a:avLst/>
          </a:prstGeom>
          <a:noFill/>
        </p:spPr>
        <p:txBody>
          <a:bodyPr wrap="square" rtlCol="0">
            <a:spAutoFit/>
          </a:bodyPr>
          <a:lstStyle/>
          <a:p>
            <a:pPr algn="ctr"/>
            <a:r>
              <a:rPr lang="en-GB" sz="4000" dirty="0">
                <a:solidFill>
                  <a:schemeClr val="tx1">
                    <a:lumMod val="75000"/>
                    <a:lumOff val="25000"/>
                  </a:schemeClr>
                </a:solidFill>
              </a:rPr>
              <a:t>INDG199</a:t>
            </a:r>
          </a:p>
          <a:p>
            <a:pPr algn="ctr"/>
            <a:r>
              <a:rPr lang="en-GB" sz="4000" dirty="0">
                <a:solidFill>
                  <a:schemeClr val="tx1">
                    <a:lumMod val="75000"/>
                    <a:lumOff val="25000"/>
                  </a:schemeClr>
                </a:solidFill>
              </a:rPr>
              <a:t>Workplace Transport</a:t>
            </a:r>
          </a:p>
          <a:p>
            <a:pPr algn="ctr"/>
            <a:r>
              <a:rPr lang="en-GB" sz="4000" dirty="0">
                <a:solidFill>
                  <a:schemeClr val="tx1">
                    <a:lumMod val="75000"/>
                    <a:lumOff val="25000"/>
                  </a:schemeClr>
                </a:solidFill>
              </a:rPr>
              <a:t>Safety</a:t>
            </a:r>
          </a:p>
        </p:txBody>
      </p:sp>
    </p:spTree>
    <p:extLst>
      <p:ext uri="{BB962C8B-B14F-4D97-AF65-F5344CB8AC3E}">
        <p14:creationId xmlns:p14="http://schemas.microsoft.com/office/powerpoint/2010/main" val="1864242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345018-4688-42B5-B3F2-52F1111AC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82582" cy="6858000"/>
          </a:xfrm>
          <a:prstGeom prst="rect">
            <a:avLst/>
          </a:prstGeom>
          <a:ln>
            <a:solidFill>
              <a:schemeClr val="tx1"/>
            </a:solidFill>
          </a:ln>
          <a:effectLst>
            <a:outerShdw blurRad="63500" dist="63500" algn="l" rotWithShape="0">
              <a:prstClr val="black">
                <a:alpha val="40000"/>
              </a:prstClr>
            </a:outerShdw>
          </a:effectLst>
        </p:spPr>
      </p:pic>
      <p:pic>
        <p:nvPicPr>
          <p:cNvPr id="3" name="Picture 2">
            <a:extLst>
              <a:ext uri="{FF2B5EF4-FFF2-40B4-BE49-F238E27FC236}">
                <a16:creationId xmlns:a16="http://schemas.microsoft.com/office/drawing/2014/main" id="{5006EDFF-9D56-4684-8E44-115A016DBD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28144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Driving for Better Business</a:t>
            </a:r>
          </a:p>
        </p:txBody>
      </p:sp>
      <p:sp>
        <p:nvSpPr>
          <p:cNvPr id="5" name="TextBox 4"/>
          <p:cNvSpPr txBox="1"/>
          <p:nvPr/>
        </p:nvSpPr>
        <p:spPr>
          <a:xfrm>
            <a:off x="690110" y="1465753"/>
            <a:ext cx="9880908" cy="4708981"/>
          </a:xfrm>
          <a:prstGeom prst="rect">
            <a:avLst/>
          </a:prstGeom>
          <a:noFill/>
        </p:spPr>
        <p:txBody>
          <a:bodyPr wrap="square" rtlCol="0">
            <a:spAutoFit/>
          </a:bodyPr>
          <a:lstStyle/>
          <a:p>
            <a:pPr marL="571500" indent="-390525">
              <a:spcBef>
                <a:spcPts val="1800"/>
              </a:spcBef>
              <a:buFont typeface="Arial" panose="020B0604020202020204" pitchFamily="34" charset="0"/>
              <a:buChar char="•"/>
            </a:pPr>
            <a:r>
              <a:rPr lang="en-GB" sz="4000" dirty="0">
                <a:solidFill>
                  <a:schemeClr val="tx1">
                    <a:lumMod val="75000"/>
                    <a:lumOff val="25000"/>
                  </a:schemeClr>
                </a:solidFill>
              </a:rPr>
              <a:t>2001 – </a:t>
            </a:r>
            <a:r>
              <a:rPr lang="en-GB" sz="4000" dirty="0" err="1">
                <a:solidFill>
                  <a:schemeClr val="tx1">
                    <a:lumMod val="75000"/>
                    <a:lumOff val="25000"/>
                  </a:schemeClr>
                </a:solidFill>
              </a:rPr>
              <a:t>DfT</a:t>
            </a:r>
            <a:r>
              <a:rPr lang="en-GB" sz="4000" dirty="0">
                <a:solidFill>
                  <a:schemeClr val="tx1">
                    <a:lumMod val="75000"/>
                    <a:lumOff val="25000"/>
                  </a:schemeClr>
                </a:solidFill>
              </a:rPr>
              <a:t>/HSC focus on WRRS</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2005 – Motorist’s Forum Report</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2007 – </a:t>
            </a:r>
            <a:r>
              <a:rPr lang="en-GB" sz="4000" dirty="0" err="1">
                <a:solidFill>
                  <a:schemeClr val="tx1">
                    <a:lumMod val="75000"/>
                    <a:lumOff val="25000"/>
                  </a:schemeClr>
                </a:solidFill>
              </a:rPr>
              <a:t>DfBB</a:t>
            </a:r>
            <a:r>
              <a:rPr lang="en-GB" sz="4000" dirty="0">
                <a:solidFill>
                  <a:schemeClr val="tx1">
                    <a:lumMod val="75000"/>
                    <a:lumOff val="25000"/>
                  </a:schemeClr>
                </a:solidFill>
              </a:rPr>
              <a:t> launched to improve WRRS in both public and private sector</a:t>
            </a: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2015 – HE begins to support </a:t>
            </a:r>
            <a:r>
              <a:rPr lang="en-GB" sz="4000" dirty="0" err="1">
                <a:solidFill>
                  <a:schemeClr val="tx1">
                    <a:lumMod val="75000"/>
                    <a:lumOff val="25000"/>
                  </a:schemeClr>
                </a:solidFill>
              </a:rPr>
              <a:t>DfBB</a:t>
            </a:r>
            <a:endParaRPr lang="en-GB" sz="4000" dirty="0">
              <a:solidFill>
                <a:schemeClr val="tx1">
                  <a:lumMod val="75000"/>
                  <a:lumOff val="25000"/>
                </a:schemeClr>
              </a:solidFill>
            </a:endParaRPr>
          </a:p>
          <a:p>
            <a:pPr marL="571500" indent="-390525">
              <a:spcBef>
                <a:spcPts val="1800"/>
              </a:spcBef>
              <a:buFont typeface="Arial" panose="020B0604020202020204" pitchFamily="34" charset="0"/>
              <a:buChar char="•"/>
            </a:pPr>
            <a:r>
              <a:rPr lang="en-GB" sz="4000" dirty="0">
                <a:solidFill>
                  <a:schemeClr val="tx1">
                    <a:lumMod val="75000"/>
                    <a:lumOff val="25000"/>
                  </a:schemeClr>
                </a:solidFill>
              </a:rPr>
              <a:t>2017 – HE commits £750k for next 3 years</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spTree>
    <p:extLst>
      <p:ext uri="{BB962C8B-B14F-4D97-AF65-F5344CB8AC3E}">
        <p14:creationId xmlns:p14="http://schemas.microsoft.com/office/powerpoint/2010/main" val="8565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E5639-5B5B-455D-B787-8213A85F6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40615" cy="6858000"/>
          </a:xfrm>
          <a:prstGeom prst="rect">
            <a:avLst/>
          </a:prstGeom>
          <a:ln>
            <a:solidFill>
              <a:schemeClr val="tx1"/>
            </a:solidFill>
          </a:ln>
          <a:effectLst>
            <a:outerShdw blurRad="63500" dist="63500" algn="l" rotWithShape="0">
              <a:prstClr val="black">
                <a:alpha val="40000"/>
              </a:prstClr>
            </a:outerShdw>
          </a:effectLst>
        </p:spPr>
      </p:pic>
      <p:pic>
        <p:nvPicPr>
          <p:cNvPr id="4" name="Picture 3">
            <a:extLst>
              <a:ext uri="{FF2B5EF4-FFF2-40B4-BE49-F238E27FC236}">
                <a16:creationId xmlns:a16="http://schemas.microsoft.com/office/drawing/2014/main" id="{BA02209A-A413-4A92-A49D-8C98625D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082538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75CC2-8C09-430E-A7D1-8B78F6144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516" y="264160"/>
            <a:ext cx="4229100" cy="5638800"/>
          </a:xfrm>
          <a:prstGeom prst="rect">
            <a:avLst/>
          </a:prstGeom>
        </p:spPr>
      </p:pic>
      <p:sp>
        <p:nvSpPr>
          <p:cNvPr id="4" name="TextBox 3">
            <a:extLst>
              <a:ext uri="{FF2B5EF4-FFF2-40B4-BE49-F238E27FC236}">
                <a16:creationId xmlns:a16="http://schemas.microsoft.com/office/drawing/2014/main" id="{7A6EE484-DAC0-4369-B3B7-14E4406FD66F}"/>
              </a:ext>
            </a:extLst>
          </p:cNvPr>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The </a:t>
            </a:r>
            <a:r>
              <a:rPr lang="en-GB" sz="4800" b="1" dirty="0" err="1">
                <a:solidFill>
                  <a:srgbClr val="92D050"/>
                </a:solidFill>
              </a:rPr>
              <a:t>DfBB</a:t>
            </a:r>
            <a:r>
              <a:rPr lang="en-GB" sz="4800" b="1" dirty="0">
                <a:solidFill>
                  <a:srgbClr val="92D050"/>
                </a:solidFill>
              </a:rPr>
              <a:t> Commitment</a:t>
            </a:r>
          </a:p>
        </p:txBody>
      </p:sp>
      <p:sp>
        <p:nvSpPr>
          <p:cNvPr id="6" name="TextBox 5">
            <a:extLst>
              <a:ext uri="{FF2B5EF4-FFF2-40B4-BE49-F238E27FC236}">
                <a16:creationId xmlns:a16="http://schemas.microsoft.com/office/drawing/2014/main" id="{E9A1D6DC-1E3E-48DF-ABCD-A3FB98E921DC}"/>
              </a:ext>
            </a:extLst>
          </p:cNvPr>
          <p:cNvSpPr txBox="1"/>
          <p:nvPr/>
        </p:nvSpPr>
        <p:spPr>
          <a:xfrm>
            <a:off x="690111" y="1465753"/>
            <a:ext cx="6310129" cy="3477875"/>
          </a:xfrm>
          <a:prstGeom prst="rect">
            <a:avLst/>
          </a:prstGeom>
          <a:noFill/>
        </p:spPr>
        <p:txBody>
          <a:bodyPr wrap="square" rtlCol="0">
            <a:spAutoFit/>
          </a:bodyPr>
          <a:lstStyle/>
          <a:p>
            <a:r>
              <a:rPr lang="en-GB" sz="4000" dirty="0">
                <a:solidFill>
                  <a:schemeClr val="tx1">
                    <a:lumMod val="75000"/>
                    <a:lumOff val="25000"/>
                  </a:schemeClr>
                </a:solidFill>
              </a:rPr>
              <a:t>Promote to your stakeholders</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Improve WRRS</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Reduce damage</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Reduce wear and tear</a:t>
            </a:r>
          </a:p>
          <a:p>
            <a:pPr marL="715963" indent="-266700">
              <a:spcBef>
                <a:spcPts val="600"/>
              </a:spcBef>
              <a:buFont typeface="Arial" panose="020B0604020202020204" pitchFamily="34" charset="0"/>
              <a:buChar char="•"/>
            </a:pPr>
            <a:r>
              <a:rPr lang="en-GB" sz="4000" dirty="0">
                <a:solidFill>
                  <a:schemeClr val="tx1">
                    <a:lumMod val="75000"/>
                    <a:lumOff val="25000"/>
                  </a:schemeClr>
                </a:solidFill>
              </a:rPr>
              <a:t>Reduce penalties</a:t>
            </a:r>
          </a:p>
        </p:txBody>
      </p:sp>
      <p:pic>
        <p:nvPicPr>
          <p:cNvPr id="7" name="Picture 6">
            <a:extLst>
              <a:ext uri="{FF2B5EF4-FFF2-40B4-BE49-F238E27FC236}">
                <a16:creationId xmlns:a16="http://schemas.microsoft.com/office/drawing/2014/main" id="{72EC67F7-B8FC-467E-9EE6-E5F6566CA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58215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Champion Policies</a:t>
            </a:r>
          </a:p>
        </p:txBody>
      </p:sp>
      <p:sp>
        <p:nvSpPr>
          <p:cNvPr id="5" name="TextBox 4"/>
          <p:cNvSpPr txBox="1"/>
          <p:nvPr/>
        </p:nvSpPr>
        <p:spPr>
          <a:xfrm>
            <a:off x="690111" y="5087789"/>
            <a:ext cx="10753744" cy="707886"/>
          </a:xfrm>
          <a:prstGeom prst="rect">
            <a:avLst/>
          </a:prstGeom>
          <a:noFill/>
        </p:spPr>
        <p:txBody>
          <a:bodyPr wrap="square" rtlCol="0">
            <a:spAutoFit/>
          </a:bodyPr>
          <a:lstStyle/>
          <a:p>
            <a:r>
              <a:rPr lang="en-GB" sz="4000" dirty="0">
                <a:solidFill>
                  <a:schemeClr val="tx1">
                    <a:lumMod val="75000"/>
                    <a:lumOff val="25000"/>
                  </a:schemeClr>
                </a:solidFill>
              </a:rPr>
              <a:t>Login at </a:t>
            </a:r>
            <a:r>
              <a:rPr lang="en-GB" sz="4000" dirty="0">
                <a:solidFill>
                  <a:schemeClr val="tx1">
                    <a:lumMod val="75000"/>
                    <a:lumOff val="25000"/>
                  </a:schemeClr>
                </a:solidFill>
                <a:hlinkClick r:id="rId3"/>
              </a:rPr>
              <a:t>www.drivingforbetterbusiness.com</a:t>
            </a:r>
            <a:r>
              <a:rPr lang="en-GB" sz="4000" dirty="0">
                <a:solidFill>
                  <a:schemeClr val="tx1">
                    <a:lumMod val="75000"/>
                    <a:lumOff val="25000"/>
                  </a:schemeClr>
                </a:solidFill>
              </a:rPr>
              <a:t> </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3" name="Picture 2">
            <a:extLst>
              <a:ext uri="{FF2B5EF4-FFF2-40B4-BE49-F238E27FC236}">
                <a16:creationId xmlns:a16="http://schemas.microsoft.com/office/drawing/2014/main" id="{ED41E867-C354-46EA-98C3-7C8D5812D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59" y="1191422"/>
            <a:ext cx="2540000" cy="1270000"/>
          </a:xfrm>
          <a:prstGeom prst="rect">
            <a:avLst/>
          </a:prstGeom>
        </p:spPr>
      </p:pic>
      <p:pic>
        <p:nvPicPr>
          <p:cNvPr id="7" name="Picture 6">
            <a:extLst>
              <a:ext uri="{FF2B5EF4-FFF2-40B4-BE49-F238E27FC236}">
                <a16:creationId xmlns:a16="http://schemas.microsoft.com/office/drawing/2014/main" id="{252F1937-F4ED-434B-86B8-5B63A8C13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000" y="1191422"/>
            <a:ext cx="2540000" cy="1270000"/>
          </a:xfrm>
          <a:prstGeom prst="rect">
            <a:avLst/>
          </a:prstGeom>
        </p:spPr>
      </p:pic>
      <p:pic>
        <p:nvPicPr>
          <p:cNvPr id="10" name="Picture 9">
            <a:extLst>
              <a:ext uri="{FF2B5EF4-FFF2-40B4-BE49-F238E27FC236}">
                <a16:creationId xmlns:a16="http://schemas.microsoft.com/office/drawing/2014/main" id="{3E1AA178-F4C8-4F93-93EF-4DD03648A7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5641" y="1191422"/>
            <a:ext cx="2540000" cy="1270000"/>
          </a:xfrm>
          <a:prstGeom prst="rect">
            <a:avLst/>
          </a:prstGeom>
        </p:spPr>
      </p:pic>
      <p:pic>
        <p:nvPicPr>
          <p:cNvPr id="12" name="Picture 11">
            <a:extLst>
              <a:ext uri="{FF2B5EF4-FFF2-40B4-BE49-F238E27FC236}">
                <a16:creationId xmlns:a16="http://schemas.microsoft.com/office/drawing/2014/main" id="{40D1AA1C-7666-4FF5-B618-C5F1D895A6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3479" y="2446410"/>
            <a:ext cx="1744323" cy="2474217"/>
          </a:xfrm>
          <a:prstGeom prst="rect">
            <a:avLst/>
          </a:prstGeom>
          <a:ln>
            <a:solidFill>
              <a:schemeClr val="tx1"/>
            </a:solidFill>
          </a:ln>
        </p:spPr>
      </p:pic>
      <p:pic>
        <p:nvPicPr>
          <p:cNvPr id="14" name="Picture 13">
            <a:extLst>
              <a:ext uri="{FF2B5EF4-FFF2-40B4-BE49-F238E27FC236}">
                <a16:creationId xmlns:a16="http://schemas.microsoft.com/office/drawing/2014/main" id="{4DC9F7EA-5CB2-40FF-A629-CF850F8B6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3838" y="2446410"/>
            <a:ext cx="1744323" cy="2468382"/>
          </a:xfrm>
          <a:prstGeom prst="rect">
            <a:avLst/>
          </a:prstGeom>
          <a:ln>
            <a:solidFill>
              <a:schemeClr val="tx1"/>
            </a:solidFill>
          </a:ln>
        </p:spPr>
      </p:pic>
      <p:pic>
        <p:nvPicPr>
          <p:cNvPr id="16" name="Picture 15">
            <a:extLst>
              <a:ext uri="{FF2B5EF4-FFF2-40B4-BE49-F238E27FC236}">
                <a16:creationId xmlns:a16="http://schemas.microsoft.com/office/drawing/2014/main" id="{206B9603-FE14-4D51-89D8-E74AFEB9AA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2167" y="2656369"/>
            <a:ext cx="2468383" cy="1740210"/>
          </a:xfrm>
          <a:prstGeom prst="rect">
            <a:avLst/>
          </a:prstGeom>
          <a:ln>
            <a:solidFill>
              <a:schemeClr val="tx1"/>
            </a:solidFill>
          </a:ln>
        </p:spPr>
      </p:pic>
      <p:pic>
        <p:nvPicPr>
          <p:cNvPr id="11" name="Picture 10">
            <a:extLst>
              <a:ext uri="{FF2B5EF4-FFF2-40B4-BE49-F238E27FC236}">
                <a16:creationId xmlns:a16="http://schemas.microsoft.com/office/drawing/2014/main" id="{CD2E13EB-9565-4F48-A264-7762B60AE5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325464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73909"/>
            <a:ext cx="12191999" cy="2308324"/>
          </a:xfrm>
          <a:prstGeom prst="rect">
            <a:avLst/>
          </a:prstGeom>
          <a:noFill/>
        </p:spPr>
        <p:txBody>
          <a:bodyPr wrap="square" rtlCol="0">
            <a:spAutoFit/>
          </a:bodyPr>
          <a:lstStyle/>
          <a:p>
            <a:pPr algn="ctr"/>
            <a:r>
              <a:rPr lang="en-GB" sz="7200" b="1" dirty="0">
                <a:solidFill>
                  <a:srgbClr val="92D050"/>
                </a:solidFill>
              </a:rPr>
              <a:t>Engaging businesses</a:t>
            </a:r>
          </a:p>
          <a:p>
            <a:pPr algn="ctr"/>
            <a:r>
              <a:rPr lang="en-GB" sz="7200" b="1" dirty="0">
                <a:solidFill>
                  <a:srgbClr val="92D050"/>
                </a:solidFill>
              </a:rPr>
              <a:t>in the community</a:t>
            </a:r>
          </a:p>
        </p:txBody>
      </p:sp>
      <p:pic>
        <p:nvPicPr>
          <p:cNvPr id="4" name="Picture 3">
            <a:extLst>
              <a:ext uri="{FF2B5EF4-FFF2-40B4-BE49-F238E27FC236}">
                <a16:creationId xmlns:a16="http://schemas.microsoft.com/office/drawing/2014/main" id="{495256AE-4AC1-429E-944C-BA2D4334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5" name="Picture 4">
            <a:extLst>
              <a:ext uri="{FF2B5EF4-FFF2-40B4-BE49-F238E27FC236}">
                <a16:creationId xmlns:a16="http://schemas.microsoft.com/office/drawing/2014/main" id="{294621B2-A153-40F2-828A-2D0BF963E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242377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Do as I say, not as I do?</a:t>
            </a:r>
          </a:p>
        </p:txBody>
      </p:sp>
      <p:sp>
        <p:nvSpPr>
          <p:cNvPr id="5" name="TextBox 4"/>
          <p:cNvSpPr txBox="1"/>
          <p:nvPr/>
        </p:nvSpPr>
        <p:spPr>
          <a:xfrm>
            <a:off x="690111" y="1465753"/>
            <a:ext cx="10445249" cy="1323439"/>
          </a:xfrm>
          <a:prstGeom prst="rect">
            <a:avLst/>
          </a:prstGeom>
          <a:noFill/>
        </p:spPr>
        <p:txBody>
          <a:bodyPr wrap="square" rtlCol="0">
            <a:spAutoFit/>
          </a:bodyPr>
          <a:lstStyle/>
          <a:p>
            <a:pPr>
              <a:spcBef>
                <a:spcPts val="3000"/>
              </a:spcBef>
            </a:pPr>
            <a:r>
              <a:rPr lang="en-GB" sz="4000" dirty="0">
                <a:solidFill>
                  <a:schemeClr val="tx1">
                    <a:lumMod val="75000"/>
                    <a:lumOff val="25000"/>
                  </a:schemeClr>
                </a:solidFill>
              </a:rPr>
              <a:t>Other road safety partners also need to step up</a:t>
            </a:r>
          </a:p>
          <a:p>
            <a:r>
              <a:rPr lang="en-GB" sz="4000" dirty="0">
                <a:solidFill>
                  <a:schemeClr val="tx1">
                    <a:lumMod val="75000"/>
                    <a:lumOff val="25000"/>
                  </a:schemeClr>
                </a:solidFill>
              </a:rPr>
              <a:t>SRP, FRS, LA, PCC</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7" name="Picture 6">
            <a:extLst>
              <a:ext uri="{FF2B5EF4-FFF2-40B4-BE49-F238E27FC236}">
                <a16:creationId xmlns:a16="http://schemas.microsoft.com/office/drawing/2014/main" id="{99AD74B2-0881-453F-9625-8CB7438B0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pic>
        <p:nvPicPr>
          <p:cNvPr id="3" name="Picture 2">
            <a:extLst>
              <a:ext uri="{FF2B5EF4-FFF2-40B4-BE49-F238E27FC236}">
                <a16:creationId xmlns:a16="http://schemas.microsoft.com/office/drawing/2014/main" id="{5D48B1E9-20D5-43F2-95AA-9ACCEAD7E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601" y="2936394"/>
            <a:ext cx="4094480" cy="2727948"/>
          </a:xfrm>
          <a:prstGeom prst="rect">
            <a:avLst/>
          </a:prstGeom>
        </p:spPr>
      </p:pic>
      <p:pic>
        <p:nvPicPr>
          <p:cNvPr id="9" name="Picture 8">
            <a:extLst>
              <a:ext uri="{FF2B5EF4-FFF2-40B4-BE49-F238E27FC236}">
                <a16:creationId xmlns:a16="http://schemas.microsoft.com/office/drawing/2014/main" id="{C469ABC9-2606-43D5-A3E7-50B9BFE67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3515" y="2436458"/>
            <a:ext cx="3227884" cy="3227884"/>
          </a:xfrm>
          <a:prstGeom prst="rect">
            <a:avLst/>
          </a:prstGeom>
        </p:spPr>
      </p:pic>
    </p:spTree>
    <p:extLst>
      <p:ext uri="{BB962C8B-B14F-4D97-AF65-F5344CB8AC3E}">
        <p14:creationId xmlns:p14="http://schemas.microsoft.com/office/powerpoint/2010/main" val="10726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478709"/>
            <a:ext cx="12191999" cy="1938992"/>
          </a:xfrm>
          <a:prstGeom prst="rect">
            <a:avLst/>
          </a:prstGeom>
          <a:noFill/>
        </p:spPr>
        <p:txBody>
          <a:bodyPr wrap="square" rtlCol="0">
            <a:spAutoFit/>
          </a:bodyPr>
          <a:lstStyle/>
          <a:p>
            <a:pPr algn="ctr"/>
            <a:r>
              <a:rPr lang="en-GB" sz="7200" b="1" dirty="0">
                <a:solidFill>
                  <a:srgbClr val="92D050"/>
                </a:solidFill>
              </a:rPr>
              <a:t>Thank you</a:t>
            </a:r>
          </a:p>
          <a:p>
            <a:pPr algn="ctr"/>
            <a:r>
              <a:rPr lang="en-GB" sz="4800" b="1" dirty="0">
                <a:solidFill>
                  <a:schemeClr val="bg1">
                    <a:lumMod val="50000"/>
                  </a:schemeClr>
                </a:solidFill>
              </a:rPr>
              <a:t>Any questions?</a:t>
            </a:r>
          </a:p>
        </p:txBody>
      </p:sp>
      <p:pic>
        <p:nvPicPr>
          <p:cNvPr id="4" name="Picture 3">
            <a:extLst>
              <a:ext uri="{FF2B5EF4-FFF2-40B4-BE49-F238E27FC236}">
                <a16:creationId xmlns:a16="http://schemas.microsoft.com/office/drawing/2014/main" id="{495256AE-4AC1-429E-944C-BA2D4334D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5" name="Picture 4">
            <a:extLst>
              <a:ext uri="{FF2B5EF4-FFF2-40B4-BE49-F238E27FC236}">
                <a16:creationId xmlns:a16="http://schemas.microsoft.com/office/drawing/2014/main" id="{294621B2-A153-40F2-828A-2D0BF963E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2980723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Campaign Supporters</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grpSp>
        <p:nvGrpSpPr>
          <p:cNvPr id="2" name="Group 1">
            <a:extLst>
              <a:ext uri="{FF2B5EF4-FFF2-40B4-BE49-F238E27FC236}">
                <a16:creationId xmlns:a16="http://schemas.microsoft.com/office/drawing/2014/main" id="{F5618BC5-DC9A-4C5F-8AAB-1A08CC6AD945}"/>
              </a:ext>
            </a:extLst>
          </p:cNvPr>
          <p:cNvGrpSpPr/>
          <p:nvPr/>
        </p:nvGrpSpPr>
        <p:grpSpPr>
          <a:xfrm>
            <a:off x="810409" y="1705874"/>
            <a:ext cx="9151906" cy="1271006"/>
            <a:chOff x="810409" y="1705874"/>
            <a:chExt cx="6824762" cy="947815"/>
          </a:xfrm>
        </p:grpSpPr>
        <p:pic>
          <p:nvPicPr>
            <p:cNvPr id="9" name="Picture 8">
              <a:extLst>
                <a:ext uri="{FF2B5EF4-FFF2-40B4-BE49-F238E27FC236}">
                  <a16:creationId xmlns:a16="http://schemas.microsoft.com/office/drawing/2014/main" id="{E03C0331-7430-4006-9C46-07A8C1E9C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630" y="1763293"/>
              <a:ext cx="877059" cy="877059"/>
            </a:xfrm>
            <a:prstGeom prst="rect">
              <a:avLst/>
            </a:prstGeom>
          </p:spPr>
        </p:pic>
        <p:pic>
          <p:nvPicPr>
            <p:cNvPr id="11" name="Picture 10">
              <a:extLst>
                <a:ext uri="{FF2B5EF4-FFF2-40B4-BE49-F238E27FC236}">
                  <a16:creationId xmlns:a16="http://schemas.microsoft.com/office/drawing/2014/main" id="{62386E33-2AE4-4229-9D8D-D638EF2E86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09" y="1833365"/>
              <a:ext cx="2253129" cy="692837"/>
            </a:xfrm>
            <a:prstGeom prst="rect">
              <a:avLst/>
            </a:prstGeom>
          </p:spPr>
        </p:pic>
        <p:pic>
          <p:nvPicPr>
            <p:cNvPr id="13" name="Picture 12">
              <a:extLst>
                <a:ext uri="{FF2B5EF4-FFF2-40B4-BE49-F238E27FC236}">
                  <a16:creationId xmlns:a16="http://schemas.microsoft.com/office/drawing/2014/main" id="{A8E72CA2-176C-4274-B1D3-BC6D98CFF0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476" y="1763293"/>
              <a:ext cx="1301529" cy="832979"/>
            </a:xfrm>
            <a:prstGeom prst="rect">
              <a:avLst/>
            </a:prstGeom>
          </p:spPr>
        </p:pic>
        <p:pic>
          <p:nvPicPr>
            <p:cNvPr id="15" name="Picture 14">
              <a:extLst>
                <a:ext uri="{FF2B5EF4-FFF2-40B4-BE49-F238E27FC236}">
                  <a16:creationId xmlns:a16="http://schemas.microsoft.com/office/drawing/2014/main" id="{A9A2A809-5230-4A05-B63D-22C647486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3642" y="1705874"/>
              <a:ext cx="1301529" cy="947815"/>
            </a:xfrm>
            <a:prstGeom prst="rect">
              <a:avLst/>
            </a:prstGeom>
          </p:spPr>
        </p:pic>
      </p:grpSp>
      <p:grpSp>
        <p:nvGrpSpPr>
          <p:cNvPr id="10" name="Group 9">
            <a:extLst>
              <a:ext uri="{FF2B5EF4-FFF2-40B4-BE49-F238E27FC236}">
                <a16:creationId xmlns:a16="http://schemas.microsoft.com/office/drawing/2014/main" id="{B9EB1258-F1E1-468A-A103-6A18EB698FBE}"/>
              </a:ext>
            </a:extLst>
          </p:cNvPr>
          <p:cNvGrpSpPr/>
          <p:nvPr/>
        </p:nvGrpSpPr>
        <p:grpSpPr>
          <a:xfrm>
            <a:off x="1049172" y="3182557"/>
            <a:ext cx="8014153" cy="1432474"/>
            <a:chOff x="1397016" y="3772137"/>
            <a:chExt cx="6608700" cy="1181259"/>
          </a:xfrm>
        </p:grpSpPr>
        <p:pic>
          <p:nvPicPr>
            <p:cNvPr id="17" name="Picture 16">
              <a:extLst>
                <a:ext uri="{FF2B5EF4-FFF2-40B4-BE49-F238E27FC236}">
                  <a16:creationId xmlns:a16="http://schemas.microsoft.com/office/drawing/2014/main" id="{18722A7C-4E3D-45DB-B065-8BF0F5703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5005" y="3988000"/>
              <a:ext cx="1733104" cy="616625"/>
            </a:xfrm>
            <a:prstGeom prst="rect">
              <a:avLst/>
            </a:prstGeom>
          </p:spPr>
        </p:pic>
        <p:pic>
          <p:nvPicPr>
            <p:cNvPr id="19" name="Picture 18">
              <a:extLst>
                <a:ext uri="{FF2B5EF4-FFF2-40B4-BE49-F238E27FC236}">
                  <a16:creationId xmlns:a16="http://schemas.microsoft.com/office/drawing/2014/main" id="{C0269B46-A02F-48E8-B70B-A4C114ACD5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9216" y="3800560"/>
              <a:ext cx="1471826" cy="911715"/>
            </a:xfrm>
            <a:prstGeom prst="rect">
              <a:avLst/>
            </a:prstGeom>
          </p:spPr>
        </p:pic>
        <p:pic>
          <p:nvPicPr>
            <p:cNvPr id="21" name="Picture 20">
              <a:extLst>
                <a:ext uri="{FF2B5EF4-FFF2-40B4-BE49-F238E27FC236}">
                  <a16:creationId xmlns:a16="http://schemas.microsoft.com/office/drawing/2014/main" id="{A6F2564B-9F27-4552-BF5A-1AA7B7F754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7016" y="3772137"/>
              <a:ext cx="1126882" cy="968560"/>
            </a:xfrm>
            <a:prstGeom prst="rect">
              <a:avLst/>
            </a:prstGeom>
          </p:spPr>
        </p:pic>
        <p:pic>
          <p:nvPicPr>
            <p:cNvPr id="4" name="Picture 3">
              <a:extLst>
                <a:ext uri="{FF2B5EF4-FFF2-40B4-BE49-F238E27FC236}">
                  <a16:creationId xmlns:a16="http://schemas.microsoft.com/office/drawing/2014/main" id="{98B6C83D-82C6-4C39-B833-0F3E8746D1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2149" y="3772137"/>
              <a:ext cx="1433567" cy="1181259"/>
            </a:xfrm>
            <a:prstGeom prst="rect">
              <a:avLst/>
            </a:prstGeom>
          </p:spPr>
        </p:pic>
      </p:grpSp>
      <p:pic>
        <p:nvPicPr>
          <p:cNvPr id="14" name="Picture 13">
            <a:extLst>
              <a:ext uri="{FF2B5EF4-FFF2-40B4-BE49-F238E27FC236}">
                <a16:creationId xmlns:a16="http://schemas.microsoft.com/office/drawing/2014/main" id="{1AB5DC88-C08C-44E5-AC62-868E2E1B26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4018" y="3429000"/>
            <a:ext cx="1880754" cy="990328"/>
          </a:xfrm>
          <a:prstGeom prst="rect">
            <a:avLst/>
          </a:prstGeom>
        </p:spPr>
      </p:pic>
      <p:pic>
        <p:nvPicPr>
          <p:cNvPr id="18" name="Picture 17">
            <a:extLst>
              <a:ext uri="{FF2B5EF4-FFF2-40B4-BE49-F238E27FC236}">
                <a16:creationId xmlns:a16="http://schemas.microsoft.com/office/drawing/2014/main" id="{D4349B90-14E3-4F57-BE41-A90FF75078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2935" y="4822263"/>
            <a:ext cx="1980458" cy="836744"/>
          </a:xfrm>
          <a:prstGeom prst="rect">
            <a:avLst/>
          </a:prstGeom>
        </p:spPr>
      </p:pic>
      <p:pic>
        <p:nvPicPr>
          <p:cNvPr id="22" name="Picture 21">
            <a:extLst>
              <a:ext uri="{FF2B5EF4-FFF2-40B4-BE49-F238E27FC236}">
                <a16:creationId xmlns:a16="http://schemas.microsoft.com/office/drawing/2014/main" id="{AEA701F4-5DBA-407E-8964-82B72E1739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67376" y="4761491"/>
            <a:ext cx="2475819" cy="990328"/>
          </a:xfrm>
          <a:prstGeom prst="rect">
            <a:avLst/>
          </a:prstGeom>
        </p:spPr>
      </p:pic>
      <p:pic>
        <p:nvPicPr>
          <p:cNvPr id="24" name="Picture 23">
            <a:extLst>
              <a:ext uri="{FF2B5EF4-FFF2-40B4-BE49-F238E27FC236}">
                <a16:creationId xmlns:a16="http://schemas.microsoft.com/office/drawing/2014/main" id="{5E8C6096-7E27-4FD3-828D-3E01FCA8D12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09537" y="4687172"/>
            <a:ext cx="1441695" cy="1153946"/>
          </a:xfrm>
          <a:prstGeom prst="rect">
            <a:avLst/>
          </a:prstGeom>
        </p:spPr>
      </p:pic>
      <p:pic>
        <p:nvPicPr>
          <p:cNvPr id="26" name="Picture 25">
            <a:extLst>
              <a:ext uri="{FF2B5EF4-FFF2-40B4-BE49-F238E27FC236}">
                <a16:creationId xmlns:a16="http://schemas.microsoft.com/office/drawing/2014/main" id="{A8411E96-FCA2-42B6-A27A-9B5EC510FD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5113" y="4901882"/>
            <a:ext cx="2101678" cy="724526"/>
          </a:xfrm>
          <a:prstGeom prst="rect">
            <a:avLst/>
          </a:prstGeom>
        </p:spPr>
      </p:pic>
      <p:pic>
        <p:nvPicPr>
          <p:cNvPr id="28" name="Picture 27">
            <a:extLst>
              <a:ext uri="{FF2B5EF4-FFF2-40B4-BE49-F238E27FC236}">
                <a16:creationId xmlns:a16="http://schemas.microsoft.com/office/drawing/2014/main" id="{991B0639-B081-4348-AB23-BB8B0356EC5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2966" y="4646211"/>
            <a:ext cx="1105608" cy="1105608"/>
          </a:xfrm>
          <a:prstGeom prst="rect">
            <a:avLst/>
          </a:prstGeom>
        </p:spPr>
      </p:pic>
    </p:spTree>
    <p:extLst>
      <p:ext uri="{BB962C8B-B14F-4D97-AF65-F5344CB8AC3E}">
        <p14:creationId xmlns:p14="http://schemas.microsoft.com/office/powerpoint/2010/main" val="348384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British Road Safety Statement</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13" name="Picture 12">
            <a:extLst>
              <a:ext uri="{FF2B5EF4-FFF2-40B4-BE49-F238E27FC236}">
                <a16:creationId xmlns:a16="http://schemas.microsoft.com/office/drawing/2014/main" id="{A8E72CA2-176C-4274-B1D3-BC6D98CFF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896" y="282512"/>
            <a:ext cx="1648459" cy="1055015"/>
          </a:xfrm>
          <a:prstGeom prst="rect">
            <a:avLst/>
          </a:prstGeom>
        </p:spPr>
      </p:pic>
      <p:sp>
        <p:nvSpPr>
          <p:cNvPr id="23" name="TextBox 22">
            <a:extLst>
              <a:ext uri="{FF2B5EF4-FFF2-40B4-BE49-F238E27FC236}">
                <a16:creationId xmlns:a16="http://schemas.microsoft.com/office/drawing/2014/main" id="{9AD9586D-2AE8-43B4-86E4-8FCE8E04F3CB}"/>
              </a:ext>
            </a:extLst>
          </p:cNvPr>
          <p:cNvSpPr txBox="1"/>
          <p:nvPr/>
        </p:nvSpPr>
        <p:spPr>
          <a:xfrm>
            <a:off x="690110" y="1465753"/>
            <a:ext cx="10389016" cy="4324261"/>
          </a:xfrm>
          <a:prstGeom prst="rect">
            <a:avLst/>
          </a:prstGeom>
          <a:noFill/>
        </p:spPr>
        <p:txBody>
          <a:bodyPr wrap="square" rtlCol="0">
            <a:spAutoFit/>
          </a:bodyPr>
          <a:lstStyle/>
          <a:p>
            <a:pPr marL="180975">
              <a:spcBef>
                <a:spcPts val="1800"/>
              </a:spcBef>
            </a:pPr>
            <a:r>
              <a:rPr lang="en-GB" sz="4000" dirty="0">
                <a:solidFill>
                  <a:schemeClr val="tx1">
                    <a:lumMod val="75000"/>
                    <a:lumOff val="25000"/>
                  </a:schemeClr>
                </a:solidFill>
              </a:rPr>
              <a:t>Key priorities include</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Reduction in work-related road collisions</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Faster uptake of safer vehicles – AEB</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Support HE &amp; LAs to improve safety standards throughout the public and private sector</a:t>
            </a:r>
          </a:p>
        </p:txBody>
      </p:sp>
    </p:spTree>
    <p:extLst>
      <p:ext uri="{BB962C8B-B14F-4D97-AF65-F5344CB8AC3E}">
        <p14:creationId xmlns:p14="http://schemas.microsoft.com/office/powerpoint/2010/main" val="52217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British Road Safety Statement</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sp>
        <p:nvSpPr>
          <p:cNvPr id="23" name="TextBox 22">
            <a:extLst>
              <a:ext uri="{FF2B5EF4-FFF2-40B4-BE49-F238E27FC236}">
                <a16:creationId xmlns:a16="http://schemas.microsoft.com/office/drawing/2014/main" id="{9AD9586D-2AE8-43B4-86E4-8FCE8E04F3CB}"/>
              </a:ext>
            </a:extLst>
          </p:cNvPr>
          <p:cNvSpPr txBox="1"/>
          <p:nvPr/>
        </p:nvSpPr>
        <p:spPr>
          <a:xfrm>
            <a:off x="690110" y="1465753"/>
            <a:ext cx="10389016" cy="4524315"/>
          </a:xfrm>
          <a:prstGeom prst="rect">
            <a:avLst/>
          </a:prstGeom>
          <a:noFill/>
        </p:spPr>
        <p:txBody>
          <a:bodyPr wrap="square" rtlCol="0">
            <a:spAutoFit/>
          </a:bodyPr>
          <a:lstStyle/>
          <a:p>
            <a:pPr marL="180975">
              <a:spcBef>
                <a:spcPts val="1800"/>
              </a:spcBef>
            </a:pPr>
            <a:r>
              <a:rPr lang="en-GB" sz="3600" dirty="0">
                <a:solidFill>
                  <a:schemeClr val="tx1">
                    <a:lumMod val="75000"/>
                    <a:lumOff val="25000"/>
                  </a:schemeClr>
                </a:solidFill>
              </a:rPr>
              <a:t>Road safety is not just a matter for government and the public sector. The safe movement of goods and services is vital for the national economy and industry as a whole. As around a third of road traffic collisions involve a person at work, there is more that we can do working with industry and the rest of government to support and promote good practice in safer fleet management and occupational road safety. </a:t>
            </a:r>
          </a:p>
        </p:txBody>
      </p:sp>
      <p:pic>
        <p:nvPicPr>
          <p:cNvPr id="9" name="Picture 8">
            <a:extLst>
              <a:ext uri="{FF2B5EF4-FFF2-40B4-BE49-F238E27FC236}">
                <a16:creationId xmlns:a16="http://schemas.microsoft.com/office/drawing/2014/main" id="{C1F6C8C0-2B51-416C-A9FA-B0047B547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896" y="282512"/>
            <a:ext cx="1648459" cy="1055015"/>
          </a:xfrm>
          <a:prstGeom prst="rect">
            <a:avLst/>
          </a:prstGeom>
        </p:spPr>
      </p:pic>
    </p:spTree>
    <p:extLst>
      <p:ext uri="{BB962C8B-B14F-4D97-AF65-F5344CB8AC3E}">
        <p14:creationId xmlns:p14="http://schemas.microsoft.com/office/powerpoint/2010/main" val="159646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029F3-6CB6-477C-B4C2-FB1F53233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
        <p:nvSpPr>
          <p:cNvPr id="8" name="TextBox 7"/>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Engaging the Public Sector</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13" name="Picture 12">
            <a:extLst>
              <a:ext uri="{FF2B5EF4-FFF2-40B4-BE49-F238E27FC236}">
                <a16:creationId xmlns:a16="http://schemas.microsoft.com/office/drawing/2014/main" id="{A8E72CA2-176C-4274-B1D3-BC6D98CFF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896" y="282512"/>
            <a:ext cx="1648459" cy="1055015"/>
          </a:xfrm>
          <a:prstGeom prst="rect">
            <a:avLst/>
          </a:prstGeom>
        </p:spPr>
      </p:pic>
      <p:sp>
        <p:nvSpPr>
          <p:cNvPr id="23" name="TextBox 22">
            <a:extLst>
              <a:ext uri="{FF2B5EF4-FFF2-40B4-BE49-F238E27FC236}">
                <a16:creationId xmlns:a16="http://schemas.microsoft.com/office/drawing/2014/main" id="{9AD9586D-2AE8-43B4-86E4-8FCE8E04F3CB}"/>
              </a:ext>
            </a:extLst>
          </p:cNvPr>
          <p:cNvSpPr txBox="1"/>
          <p:nvPr/>
        </p:nvSpPr>
        <p:spPr>
          <a:xfrm>
            <a:off x="690110" y="1465753"/>
            <a:ext cx="10389016" cy="3708708"/>
          </a:xfrm>
          <a:prstGeom prst="rect">
            <a:avLst/>
          </a:prstGeom>
          <a:noFill/>
        </p:spPr>
        <p:txBody>
          <a:bodyPr wrap="square" rtlCol="0">
            <a:spAutoFit/>
          </a:bodyPr>
          <a:lstStyle/>
          <a:p>
            <a:pPr marL="571500" indent="-390525">
              <a:spcBef>
                <a:spcPts val="3000"/>
              </a:spcBef>
              <a:buFont typeface="Arial" panose="020B0604020202020204" pitchFamily="34" charset="0"/>
              <a:buChar char="•"/>
            </a:pPr>
            <a:r>
              <a:rPr lang="en-GB" sz="4000" dirty="0">
                <a:solidFill>
                  <a:schemeClr val="tx1">
                    <a:lumMod val="75000"/>
                    <a:lumOff val="25000"/>
                  </a:schemeClr>
                </a:solidFill>
              </a:rPr>
              <a:t>Six new </a:t>
            </a:r>
            <a:r>
              <a:rPr lang="en-GB" sz="4000" dirty="0" err="1">
                <a:solidFill>
                  <a:schemeClr val="tx1">
                    <a:lumMod val="75000"/>
                    <a:lumOff val="25000"/>
                  </a:schemeClr>
                </a:solidFill>
              </a:rPr>
              <a:t>DfBB</a:t>
            </a:r>
            <a:r>
              <a:rPr lang="en-GB" sz="4000" dirty="0">
                <a:solidFill>
                  <a:schemeClr val="tx1">
                    <a:lumMod val="75000"/>
                    <a:lumOff val="25000"/>
                  </a:schemeClr>
                </a:solidFill>
              </a:rPr>
              <a:t> regional managers recruited</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Required to engage SRP members</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Support them in engaging local business</a:t>
            </a:r>
          </a:p>
          <a:p>
            <a:pPr marL="571500" indent="-390525">
              <a:spcBef>
                <a:spcPts val="3000"/>
              </a:spcBef>
              <a:buFont typeface="Arial" panose="020B0604020202020204" pitchFamily="34" charset="0"/>
              <a:buChar char="•"/>
            </a:pPr>
            <a:r>
              <a:rPr lang="en-GB" sz="4000" dirty="0">
                <a:solidFill>
                  <a:schemeClr val="tx1">
                    <a:lumMod val="75000"/>
                    <a:lumOff val="25000"/>
                  </a:schemeClr>
                </a:solidFill>
              </a:rPr>
              <a:t>Help them ensure compliance themselves</a:t>
            </a:r>
          </a:p>
        </p:txBody>
      </p:sp>
    </p:spTree>
    <p:extLst>
      <p:ext uri="{BB962C8B-B14F-4D97-AF65-F5344CB8AC3E}">
        <p14:creationId xmlns:p14="http://schemas.microsoft.com/office/powerpoint/2010/main" val="42540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0110" y="1603525"/>
            <a:ext cx="9998210" cy="3354765"/>
          </a:xfrm>
          <a:prstGeom prst="rect">
            <a:avLst/>
          </a:prstGeom>
          <a:noFill/>
        </p:spPr>
        <p:txBody>
          <a:bodyPr wrap="square" rtlCol="0">
            <a:spAutoFit/>
          </a:bodyPr>
          <a:lstStyle/>
          <a:p>
            <a:r>
              <a:rPr lang="en-GB" sz="4800" dirty="0">
                <a:solidFill>
                  <a:schemeClr val="tx1">
                    <a:lumMod val="75000"/>
                    <a:lumOff val="25000"/>
                  </a:schemeClr>
                </a:solidFill>
              </a:rPr>
              <a:t>To demonstrate the dramatic business benefits of managing work-related road safety more effectively</a:t>
            </a:r>
          </a:p>
          <a:p>
            <a:pPr>
              <a:spcBef>
                <a:spcPts val="2400"/>
              </a:spcBef>
            </a:pPr>
            <a:r>
              <a:rPr lang="en-GB" sz="4800" b="1" dirty="0">
                <a:solidFill>
                  <a:schemeClr val="tx1">
                    <a:lumMod val="75000"/>
                    <a:lumOff val="25000"/>
                  </a:schemeClr>
                </a:solidFill>
              </a:rPr>
              <a:t>Better Management = Cost Reduction!</a:t>
            </a:r>
          </a:p>
        </p:txBody>
      </p:sp>
      <p:pic>
        <p:nvPicPr>
          <p:cNvPr id="6" name="Picture 5">
            <a:extLst>
              <a:ext uri="{FF2B5EF4-FFF2-40B4-BE49-F238E27FC236}">
                <a16:creationId xmlns:a16="http://schemas.microsoft.com/office/drawing/2014/main" id="{941072F8-8B96-4ACA-AEE7-48E5028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sp>
        <p:nvSpPr>
          <p:cNvPr id="8" name="TextBox 7">
            <a:extLst>
              <a:ext uri="{FF2B5EF4-FFF2-40B4-BE49-F238E27FC236}">
                <a16:creationId xmlns:a16="http://schemas.microsoft.com/office/drawing/2014/main" id="{7B1047B7-E6A8-4A12-99C5-50097D11558E}"/>
              </a:ext>
            </a:extLst>
          </p:cNvPr>
          <p:cNvSpPr txBox="1"/>
          <p:nvPr/>
        </p:nvSpPr>
        <p:spPr>
          <a:xfrm>
            <a:off x="690112" y="378305"/>
            <a:ext cx="11501887" cy="830997"/>
          </a:xfrm>
          <a:prstGeom prst="rect">
            <a:avLst/>
          </a:prstGeom>
          <a:noFill/>
        </p:spPr>
        <p:txBody>
          <a:bodyPr wrap="square" rtlCol="0">
            <a:spAutoFit/>
          </a:bodyPr>
          <a:lstStyle/>
          <a:p>
            <a:r>
              <a:rPr lang="en-GB" sz="4800" b="1" dirty="0">
                <a:solidFill>
                  <a:srgbClr val="92D050"/>
                </a:solidFill>
              </a:rPr>
              <a:t>The </a:t>
            </a:r>
            <a:r>
              <a:rPr lang="en-GB" sz="4800" b="1" dirty="0" err="1">
                <a:solidFill>
                  <a:srgbClr val="92D050"/>
                </a:solidFill>
              </a:rPr>
              <a:t>DfBB</a:t>
            </a:r>
            <a:r>
              <a:rPr lang="en-GB" sz="4800" b="1" dirty="0">
                <a:solidFill>
                  <a:srgbClr val="92D050"/>
                </a:solidFill>
              </a:rPr>
              <a:t> Mission</a:t>
            </a:r>
          </a:p>
        </p:txBody>
      </p:sp>
      <p:pic>
        <p:nvPicPr>
          <p:cNvPr id="9" name="Picture 8">
            <a:extLst>
              <a:ext uri="{FF2B5EF4-FFF2-40B4-BE49-F238E27FC236}">
                <a16:creationId xmlns:a16="http://schemas.microsoft.com/office/drawing/2014/main" id="{59AC253A-CCC7-4229-8059-D7E3B7519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339241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1747189"/>
            <a:ext cx="12191999" cy="3046988"/>
          </a:xfrm>
          <a:prstGeom prst="rect">
            <a:avLst/>
          </a:prstGeom>
          <a:noFill/>
        </p:spPr>
        <p:txBody>
          <a:bodyPr wrap="square" rtlCol="0">
            <a:spAutoFit/>
          </a:bodyPr>
          <a:lstStyle/>
          <a:p>
            <a:pPr algn="ctr"/>
            <a:r>
              <a:rPr lang="en-GB" sz="7200" b="1" dirty="0">
                <a:solidFill>
                  <a:srgbClr val="92D050"/>
                </a:solidFill>
              </a:rPr>
              <a:t>Business Champions</a:t>
            </a:r>
          </a:p>
          <a:p>
            <a:pPr algn="ctr"/>
            <a:r>
              <a:rPr lang="en-GB" sz="6000" b="1" dirty="0">
                <a:solidFill>
                  <a:schemeClr val="tx1">
                    <a:lumMod val="75000"/>
                    <a:lumOff val="25000"/>
                  </a:schemeClr>
                </a:solidFill>
              </a:rPr>
              <a:t>Relieving Budget Pressure</a:t>
            </a:r>
          </a:p>
          <a:p>
            <a:pPr algn="ctr"/>
            <a:r>
              <a:rPr lang="en-GB" sz="6000" b="1" dirty="0">
                <a:solidFill>
                  <a:schemeClr val="tx1">
                    <a:lumMod val="75000"/>
                    <a:lumOff val="25000"/>
                  </a:schemeClr>
                </a:solidFill>
              </a:rPr>
              <a:t>On the Public Sector</a:t>
            </a:r>
          </a:p>
        </p:txBody>
      </p:sp>
      <p:pic>
        <p:nvPicPr>
          <p:cNvPr id="4" name="Picture 3">
            <a:extLst>
              <a:ext uri="{FF2B5EF4-FFF2-40B4-BE49-F238E27FC236}">
                <a16:creationId xmlns:a16="http://schemas.microsoft.com/office/drawing/2014/main" id="{B1B33DB3-A10D-4084-9B1F-A10E15B52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83" y="6014988"/>
            <a:ext cx="3152655" cy="651549"/>
          </a:xfrm>
          <a:prstGeom prst="rect">
            <a:avLst/>
          </a:prstGeom>
        </p:spPr>
      </p:pic>
      <p:pic>
        <p:nvPicPr>
          <p:cNvPr id="5" name="Picture 4">
            <a:extLst>
              <a:ext uri="{FF2B5EF4-FFF2-40B4-BE49-F238E27FC236}">
                <a16:creationId xmlns:a16="http://schemas.microsoft.com/office/drawing/2014/main" id="{7965241B-FE48-4D84-B70E-431800D2B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133" y="5323255"/>
            <a:ext cx="6803867" cy="1534745"/>
          </a:xfrm>
          <a:prstGeom prst="rect">
            <a:avLst/>
          </a:prstGeom>
        </p:spPr>
      </p:pic>
    </p:spTree>
    <p:extLst>
      <p:ext uri="{BB962C8B-B14F-4D97-AF65-F5344CB8AC3E}">
        <p14:creationId xmlns:p14="http://schemas.microsoft.com/office/powerpoint/2010/main" val="1622273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15710</TotalTime>
  <Words>2967</Words>
  <Application>Microsoft Office PowerPoint</Application>
  <PresentationFormat>Widescreen</PresentationFormat>
  <Paragraphs>206</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Turner</dc:creator>
  <cp:lastModifiedBy>Simon Turner</cp:lastModifiedBy>
  <cp:revision>191</cp:revision>
  <cp:lastPrinted>2018-04-26T18:51:06Z</cp:lastPrinted>
  <dcterms:created xsi:type="dcterms:W3CDTF">2017-04-28T09:49:47Z</dcterms:created>
  <dcterms:modified xsi:type="dcterms:W3CDTF">2018-07-10T06:48:51Z</dcterms:modified>
</cp:coreProperties>
</file>