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4"/>
  </p:sldMasterIdLst>
  <p:notesMasterIdLst>
    <p:notesMasterId r:id="rId15"/>
  </p:notesMasterIdLst>
  <p:sldIdLst>
    <p:sldId id="256" r:id="rId5"/>
    <p:sldId id="394" r:id="rId6"/>
    <p:sldId id="350" r:id="rId7"/>
    <p:sldId id="341" r:id="rId8"/>
    <p:sldId id="353" r:id="rId9"/>
    <p:sldId id="289" r:id="rId10"/>
    <p:sldId id="313" r:id="rId11"/>
    <p:sldId id="314" r:id="rId12"/>
    <p:sldId id="311" r:id="rId13"/>
    <p:sldId id="354" r:id="rId1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Ann Frye" initials="AF" lastIdx="6" clrIdx="0">
    <p:extLst>
      <p:ext uri="{19B8F6BF-5375-455C-9EA6-DF929625EA0E}">
        <p15:presenceInfo xmlns:p15="http://schemas.microsoft.com/office/powerpoint/2012/main" userId="S::ann@annfrye.co.uk::555ba486-2589-4049-ae60-4411fd4c98f1"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13596A0-911A-422E-810E-B1EBA00F29AC}" v="11" dt="2020-06-12T09:24:07.923"/>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549" autoAdjust="0"/>
    <p:restoredTop sz="57697" autoAdjust="0"/>
  </p:normalViewPr>
  <p:slideViewPr>
    <p:cSldViewPr snapToGrid="0">
      <p:cViewPr varScale="1">
        <p:scale>
          <a:sx n="38" d="100"/>
          <a:sy n="38" d="100"/>
        </p:scale>
        <p:origin x="2140"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viewProps" Target="viewProps.xml"/><Relationship Id="rId3" Type="http://schemas.openxmlformats.org/officeDocument/2006/relationships/customXml" Target="../customXml/item3.xml"/><Relationship Id="rId21" Type="http://schemas.microsoft.com/office/2016/11/relationships/changesInfo" Target="changesInfos/changesInfo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commentAuthors" Target="commentAuthors.xml"/><Relationship Id="rId20"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notesMaster" Target="notesMasters/notesMaster1.xml"/><Relationship Id="rId10" Type="http://schemas.openxmlformats.org/officeDocument/2006/relationships/slide" Target="slides/slide6.xml"/><Relationship Id="rId19"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Agnes Fletcher" userId="3249466c264e17c0" providerId="LiveId" clId="{B13596A0-911A-422E-810E-B1EBA00F29AC}"/>
    <pc:docChg chg="custSel addSld delSld modSld sldOrd">
      <pc:chgData name="Agnes Fletcher" userId="3249466c264e17c0" providerId="LiveId" clId="{B13596A0-911A-422E-810E-B1EBA00F29AC}" dt="2020-06-12T09:27:00.491" v="133"/>
      <pc:docMkLst>
        <pc:docMk/>
      </pc:docMkLst>
      <pc:sldChg chg="modSp mod">
        <pc:chgData name="Agnes Fletcher" userId="3249466c264e17c0" providerId="LiveId" clId="{B13596A0-911A-422E-810E-B1EBA00F29AC}" dt="2020-06-12T09:22:03.346" v="22" actId="1076"/>
        <pc:sldMkLst>
          <pc:docMk/>
          <pc:sldMk cId="2364383619" sldId="256"/>
        </pc:sldMkLst>
        <pc:spChg chg="mod">
          <ac:chgData name="Agnes Fletcher" userId="3249466c264e17c0" providerId="LiveId" clId="{B13596A0-911A-422E-810E-B1EBA00F29AC}" dt="2020-06-12T09:22:03.346" v="22" actId="1076"/>
          <ac:spMkLst>
            <pc:docMk/>
            <pc:sldMk cId="2364383619" sldId="256"/>
            <ac:spMk id="2" creationId="{5003DE61-1ED5-4FBF-A720-466853B0FB4C}"/>
          </ac:spMkLst>
        </pc:spChg>
      </pc:sldChg>
      <pc:sldChg chg="del">
        <pc:chgData name="Agnes Fletcher" userId="3249466c264e17c0" providerId="LiveId" clId="{B13596A0-911A-422E-810E-B1EBA00F29AC}" dt="2020-06-12T09:23:15.311" v="57" actId="47"/>
        <pc:sldMkLst>
          <pc:docMk/>
          <pc:sldMk cId="2533477235" sldId="257"/>
        </pc:sldMkLst>
      </pc:sldChg>
      <pc:sldChg chg="modSp">
        <pc:chgData name="Agnes Fletcher" userId="3249466c264e17c0" providerId="LiveId" clId="{B13596A0-911A-422E-810E-B1EBA00F29AC}" dt="2020-06-12T09:23:32.146" v="60" actId="207"/>
        <pc:sldMkLst>
          <pc:docMk/>
          <pc:sldMk cId="874025156" sldId="289"/>
        </pc:sldMkLst>
        <pc:spChg chg="mod">
          <ac:chgData name="Agnes Fletcher" userId="3249466c264e17c0" providerId="LiveId" clId="{B13596A0-911A-422E-810E-B1EBA00F29AC}" dt="2020-06-12T09:23:32.146" v="60" actId="207"/>
          <ac:spMkLst>
            <pc:docMk/>
            <pc:sldMk cId="874025156" sldId="289"/>
            <ac:spMk id="2" creationId="{7C56C9DD-8DB3-4019-A518-1011E3F54214}"/>
          </ac:spMkLst>
        </pc:spChg>
      </pc:sldChg>
      <pc:sldChg chg="modSp">
        <pc:chgData name="Agnes Fletcher" userId="3249466c264e17c0" providerId="LiveId" clId="{B13596A0-911A-422E-810E-B1EBA00F29AC}" dt="2020-06-12T09:24:07.923" v="76" actId="207"/>
        <pc:sldMkLst>
          <pc:docMk/>
          <pc:sldMk cId="1838102361" sldId="311"/>
        </pc:sldMkLst>
        <pc:spChg chg="mod">
          <ac:chgData name="Agnes Fletcher" userId="3249466c264e17c0" providerId="LiveId" clId="{B13596A0-911A-422E-810E-B1EBA00F29AC}" dt="2020-06-12T09:24:07.923" v="76" actId="207"/>
          <ac:spMkLst>
            <pc:docMk/>
            <pc:sldMk cId="1838102361" sldId="311"/>
            <ac:spMk id="2" creationId="{B43D8DAA-AA77-47FD-BE76-D5168E4FFBEB}"/>
          </ac:spMkLst>
        </pc:spChg>
      </pc:sldChg>
      <pc:sldChg chg="modSp mod">
        <pc:chgData name="Agnes Fletcher" userId="3249466c264e17c0" providerId="LiveId" clId="{B13596A0-911A-422E-810E-B1EBA00F29AC}" dt="2020-06-12T09:23:55.612" v="68" actId="207"/>
        <pc:sldMkLst>
          <pc:docMk/>
          <pc:sldMk cId="2595233098" sldId="313"/>
        </pc:sldMkLst>
        <pc:spChg chg="mod">
          <ac:chgData name="Agnes Fletcher" userId="3249466c264e17c0" providerId="LiveId" clId="{B13596A0-911A-422E-810E-B1EBA00F29AC}" dt="2020-06-12T09:23:55.612" v="68" actId="207"/>
          <ac:spMkLst>
            <pc:docMk/>
            <pc:sldMk cId="2595233098" sldId="313"/>
            <ac:spMk id="2" creationId="{A93F38ED-1B67-42FE-9427-871D1F952B5B}"/>
          </ac:spMkLst>
        </pc:spChg>
      </pc:sldChg>
      <pc:sldChg chg="modSp mod">
        <pc:chgData name="Agnes Fletcher" userId="3249466c264e17c0" providerId="LiveId" clId="{B13596A0-911A-422E-810E-B1EBA00F29AC}" dt="2020-06-12T09:24:01.964" v="74" actId="207"/>
        <pc:sldMkLst>
          <pc:docMk/>
          <pc:sldMk cId="1636873020" sldId="314"/>
        </pc:sldMkLst>
        <pc:spChg chg="mod">
          <ac:chgData name="Agnes Fletcher" userId="3249466c264e17c0" providerId="LiveId" clId="{B13596A0-911A-422E-810E-B1EBA00F29AC}" dt="2020-06-12T09:24:01.964" v="74" actId="207"/>
          <ac:spMkLst>
            <pc:docMk/>
            <pc:sldMk cId="1636873020" sldId="314"/>
            <ac:spMk id="2" creationId="{53240595-03CF-4336-A972-E99BDB0C9FD1}"/>
          </ac:spMkLst>
        </pc:spChg>
      </pc:sldChg>
      <pc:sldChg chg="modSp mod">
        <pc:chgData name="Agnes Fletcher" userId="3249466c264e17c0" providerId="LiveId" clId="{B13596A0-911A-422E-810E-B1EBA00F29AC}" dt="2020-06-12T09:26:16.880" v="131" actId="20577"/>
        <pc:sldMkLst>
          <pc:docMk/>
          <pc:sldMk cId="2251793575" sldId="341"/>
        </pc:sldMkLst>
        <pc:spChg chg="mod">
          <ac:chgData name="Agnes Fletcher" userId="3249466c264e17c0" providerId="LiveId" clId="{B13596A0-911A-422E-810E-B1EBA00F29AC}" dt="2020-06-12T09:23:27.690" v="59" actId="207"/>
          <ac:spMkLst>
            <pc:docMk/>
            <pc:sldMk cId="2251793575" sldId="341"/>
            <ac:spMk id="2" creationId="{A358EC83-3984-4007-80A4-C87C76E4A147}"/>
          </ac:spMkLst>
        </pc:spChg>
        <pc:spChg chg="mod">
          <ac:chgData name="Agnes Fletcher" userId="3249466c264e17c0" providerId="LiveId" clId="{B13596A0-911A-422E-810E-B1EBA00F29AC}" dt="2020-06-12T09:26:16.880" v="131" actId="20577"/>
          <ac:spMkLst>
            <pc:docMk/>
            <pc:sldMk cId="2251793575" sldId="341"/>
            <ac:spMk id="3" creationId="{99588215-4384-446F-8F9C-4080C3316FF8}"/>
          </ac:spMkLst>
        </pc:spChg>
      </pc:sldChg>
      <pc:sldChg chg="del">
        <pc:chgData name="Agnes Fletcher" userId="3249466c264e17c0" providerId="LiveId" clId="{B13596A0-911A-422E-810E-B1EBA00F29AC}" dt="2020-06-12T09:24:04.516" v="75" actId="47"/>
        <pc:sldMkLst>
          <pc:docMk/>
          <pc:sldMk cId="1811336541" sldId="349"/>
        </pc:sldMkLst>
      </pc:sldChg>
      <pc:sldChg chg="modSp">
        <pc:chgData name="Agnes Fletcher" userId="3249466c264e17c0" providerId="LiveId" clId="{B13596A0-911A-422E-810E-B1EBA00F29AC}" dt="2020-06-12T09:23:19.099" v="58" actId="207"/>
        <pc:sldMkLst>
          <pc:docMk/>
          <pc:sldMk cId="2522589742" sldId="350"/>
        </pc:sldMkLst>
        <pc:spChg chg="mod">
          <ac:chgData name="Agnes Fletcher" userId="3249466c264e17c0" providerId="LiveId" clId="{B13596A0-911A-422E-810E-B1EBA00F29AC}" dt="2020-06-12T09:23:19.099" v="58" actId="207"/>
          <ac:spMkLst>
            <pc:docMk/>
            <pc:sldMk cId="2522589742" sldId="350"/>
            <ac:spMk id="2" creationId="{EC6A63E8-D8B1-4C81-A50E-89F6DD2AF19A}"/>
          </ac:spMkLst>
        </pc:spChg>
      </pc:sldChg>
      <pc:sldChg chg="del">
        <pc:chgData name="Agnes Fletcher" userId="3249466c264e17c0" providerId="LiveId" clId="{B13596A0-911A-422E-810E-B1EBA00F29AC}" dt="2020-06-12T09:23:41.573" v="61" actId="47"/>
        <pc:sldMkLst>
          <pc:docMk/>
          <pc:sldMk cId="4061401350" sldId="351"/>
        </pc:sldMkLst>
      </pc:sldChg>
      <pc:sldChg chg="del">
        <pc:chgData name="Agnes Fletcher" userId="3249466c264e17c0" providerId="LiveId" clId="{B13596A0-911A-422E-810E-B1EBA00F29AC}" dt="2020-06-12T09:23:41.573" v="61" actId="47"/>
        <pc:sldMkLst>
          <pc:docMk/>
          <pc:sldMk cId="538437556" sldId="352"/>
        </pc:sldMkLst>
      </pc:sldChg>
      <pc:sldChg chg="modSp ord">
        <pc:chgData name="Agnes Fletcher" userId="3249466c264e17c0" providerId="LiveId" clId="{B13596A0-911A-422E-810E-B1EBA00F29AC}" dt="2020-06-12T09:27:00.491" v="133"/>
        <pc:sldMkLst>
          <pc:docMk/>
          <pc:sldMk cId="2795107175" sldId="353"/>
        </pc:sldMkLst>
        <pc:spChg chg="mod">
          <ac:chgData name="Agnes Fletcher" userId="3249466c264e17c0" providerId="LiveId" clId="{B13596A0-911A-422E-810E-B1EBA00F29AC}" dt="2020-06-12T09:23:44.563" v="62" actId="207"/>
          <ac:spMkLst>
            <pc:docMk/>
            <pc:sldMk cId="2795107175" sldId="353"/>
            <ac:spMk id="2" creationId="{9C4B1C98-896C-43A2-B6CC-89646CD0AA88}"/>
          </ac:spMkLst>
        </pc:spChg>
      </pc:sldChg>
      <pc:sldChg chg="add del">
        <pc:chgData name="Agnes Fletcher" userId="3249466c264e17c0" providerId="LiveId" clId="{B13596A0-911A-422E-810E-B1EBA00F29AC}" dt="2020-06-12T09:22:27.234" v="25"/>
        <pc:sldMkLst>
          <pc:docMk/>
          <pc:sldMk cId="4065409097" sldId="354"/>
        </pc:sldMkLst>
      </pc:sldChg>
      <pc:sldChg chg="modSp add mod">
        <pc:chgData name="Agnes Fletcher" userId="3249466c264e17c0" providerId="LiveId" clId="{B13596A0-911A-422E-810E-B1EBA00F29AC}" dt="2020-06-12T09:23:08.315" v="56" actId="20577"/>
        <pc:sldMkLst>
          <pc:docMk/>
          <pc:sldMk cId="2808413999" sldId="394"/>
        </pc:sldMkLst>
        <pc:spChg chg="mod">
          <ac:chgData name="Agnes Fletcher" userId="3249466c264e17c0" providerId="LiveId" clId="{B13596A0-911A-422E-810E-B1EBA00F29AC}" dt="2020-06-12T09:23:08.315" v="56" actId="20577"/>
          <ac:spMkLst>
            <pc:docMk/>
            <pc:sldMk cId="2808413999" sldId="394"/>
            <ac:spMk id="3" creationId="{76D60A29-E9A9-4E9F-A3B0-C181FB6DC455}"/>
          </ac:spMkLst>
        </pc:spChg>
      </pc:sldChg>
    </pc:docChg>
  </pc:docChgLst>
</pc:chgInfo>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FCDAC52-E058-4AE0-B2CE-4FC93EC69A79}" type="datetimeFigureOut">
              <a:rPr lang="en-GB" smtClean="0"/>
              <a:t>12/06/2020</a:t>
            </a:fld>
            <a:endParaRPr lang="en-GB"/>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620DE25-5E7E-4F65-B37B-98A8432A76B8}" type="slidenum">
              <a:rPr lang="en-GB" smtClean="0"/>
              <a:t>‹#›</a:t>
            </a:fld>
            <a:endParaRPr lang="en-GB"/>
          </a:p>
        </p:txBody>
      </p:sp>
    </p:spTree>
    <p:extLst>
      <p:ext uri="{BB962C8B-B14F-4D97-AF65-F5344CB8AC3E}">
        <p14:creationId xmlns:p14="http://schemas.microsoft.com/office/powerpoint/2010/main" val="326003793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5"/>
          </p:nvPr>
        </p:nvSpPr>
        <p:spPr/>
        <p:txBody>
          <a:bodyPr/>
          <a:lstStyle/>
          <a:p>
            <a:fld id="{B620DE25-5E7E-4F65-B37B-98A8432A76B8}" type="slidenum">
              <a:rPr lang="en-GB" smtClean="0"/>
              <a:t>8</a:t>
            </a:fld>
            <a:endParaRPr lang="en-GB"/>
          </a:p>
        </p:txBody>
      </p:sp>
    </p:spTree>
    <p:extLst>
      <p:ext uri="{BB962C8B-B14F-4D97-AF65-F5344CB8AC3E}">
        <p14:creationId xmlns:p14="http://schemas.microsoft.com/office/powerpoint/2010/main" val="98228028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66913857-1C97-44BA-95A6-99991A9F218E}" type="datetimeFigureOut">
              <a:rPr lang="en-GB" smtClean="0"/>
              <a:t>12/06/2020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242291561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6913857-1C97-44BA-95A6-99991A9F218E}" type="datetimeFigureOut">
              <a:rPr lang="en-GB" smtClean="0"/>
              <a:t>12/06/2020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14905487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6913857-1C97-44BA-95A6-99991A9F218E}" type="datetimeFigureOut">
              <a:rPr lang="en-GB" smtClean="0"/>
              <a:t>12/06/2020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2139737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6913857-1C97-44BA-95A6-99991A9F218E}" type="datetimeFigureOut">
              <a:rPr lang="en-GB" smtClean="0"/>
              <a:t>12/06/2020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42541370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66913857-1C97-44BA-95A6-99991A9F218E}" type="datetimeFigureOut">
              <a:rPr lang="en-GB" smtClean="0"/>
              <a:t>12/06/2020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18703000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66913857-1C97-44BA-95A6-99991A9F218E}" type="datetimeFigureOut">
              <a:rPr lang="en-GB" smtClean="0"/>
              <a:t>12/06/2020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15435500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66913857-1C97-44BA-95A6-99991A9F218E}" type="datetimeFigureOut">
              <a:rPr lang="en-GB" smtClean="0"/>
              <a:t>12/06/2020</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31056233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66913857-1C97-44BA-95A6-99991A9F218E}" type="datetimeFigureOut">
              <a:rPr lang="en-GB" smtClean="0"/>
              <a:t>12/06/2020</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42753925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6913857-1C97-44BA-95A6-99991A9F218E}" type="datetimeFigureOut">
              <a:rPr lang="en-GB" smtClean="0"/>
              <a:t>12/06/2020</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10604151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66913857-1C97-44BA-95A6-99991A9F218E}" type="datetimeFigureOut">
              <a:rPr lang="en-GB" smtClean="0"/>
              <a:t>12/06/2020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17924540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66913857-1C97-44BA-95A6-99991A9F218E}" type="datetimeFigureOut">
              <a:rPr lang="en-GB" smtClean="0"/>
              <a:t>12/06/2020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66D3C0D7-0006-45E8-9A3D-BEDDD3F21821}" type="slidenum">
              <a:rPr lang="en-GB" smtClean="0"/>
              <a:t>‹#›</a:t>
            </a:fld>
            <a:endParaRPr lang="en-GB"/>
          </a:p>
        </p:txBody>
      </p:sp>
    </p:spTree>
    <p:extLst>
      <p:ext uri="{BB962C8B-B14F-4D97-AF65-F5344CB8AC3E}">
        <p14:creationId xmlns:p14="http://schemas.microsoft.com/office/powerpoint/2010/main" val="17426305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6913857-1C97-44BA-95A6-99991A9F218E}" type="datetimeFigureOut">
              <a:rPr lang="en-GB" smtClean="0"/>
              <a:t>12/06/2020</a:t>
            </a:fld>
            <a:endParaRPr lang="en-GB"/>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6D3C0D7-0006-45E8-9A3D-BEDDD3F21821}" type="slidenum">
              <a:rPr lang="en-GB" smtClean="0"/>
              <a:t>‹#›</a:t>
            </a:fld>
            <a:endParaRPr lang="en-GB"/>
          </a:p>
        </p:txBody>
      </p:sp>
    </p:spTree>
    <p:extLst>
      <p:ext uri="{BB962C8B-B14F-4D97-AF65-F5344CB8AC3E}">
        <p14:creationId xmlns:p14="http://schemas.microsoft.com/office/powerpoint/2010/main" val="327368878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003DE61-1ED5-4FBF-A720-466853B0FB4C}"/>
              </a:ext>
            </a:extLst>
          </p:cNvPr>
          <p:cNvSpPr>
            <a:spLocks noGrp="1"/>
          </p:cNvSpPr>
          <p:nvPr>
            <p:ph type="ctrTitle"/>
          </p:nvPr>
        </p:nvSpPr>
        <p:spPr>
          <a:xfrm>
            <a:off x="685800" y="1871134"/>
            <a:ext cx="7772400" cy="2387600"/>
          </a:xfrm>
        </p:spPr>
        <p:txBody>
          <a:bodyPr>
            <a:normAutofit fontScale="90000"/>
          </a:bodyPr>
          <a:lstStyle/>
          <a:p>
            <a:r>
              <a:rPr lang="en-GB" b="1" dirty="0">
                <a:solidFill>
                  <a:srgbClr val="7030A0"/>
                </a:solidFill>
              </a:rPr>
              <a:t>Bus and coach </a:t>
            </a:r>
            <a:br>
              <a:rPr lang="en-GB" b="1" dirty="0">
                <a:solidFill>
                  <a:srgbClr val="7030A0"/>
                </a:solidFill>
              </a:rPr>
            </a:br>
            <a:r>
              <a:rPr lang="en-GB" b="1" dirty="0">
                <a:solidFill>
                  <a:srgbClr val="7030A0"/>
                </a:solidFill>
              </a:rPr>
              <a:t>ancillary staff: </a:t>
            </a:r>
            <a:br>
              <a:rPr lang="en-GB" b="1" dirty="0">
                <a:solidFill>
                  <a:srgbClr val="7030A0"/>
                </a:solidFill>
              </a:rPr>
            </a:br>
            <a:r>
              <a:rPr lang="en-GB" b="1" dirty="0">
                <a:solidFill>
                  <a:srgbClr val="7030A0"/>
                </a:solidFill>
              </a:rPr>
              <a:t>train the trainer note</a:t>
            </a:r>
          </a:p>
        </p:txBody>
      </p:sp>
    </p:spTree>
    <p:extLst>
      <p:ext uri="{BB962C8B-B14F-4D97-AF65-F5344CB8AC3E}">
        <p14:creationId xmlns:p14="http://schemas.microsoft.com/office/powerpoint/2010/main" val="236438361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E6AB3D-7C20-48CC-A4E1-76901CCF3A24}"/>
              </a:ext>
            </a:extLst>
          </p:cNvPr>
          <p:cNvSpPr>
            <a:spLocks noGrp="1"/>
          </p:cNvSpPr>
          <p:nvPr>
            <p:ph type="title"/>
          </p:nvPr>
        </p:nvSpPr>
        <p:spPr/>
        <p:txBody>
          <a:bodyPr/>
          <a:lstStyle/>
          <a:p>
            <a:r>
              <a:rPr lang="en-GB" b="1" dirty="0">
                <a:solidFill>
                  <a:srgbClr val="7030A0"/>
                </a:solidFill>
              </a:rPr>
              <a:t>REAL – real passenger, real person</a:t>
            </a:r>
          </a:p>
        </p:txBody>
      </p:sp>
      <p:sp>
        <p:nvSpPr>
          <p:cNvPr id="3" name="Content Placeholder 2">
            <a:extLst>
              <a:ext uri="{FF2B5EF4-FFF2-40B4-BE49-F238E27FC236}">
                <a16:creationId xmlns:a16="http://schemas.microsoft.com/office/drawing/2014/main" id="{1BF1D7B9-2747-4F70-B141-65FC0629ED77}"/>
              </a:ext>
            </a:extLst>
          </p:cNvPr>
          <p:cNvSpPr>
            <a:spLocks noGrp="1"/>
          </p:cNvSpPr>
          <p:nvPr>
            <p:ph idx="1"/>
          </p:nvPr>
        </p:nvSpPr>
        <p:spPr/>
        <p:txBody>
          <a:bodyPr>
            <a:normAutofit/>
          </a:bodyPr>
          <a:lstStyle/>
          <a:p>
            <a:r>
              <a:rPr lang="en-GB" sz="4800" b="1" dirty="0">
                <a:solidFill>
                  <a:srgbClr val="7030A0"/>
                </a:solidFill>
              </a:rPr>
              <a:t>R</a:t>
            </a:r>
            <a:r>
              <a:rPr lang="en-GB" sz="4800" dirty="0"/>
              <a:t>espect</a:t>
            </a:r>
          </a:p>
          <a:p>
            <a:r>
              <a:rPr lang="en-GB" sz="4800" b="1" dirty="0">
                <a:solidFill>
                  <a:srgbClr val="7030A0"/>
                </a:solidFill>
              </a:rPr>
              <a:t>E</a:t>
            </a:r>
            <a:r>
              <a:rPr lang="en-GB" sz="4800" dirty="0"/>
              <a:t>mpathy</a:t>
            </a:r>
          </a:p>
          <a:p>
            <a:r>
              <a:rPr lang="en-GB" sz="4800" b="1" dirty="0">
                <a:solidFill>
                  <a:srgbClr val="7030A0"/>
                </a:solidFill>
              </a:rPr>
              <a:t>A</a:t>
            </a:r>
            <a:r>
              <a:rPr lang="en-GB" sz="4800" dirty="0"/>
              <a:t>sk </a:t>
            </a:r>
          </a:p>
          <a:p>
            <a:r>
              <a:rPr lang="en-GB" sz="4800" b="1" dirty="0">
                <a:solidFill>
                  <a:srgbClr val="7030A0"/>
                </a:solidFill>
              </a:rPr>
              <a:t>L</a:t>
            </a:r>
            <a:r>
              <a:rPr lang="en-GB" sz="4800" dirty="0"/>
              <a:t>isten </a:t>
            </a:r>
          </a:p>
        </p:txBody>
      </p:sp>
    </p:spTree>
    <p:extLst>
      <p:ext uri="{BB962C8B-B14F-4D97-AF65-F5344CB8AC3E}">
        <p14:creationId xmlns:p14="http://schemas.microsoft.com/office/powerpoint/2010/main" val="406540909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3990E09-7BC3-4835-B4C1-6EF5DDFE1FFE}"/>
              </a:ext>
            </a:extLst>
          </p:cNvPr>
          <p:cNvSpPr>
            <a:spLocks noGrp="1"/>
          </p:cNvSpPr>
          <p:nvPr>
            <p:ph type="title"/>
          </p:nvPr>
        </p:nvSpPr>
        <p:spPr/>
        <p:txBody>
          <a:bodyPr/>
          <a:lstStyle/>
          <a:p>
            <a:r>
              <a:rPr lang="en-GB" b="1" dirty="0">
                <a:solidFill>
                  <a:srgbClr val="7030A0"/>
                </a:solidFill>
              </a:rPr>
              <a:t>Train the trainer notes</a:t>
            </a:r>
          </a:p>
        </p:txBody>
      </p:sp>
      <p:sp>
        <p:nvSpPr>
          <p:cNvPr id="3" name="Content Placeholder 2">
            <a:extLst>
              <a:ext uri="{FF2B5EF4-FFF2-40B4-BE49-F238E27FC236}">
                <a16:creationId xmlns:a16="http://schemas.microsoft.com/office/drawing/2014/main" id="{76D60A29-E9A9-4E9F-A3B0-C181FB6DC455}"/>
              </a:ext>
            </a:extLst>
          </p:cNvPr>
          <p:cNvSpPr>
            <a:spLocks noGrp="1"/>
          </p:cNvSpPr>
          <p:nvPr>
            <p:ph idx="1"/>
          </p:nvPr>
        </p:nvSpPr>
        <p:spPr/>
        <p:txBody>
          <a:bodyPr>
            <a:noAutofit/>
          </a:bodyPr>
          <a:lstStyle/>
          <a:p>
            <a:pPr>
              <a:lnSpc>
                <a:spcPct val="120000"/>
              </a:lnSpc>
              <a:spcBef>
                <a:spcPts val="0"/>
              </a:spcBef>
            </a:pPr>
            <a:r>
              <a:rPr lang="en-GB" sz="2000" dirty="0"/>
              <a:t>A range of ancillary staff, working in bus and coach stations, cafes and as cleaners and maintenance staff, will need a basic understanding of their role in relation to disabled passengers.</a:t>
            </a:r>
          </a:p>
          <a:p>
            <a:pPr>
              <a:lnSpc>
                <a:spcPct val="120000"/>
              </a:lnSpc>
              <a:spcBef>
                <a:spcPts val="0"/>
              </a:spcBef>
            </a:pPr>
            <a:r>
              <a:rPr lang="en-GB" sz="2000" dirty="0"/>
              <a:t>We suggest short verbal briefings to staff about what disability is and what challenges they face, drawing on material from the aviation training package, such as ‘What is disability?’, ‘Rights and duties’, ‘Understanding travel challenges’ and ‘Inclusive Communication’.</a:t>
            </a:r>
          </a:p>
          <a:p>
            <a:pPr>
              <a:lnSpc>
                <a:spcPct val="120000"/>
              </a:lnSpc>
              <a:spcBef>
                <a:spcPts val="0"/>
              </a:spcBef>
            </a:pPr>
            <a:r>
              <a:rPr lang="en-GB" sz="2000" dirty="0"/>
              <a:t>We recommend practical experiential exercises where this is likely to be useful. For example, thinking about the layout of stations and the importance of avoiding obstacles and trip hazards to enable access by people using wheelchairs or with a visual impairment.</a:t>
            </a:r>
          </a:p>
          <a:p>
            <a:pPr>
              <a:lnSpc>
                <a:spcPct val="120000"/>
              </a:lnSpc>
              <a:spcBef>
                <a:spcPts val="0"/>
              </a:spcBef>
            </a:pPr>
            <a:r>
              <a:rPr lang="en-GB" sz="2000" dirty="0"/>
              <a:t>The material in this document is designed to give you ideas about how to brief ancillary staff in a relevant way.</a:t>
            </a:r>
          </a:p>
        </p:txBody>
      </p:sp>
    </p:spTree>
    <p:extLst>
      <p:ext uri="{BB962C8B-B14F-4D97-AF65-F5344CB8AC3E}">
        <p14:creationId xmlns:p14="http://schemas.microsoft.com/office/powerpoint/2010/main" val="280841399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6A63E8-D8B1-4C81-A50E-89F6DD2AF19A}"/>
              </a:ext>
            </a:extLst>
          </p:cNvPr>
          <p:cNvSpPr>
            <a:spLocks noGrp="1"/>
          </p:cNvSpPr>
          <p:nvPr>
            <p:ph type="title"/>
          </p:nvPr>
        </p:nvSpPr>
        <p:spPr/>
        <p:txBody>
          <a:bodyPr/>
          <a:lstStyle/>
          <a:p>
            <a:r>
              <a:rPr lang="en-GB" b="1" dirty="0">
                <a:solidFill>
                  <a:srgbClr val="7030A0"/>
                </a:solidFill>
              </a:rPr>
              <a:t>What to cover</a:t>
            </a:r>
          </a:p>
        </p:txBody>
      </p:sp>
      <p:sp>
        <p:nvSpPr>
          <p:cNvPr id="3" name="Content Placeholder 2">
            <a:extLst>
              <a:ext uri="{FF2B5EF4-FFF2-40B4-BE49-F238E27FC236}">
                <a16:creationId xmlns:a16="http://schemas.microsoft.com/office/drawing/2014/main" id="{F41A8755-890C-4AB3-A2F9-11132F281AC8}"/>
              </a:ext>
            </a:extLst>
          </p:cNvPr>
          <p:cNvSpPr>
            <a:spLocks noGrp="1"/>
          </p:cNvSpPr>
          <p:nvPr>
            <p:ph idx="1"/>
          </p:nvPr>
        </p:nvSpPr>
        <p:spPr/>
        <p:txBody>
          <a:bodyPr/>
          <a:lstStyle/>
          <a:p>
            <a:r>
              <a:rPr lang="en-GB" dirty="0"/>
              <a:t>Make sure that ancillary staff understand, as relevant to their role:</a:t>
            </a:r>
          </a:p>
          <a:p>
            <a:pPr lvl="1"/>
            <a:r>
              <a:rPr lang="en-GB" dirty="0"/>
              <a:t>What disability is</a:t>
            </a:r>
          </a:p>
          <a:p>
            <a:pPr lvl="1"/>
            <a:r>
              <a:rPr lang="en-GB" dirty="0"/>
              <a:t>What challenges disabled passengers face</a:t>
            </a:r>
          </a:p>
          <a:p>
            <a:pPr lvl="1"/>
            <a:r>
              <a:rPr lang="en-GB" dirty="0"/>
              <a:t>What the law says about serving customers</a:t>
            </a:r>
          </a:p>
          <a:p>
            <a:pPr lvl="1"/>
            <a:r>
              <a:rPr lang="en-GB" dirty="0"/>
              <a:t>How they can offer practical support</a:t>
            </a:r>
          </a:p>
          <a:p>
            <a:pPr lvl="1"/>
            <a:r>
              <a:rPr lang="en-GB" dirty="0"/>
              <a:t>How best to communicate with disabled passengers</a:t>
            </a:r>
          </a:p>
          <a:p>
            <a:pPr lvl="1"/>
            <a:r>
              <a:rPr lang="en-GB" dirty="0"/>
              <a:t>Their role and responsibilities</a:t>
            </a:r>
          </a:p>
        </p:txBody>
      </p:sp>
    </p:spTree>
    <p:extLst>
      <p:ext uri="{BB962C8B-B14F-4D97-AF65-F5344CB8AC3E}">
        <p14:creationId xmlns:p14="http://schemas.microsoft.com/office/powerpoint/2010/main" val="252258974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58EC83-3984-4007-80A4-C87C76E4A147}"/>
              </a:ext>
            </a:extLst>
          </p:cNvPr>
          <p:cNvSpPr>
            <a:spLocks noGrp="1"/>
          </p:cNvSpPr>
          <p:nvPr>
            <p:ph type="title"/>
          </p:nvPr>
        </p:nvSpPr>
        <p:spPr/>
        <p:txBody>
          <a:bodyPr/>
          <a:lstStyle/>
          <a:p>
            <a:r>
              <a:rPr lang="en-GB" b="1" dirty="0">
                <a:solidFill>
                  <a:srgbClr val="7030A0"/>
                </a:solidFill>
              </a:rPr>
              <a:t>Key messages for ancillary staff</a:t>
            </a:r>
          </a:p>
        </p:txBody>
      </p:sp>
      <p:sp>
        <p:nvSpPr>
          <p:cNvPr id="3" name="Content Placeholder 2">
            <a:extLst>
              <a:ext uri="{FF2B5EF4-FFF2-40B4-BE49-F238E27FC236}">
                <a16:creationId xmlns:a16="http://schemas.microsoft.com/office/drawing/2014/main" id="{99588215-4384-446F-8F9C-4080C3316FF8}"/>
              </a:ext>
            </a:extLst>
          </p:cNvPr>
          <p:cNvSpPr>
            <a:spLocks noGrp="1"/>
          </p:cNvSpPr>
          <p:nvPr>
            <p:ph idx="1"/>
          </p:nvPr>
        </p:nvSpPr>
        <p:spPr/>
        <p:txBody>
          <a:bodyPr>
            <a:normAutofit fontScale="77500" lnSpcReduction="20000"/>
          </a:bodyPr>
          <a:lstStyle/>
          <a:p>
            <a:pPr>
              <a:lnSpc>
                <a:spcPct val="120000"/>
              </a:lnSpc>
              <a:spcBef>
                <a:spcPts val="0"/>
              </a:spcBef>
            </a:pPr>
            <a:r>
              <a:rPr lang="en-GB" dirty="0"/>
              <a:t>Around one in five people may have problems when travelling linked to disability or health.</a:t>
            </a:r>
          </a:p>
          <a:p>
            <a:pPr>
              <a:lnSpc>
                <a:spcPct val="120000"/>
              </a:lnSpc>
              <a:spcBef>
                <a:spcPts val="0"/>
              </a:spcBef>
            </a:pPr>
            <a:r>
              <a:rPr lang="en-GB" dirty="0"/>
              <a:t>This is more likely the older we get.</a:t>
            </a:r>
          </a:p>
          <a:p>
            <a:pPr>
              <a:lnSpc>
                <a:spcPct val="120000"/>
              </a:lnSpc>
              <a:spcBef>
                <a:spcPts val="0"/>
              </a:spcBef>
            </a:pPr>
            <a:r>
              <a:rPr lang="en-GB" dirty="0"/>
              <a:t>This might be because the environment – stations, shops, cafes,  walkways, toilets – create problems.</a:t>
            </a:r>
          </a:p>
          <a:p>
            <a:pPr>
              <a:lnSpc>
                <a:spcPct val="120000"/>
              </a:lnSpc>
              <a:spcBef>
                <a:spcPts val="0"/>
              </a:spcBef>
            </a:pPr>
            <a:r>
              <a:rPr lang="en-GB" dirty="0"/>
              <a:t>The choices you make can help people to travel safely. For example, cleaning materials or supplies left unattended in a coach station could trip someone up or block the way.</a:t>
            </a:r>
          </a:p>
          <a:p>
            <a:pPr>
              <a:lnSpc>
                <a:spcPct val="120000"/>
              </a:lnSpc>
              <a:spcBef>
                <a:spcPts val="0"/>
              </a:spcBef>
            </a:pPr>
            <a:r>
              <a:rPr lang="en-GB" dirty="0"/>
              <a:t>Giving people clear information can help them get around and get what they need.</a:t>
            </a:r>
          </a:p>
          <a:p>
            <a:pPr>
              <a:lnSpc>
                <a:spcPct val="120000"/>
              </a:lnSpc>
              <a:spcBef>
                <a:spcPts val="0"/>
              </a:spcBef>
            </a:pPr>
            <a:r>
              <a:rPr lang="en-GB" dirty="0"/>
              <a:t>Helping to lift or carry something or to open a door can make a difference.</a:t>
            </a:r>
          </a:p>
        </p:txBody>
      </p:sp>
    </p:spTree>
    <p:extLst>
      <p:ext uri="{BB962C8B-B14F-4D97-AF65-F5344CB8AC3E}">
        <p14:creationId xmlns:p14="http://schemas.microsoft.com/office/powerpoint/2010/main" val="22517935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4B1C98-896C-43A2-B6CC-89646CD0AA88}"/>
              </a:ext>
            </a:extLst>
          </p:cNvPr>
          <p:cNvSpPr>
            <a:spLocks noGrp="1"/>
          </p:cNvSpPr>
          <p:nvPr>
            <p:ph type="title"/>
          </p:nvPr>
        </p:nvSpPr>
        <p:spPr/>
        <p:txBody>
          <a:bodyPr/>
          <a:lstStyle/>
          <a:p>
            <a:r>
              <a:rPr lang="en-GB" b="1" dirty="0">
                <a:solidFill>
                  <a:srgbClr val="7030A0"/>
                </a:solidFill>
              </a:rPr>
              <a:t>Understanding everyday challenges</a:t>
            </a:r>
          </a:p>
        </p:txBody>
      </p:sp>
      <p:sp>
        <p:nvSpPr>
          <p:cNvPr id="3" name="Content Placeholder 2">
            <a:extLst>
              <a:ext uri="{FF2B5EF4-FFF2-40B4-BE49-F238E27FC236}">
                <a16:creationId xmlns:a16="http://schemas.microsoft.com/office/drawing/2014/main" id="{F3659EDF-BF93-4287-ABC5-C498BDDC172D}"/>
              </a:ext>
            </a:extLst>
          </p:cNvPr>
          <p:cNvSpPr>
            <a:spLocks noGrp="1"/>
          </p:cNvSpPr>
          <p:nvPr>
            <p:ph idx="1"/>
          </p:nvPr>
        </p:nvSpPr>
        <p:spPr/>
        <p:txBody>
          <a:bodyPr/>
          <a:lstStyle/>
          <a:p>
            <a:r>
              <a:rPr lang="en-GB" dirty="0"/>
              <a:t>Take staff on a tour of their working environment. Ask them to consider barriers that could be experienced by people in these circumstances:</a:t>
            </a:r>
          </a:p>
          <a:p>
            <a:pPr lvl="1"/>
            <a:r>
              <a:rPr lang="en-GB" dirty="0"/>
              <a:t>a wheelchair user</a:t>
            </a:r>
          </a:p>
          <a:p>
            <a:pPr lvl="1"/>
            <a:r>
              <a:rPr lang="en-GB" dirty="0"/>
              <a:t>someone with a visual impairment, for example carrying a cane or using a guide dog</a:t>
            </a:r>
          </a:p>
          <a:p>
            <a:pPr lvl="1"/>
            <a:r>
              <a:rPr lang="en-GB" dirty="0"/>
              <a:t>someone with a hearing impairment </a:t>
            </a:r>
          </a:p>
          <a:p>
            <a:pPr lvl="1"/>
            <a:r>
              <a:rPr lang="en-GB" dirty="0"/>
              <a:t>someone with a learning disability </a:t>
            </a:r>
          </a:p>
          <a:p>
            <a:pPr lvl="1"/>
            <a:r>
              <a:rPr lang="en-GB" dirty="0"/>
              <a:t>someone with dementia</a:t>
            </a:r>
          </a:p>
          <a:p>
            <a:pPr lvl="1"/>
            <a:r>
              <a:rPr lang="en-GB" dirty="0"/>
              <a:t>someone with a catheter or colostomy bag</a:t>
            </a:r>
          </a:p>
        </p:txBody>
      </p:sp>
    </p:spTree>
    <p:extLst>
      <p:ext uri="{BB962C8B-B14F-4D97-AF65-F5344CB8AC3E}">
        <p14:creationId xmlns:p14="http://schemas.microsoft.com/office/powerpoint/2010/main" val="279510717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56C9DD-8DB3-4019-A518-1011E3F54214}"/>
              </a:ext>
            </a:extLst>
          </p:cNvPr>
          <p:cNvSpPr>
            <a:spLocks noGrp="1"/>
          </p:cNvSpPr>
          <p:nvPr>
            <p:ph type="title"/>
          </p:nvPr>
        </p:nvSpPr>
        <p:spPr/>
        <p:txBody>
          <a:bodyPr/>
          <a:lstStyle/>
          <a:p>
            <a:r>
              <a:rPr lang="en-GB" b="1" dirty="0">
                <a:solidFill>
                  <a:srgbClr val="7030A0"/>
                </a:solidFill>
              </a:rPr>
              <a:t>What the law says</a:t>
            </a:r>
          </a:p>
        </p:txBody>
      </p:sp>
      <p:sp>
        <p:nvSpPr>
          <p:cNvPr id="3" name="Content Placeholder 2">
            <a:extLst>
              <a:ext uri="{FF2B5EF4-FFF2-40B4-BE49-F238E27FC236}">
                <a16:creationId xmlns:a16="http://schemas.microsoft.com/office/drawing/2014/main" id="{F806D2A5-BDDE-4A61-A811-F31BD150E805}"/>
              </a:ext>
            </a:extLst>
          </p:cNvPr>
          <p:cNvSpPr>
            <a:spLocks noGrp="1"/>
          </p:cNvSpPr>
          <p:nvPr>
            <p:ph idx="1"/>
          </p:nvPr>
        </p:nvSpPr>
        <p:spPr/>
        <p:txBody>
          <a:bodyPr>
            <a:normAutofit/>
          </a:bodyPr>
          <a:lstStyle/>
          <a:p>
            <a:r>
              <a:rPr lang="en-GB" dirty="0"/>
              <a:t>The law says that anyone who has a significant difficulty with everyday activities caused by a physical or mental impairment or condition that goes on for more than a year is disabled.</a:t>
            </a:r>
          </a:p>
          <a:p>
            <a:r>
              <a:rPr lang="en-GB" dirty="0"/>
              <a:t>This could be to do with how they move around, what they can see or hear, how they need information provided to them or if they feel pain, anxiety or distress over a long time period.</a:t>
            </a:r>
          </a:p>
          <a:p>
            <a:r>
              <a:rPr lang="en-GB" dirty="0"/>
              <a:t>Remember – many things that mean that someone is disabled aren’t visible. </a:t>
            </a:r>
          </a:p>
        </p:txBody>
      </p:sp>
    </p:spTree>
    <p:extLst>
      <p:ext uri="{BB962C8B-B14F-4D97-AF65-F5344CB8AC3E}">
        <p14:creationId xmlns:p14="http://schemas.microsoft.com/office/powerpoint/2010/main" val="87402515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3F38ED-1B67-42FE-9427-871D1F952B5B}"/>
              </a:ext>
            </a:extLst>
          </p:cNvPr>
          <p:cNvSpPr>
            <a:spLocks noGrp="1"/>
          </p:cNvSpPr>
          <p:nvPr>
            <p:ph type="title"/>
          </p:nvPr>
        </p:nvSpPr>
        <p:spPr/>
        <p:txBody>
          <a:bodyPr/>
          <a:lstStyle/>
          <a:p>
            <a:r>
              <a:rPr lang="en-GB" b="1" dirty="0">
                <a:solidFill>
                  <a:srgbClr val="7030A0"/>
                </a:solidFill>
              </a:rPr>
              <a:t>Communication – top tips</a:t>
            </a:r>
          </a:p>
        </p:txBody>
      </p:sp>
      <p:sp>
        <p:nvSpPr>
          <p:cNvPr id="3" name="Content Placeholder 2">
            <a:extLst>
              <a:ext uri="{FF2B5EF4-FFF2-40B4-BE49-F238E27FC236}">
                <a16:creationId xmlns:a16="http://schemas.microsoft.com/office/drawing/2014/main" id="{0F016D90-1F23-4B62-B90D-A815FC6B2544}"/>
              </a:ext>
            </a:extLst>
          </p:cNvPr>
          <p:cNvSpPr>
            <a:spLocks noGrp="1"/>
          </p:cNvSpPr>
          <p:nvPr>
            <p:ph idx="1"/>
          </p:nvPr>
        </p:nvSpPr>
        <p:spPr/>
        <p:txBody>
          <a:bodyPr>
            <a:normAutofit/>
          </a:bodyPr>
          <a:lstStyle/>
          <a:p>
            <a:r>
              <a:rPr lang="en-GB" dirty="0"/>
              <a:t>If you think someone might need or want help, don’t be afraid to ask ‘Can I help?’ or ‘How can I help you?’</a:t>
            </a:r>
          </a:p>
          <a:p>
            <a:r>
              <a:rPr lang="en-GB" dirty="0"/>
              <a:t>Make sure you know about accessible routes and facilities, such as where lifts and toilets are.</a:t>
            </a:r>
          </a:p>
          <a:p>
            <a:r>
              <a:rPr lang="en-GB" dirty="0"/>
              <a:t>Not everyone who is disabled wants or needs help.</a:t>
            </a:r>
          </a:p>
          <a:p>
            <a:r>
              <a:rPr lang="en-GB" dirty="0"/>
              <a:t>Be patient. Sometimes people need extra time to understand or to explain what they need. Be ready to repeat what you say, using different words to help someone understand.</a:t>
            </a:r>
          </a:p>
          <a:p>
            <a:endParaRPr lang="en-GB" dirty="0"/>
          </a:p>
          <a:p>
            <a:endParaRPr lang="en-GB" dirty="0"/>
          </a:p>
        </p:txBody>
      </p:sp>
    </p:spTree>
    <p:extLst>
      <p:ext uri="{BB962C8B-B14F-4D97-AF65-F5344CB8AC3E}">
        <p14:creationId xmlns:p14="http://schemas.microsoft.com/office/powerpoint/2010/main" val="259523309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3240595-03CF-4336-A972-E99BDB0C9FD1}"/>
              </a:ext>
            </a:extLst>
          </p:cNvPr>
          <p:cNvSpPr>
            <a:spLocks noGrp="1"/>
          </p:cNvSpPr>
          <p:nvPr>
            <p:ph type="title"/>
          </p:nvPr>
        </p:nvSpPr>
        <p:spPr/>
        <p:txBody>
          <a:bodyPr/>
          <a:lstStyle/>
          <a:p>
            <a:r>
              <a:rPr lang="en-GB" b="1" dirty="0">
                <a:solidFill>
                  <a:srgbClr val="7030A0"/>
                </a:solidFill>
              </a:rPr>
              <a:t>Communications – top tips</a:t>
            </a:r>
          </a:p>
        </p:txBody>
      </p:sp>
      <p:sp>
        <p:nvSpPr>
          <p:cNvPr id="3" name="Content Placeholder 2">
            <a:extLst>
              <a:ext uri="{FF2B5EF4-FFF2-40B4-BE49-F238E27FC236}">
                <a16:creationId xmlns:a16="http://schemas.microsoft.com/office/drawing/2014/main" id="{20FA5A6A-17D4-438F-B2C1-13A935DE7C3E}"/>
              </a:ext>
            </a:extLst>
          </p:cNvPr>
          <p:cNvSpPr>
            <a:spLocks noGrp="1"/>
          </p:cNvSpPr>
          <p:nvPr>
            <p:ph idx="1"/>
          </p:nvPr>
        </p:nvSpPr>
        <p:spPr/>
        <p:txBody>
          <a:bodyPr>
            <a:normAutofit/>
          </a:bodyPr>
          <a:lstStyle/>
          <a:p>
            <a:r>
              <a:rPr lang="en-GB" dirty="0"/>
              <a:t>Always talk to a passenger or customer directly, not who they are with.</a:t>
            </a:r>
          </a:p>
          <a:p>
            <a:pPr>
              <a:lnSpc>
                <a:spcPct val="120000"/>
              </a:lnSpc>
              <a:spcBef>
                <a:spcPts val="0"/>
              </a:spcBef>
            </a:pPr>
            <a:r>
              <a:rPr lang="en-GB" dirty="0"/>
              <a:t>Speak clearly and face-to-face to people who are lip-reading.</a:t>
            </a:r>
          </a:p>
          <a:p>
            <a:pPr>
              <a:lnSpc>
                <a:spcPct val="120000"/>
              </a:lnSpc>
              <a:spcBef>
                <a:spcPts val="0"/>
              </a:spcBef>
            </a:pPr>
            <a:r>
              <a:rPr lang="en-GB" dirty="0"/>
              <a:t>Offer to write things down. </a:t>
            </a:r>
          </a:p>
          <a:p>
            <a:pPr>
              <a:lnSpc>
                <a:spcPct val="120000"/>
              </a:lnSpc>
              <a:spcBef>
                <a:spcPts val="0"/>
              </a:spcBef>
            </a:pPr>
            <a:r>
              <a:rPr lang="en-GB" dirty="0"/>
              <a:t>Be patient and ready to repeat or clarify something.</a:t>
            </a:r>
          </a:p>
          <a:p>
            <a:pPr>
              <a:lnSpc>
                <a:spcPct val="120000"/>
              </a:lnSpc>
              <a:spcBef>
                <a:spcPts val="0"/>
              </a:spcBef>
            </a:pPr>
            <a:r>
              <a:rPr lang="en-GB" dirty="0"/>
              <a:t>If possible, offer choices.</a:t>
            </a:r>
          </a:p>
          <a:p>
            <a:endParaRPr lang="en-GB" dirty="0"/>
          </a:p>
        </p:txBody>
      </p:sp>
    </p:spTree>
    <p:extLst>
      <p:ext uri="{BB962C8B-B14F-4D97-AF65-F5344CB8AC3E}">
        <p14:creationId xmlns:p14="http://schemas.microsoft.com/office/powerpoint/2010/main" val="163687302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3D8DAA-AA77-47FD-BE76-D5168E4FFBEB}"/>
              </a:ext>
            </a:extLst>
          </p:cNvPr>
          <p:cNvSpPr>
            <a:spLocks noGrp="1"/>
          </p:cNvSpPr>
          <p:nvPr>
            <p:ph type="title"/>
          </p:nvPr>
        </p:nvSpPr>
        <p:spPr/>
        <p:txBody>
          <a:bodyPr/>
          <a:lstStyle/>
          <a:p>
            <a:r>
              <a:rPr lang="en-GB" b="1" dirty="0">
                <a:solidFill>
                  <a:srgbClr val="7030A0"/>
                </a:solidFill>
              </a:rPr>
              <a:t>Checking what’s been learned</a:t>
            </a:r>
          </a:p>
        </p:txBody>
      </p:sp>
      <p:sp>
        <p:nvSpPr>
          <p:cNvPr id="3" name="Content Placeholder 2">
            <a:extLst>
              <a:ext uri="{FF2B5EF4-FFF2-40B4-BE49-F238E27FC236}">
                <a16:creationId xmlns:a16="http://schemas.microsoft.com/office/drawing/2014/main" id="{A91C232C-258E-4304-8F76-544B1A9DAE65}"/>
              </a:ext>
            </a:extLst>
          </p:cNvPr>
          <p:cNvSpPr>
            <a:spLocks noGrp="1"/>
          </p:cNvSpPr>
          <p:nvPr>
            <p:ph idx="1"/>
          </p:nvPr>
        </p:nvSpPr>
        <p:spPr/>
        <p:txBody>
          <a:bodyPr>
            <a:normAutofit lnSpcReduction="10000"/>
          </a:bodyPr>
          <a:lstStyle/>
          <a:p>
            <a:r>
              <a:rPr lang="en-GB" dirty="0"/>
              <a:t>At the end of any briefing or practical exercise, ask staff:</a:t>
            </a:r>
          </a:p>
          <a:p>
            <a:r>
              <a:rPr lang="en-GB" dirty="0"/>
              <a:t>What stood out or what they have learned.</a:t>
            </a:r>
          </a:p>
          <a:p>
            <a:r>
              <a:rPr lang="en-GB" dirty="0"/>
              <a:t>What changes to the way they work will they make to ensure that I can help disabled passengers.</a:t>
            </a:r>
          </a:p>
          <a:p>
            <a:r>
              <a:rPr lang="en-GB" dirty="0"/>
              <a:t>Where should they signpost disabled passengers to in the immediate environment if the passenger needs help.</a:t>
            </a:r>
          </a:p>
          <a:p>
            <a:r>
              <a:rPr lang="en-GB" dirty="0"/>
              <a:t>Where should they go for advice on how to help disabled passengers.</a:t>
            </a:r>
          </a:p>
        </p:txBody>
      </p:sp>
    </p:spTree>
    <p:extLst>
      <p:ext uri="{BB962C8B-B14F-4D97-AF65-F5344CB8AC3E}">
        <p14:creationId xmlns:p14="http://schemas.microsoft.com/office/powerpoint/2010/main" val="1838102361"/>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97A27A67C8D85542B1A0A40BBA28A30B" ma:contentTypeVersion="4" ma:contentTypeDescription="Create a new document." ma:contentTypeScope="" ma:versionID="5f7a3bc8ff7045113081c497ff41999a">
  <xsd:schema xmlns:xsd="http://www.w3.org/2001/XMLSchema" xmlns:xs="http://www.w3.org/2001/XMLSchema" xmlns:p="http://schemas.microsoft.com/office/2006/metadata/properties" xmlns:ns2="f21983d5-9076-4e83-b00f-521373bb6b19" targetNamespace="http://schemas.microsoft.com/office/2006/metadata/properties" ma:root="true" ma:fieldsID="1589027d74fd971d62699d169cd835c9" ns2:_="">
    <xsd:import namespace="f21983d5-9076-4e83-b00f-521373bb6b19"/>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f21983d5-9076-4e83-b00f-521373bb6b19"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3D249A68-C225-4792-83C4-C4B52CE477E6}">
  <ds:schemaRefs>
    <ds:schemaRef ds:uri="http://schemas.microsoft.com/office/2006/metadata/properties"/>
    <ds:schemaRef ds:uri="http://schemas.microsoft.com/office/infopath/2007/PartnerControls"/>
  </ds:schemaRefs>
</ds:datastoreItem>
</file>

<file path=customXml/itemProps2.xml><?xml version="1.0" encoding="utf-8"?>
<ds:datastoreItem xmlns:ds="http://schemas.openxmlformats.org/officeDocument/2006/customXml" ds:itemID="{343FC885-EBC0-4347-A673-171EB408BDD3}">
  <ds:schemaRefs>
    <ds:schemaRef ds:uri="http://schemas.microsoft.com/sharepoint/v3/contenttype/forms"/>
  </ds:schemaRefs>
</ds:datastoreItem>
</file>

<file path=customXml/itemProps3.xml><?xml version="1.0" encoding="utf-8"?>
<ds:datastoreItem xmlns:ds="http://schemas.openxmlformats.org/officeDocument/2006/customXml" ds:itemID="{65C067FF-5579-467A-8E8C-FBEA2DFA35AA}"/>
</file>

<file path=docProps/app.xml><?xml version="1.0" encoding="utf-8"?>
<Properties xmlns="http://schemas.openxmlformats.org/officeDocument/2006/extended-properties" xmlns:vt="http://schemas.openxmlformats.org/officeDocument/2006/docPropsVTypes">
  <Template>Office Theme</Template>
  <TotalTime>848</TotalTime>
  <Words>715</Words>
  <Application>Microsoft Office PowerPoint</Application>
  <PresentationFormat>On-screen Show (4:3)</PresentationFormat>
  <Paragraphs>56</Paragraphs>
  <Slides>10</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10</vt:i4>
      </vt:variant>
    </vt:vector>
  </HeadingPairs>
  <TitlesOfParts>
    <vt:vector size="14" baseType="lpstr">
      <vt:lpstr>Arial</vt:lpstr>
      <vt:lpstr>Calibri</vt:lpstr>
      <vt:lpstr>Calibri Light</vt:lpstr>
      <vt:lpstr>Office Theme</vt:lpstr>
      <vt:lpstr>Bus and coach  ancillary staff:  train the trainer note</vt:lpstr>
      <vt:lpstr>Train the trainer notes</vt:lpstr>
      <vt:lpstr>What to cover</vt:lpstr>
      <vt:lpstr>Key messages for ancillary staff</vt:lpstr>
      <vt:lpstr>Understanding everyday challenges</vt:lpstr>
      <vt:lpstr>What the law says</vt:lpstr>
      <vt:lpstr>Communication – top tips</vt:lpstr>
      <vt:lpstr>Communications – top tips</vt:lpstr>
      <vt:lpstr>Checking what’s been learned</vt:lpstr>
      <vt:lpstr>REAL – real passenger, real person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Disability Awareness Training: Face to face customer service staff</dc:title>
  <dc:creator>Agnes Fletcher</dc:creator>
  <cp:lastModifiedBy>Agnes Fletcher</cp:lastModifiedBy>
  <cp:revision>8</cp:revision>
  <dcterms:created xsi:type="dcterms:W3CDTF">2020-04-26T22:39:22Z</dcterms:created>
  <dcterms:modified xsi:type="dcterms:W3CDTF">2020-06-12T09:27:24Z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0x01010097A27A67C8D85542B1A0A40BBA28A30B</vt:lpwstr>
  </property>
</Properties>
</file>

<file path=docProps/thumbnail.jpeg>
</file>