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sldIdLst>
    <p:sldId id="346" r:id="rId2"/>
    <p:sldId id="285" r:id="rId3"/>
    <p:sldId id="284" r:id="rId4"/>
    <p:sldId id="371" r:id="rId5"/>
    <p:sldId id="296" r:id="rId6"/>
    <p:sldId id="263" r:id="rId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A20E450-2A15-4166-9BB2-B991D51207D6}" v="6" dt="2020-06-12T09:17:57.63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0175" autoAdjust="0"/>
  </p:normalViewPr>
  <p:slideViewPr>
    <p:cSldViewPr snapToGrid="0">
      <p:cViewPr varScale="1">
        <p:scale>
          <a:sx n="41" d="100"/>
          <a:sy n="41" d="100"/>
        </p:scale>
        <p:origin x="336" y="2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17" Type="http://schemas.openxmlformats.org/officeDocument/2006/relationships/customXml" Target="../customXml/item3.xml"/><Relationship Id="rId2" Type="http://schemas.openxmlformats.org/officeDocument/2006/relationships/slide" Target="slides/slide1.xml"/><Relationship Id="rId16" Type="http://schemas.openxmlformats.org/officeDocument/2006/relationships/customXml" Target="../customXml/item2.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customXml" Target="../customXml/item1.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gnes Fletcher" userId="3249466c264e17c0" providerId="LiveId" clId="{9A20E450-2A15-4166-9BB2-B991D51207D6}"/>
    <pc:docChg chg="addSld modSld">
      <pc:chgData name="Agnes Fletcher" userId="3249466c264e17c0" providerId="LiveId" clId="{9A20E450-2A15-4166-9BB2-B991D51207D6}" dt="2020-06-12T11:48:24" v="52" actId="20577"/>
      <pc:docMkLst>
        <pc:docMk/>
      </pc:docMkLst>
      <pc:sldChg chg="add">
        <pc:chgData name="Agnes Fletcher" userId="3249466c264e17c0" providerId="LiveId" clId="{9A20E450-2A15-4166-9BB2-B991D51207D6}" dt="2020-06-12T09:01:20.106" v="2"/>
        <pc:sldMkLst>
          <pc:docMk/>
          <pc:sldMk cId="1946638730" sldId="263"/>
        </pc:sldMkLst>
      </pc:sldChg>
      <pc:sldChg chg="modSp mod">
        <pc:chgData name="Agnes Fletcher" userId="3249466c264e17c0" providerId="LiveId" clId="{9A20E450-2A15-4166-9BB2-B991D51207D6}" dt="2020-06-12T11:48:24" v="52" actId="20577"/>
        <pc:sldMkLst>
          <pc:docMk/>
          <pc:sldMk cId="1936150797" sldId="284"/>
        </pc:sldMkLst>
        <pc:spChg chg="mod">
          <ac:chgData name="Agnes Fletcher" userId="3249466c264e17c0" providerId="LiveId" clId="{9A20E450-2A15-4166-9BB2-B991D51207D6}" dt="2020-06-12T11:48:24" v="52" actId="20577"/>
          <ac:spMkLst>
            <pc:docMk/>
            <pc:sldMk cId="1936150797" sldId="284"/>
            <ac:spMk id="3" creationId="{FEEECE3F-9E0F-4B56-8E09-B02DF6C1AA39}"/>
          </ac:spMkLst>
        </pc:spChg>
      </pc:sldChg>
      <pc:sldChg chg="modSp add">
        <pc:chgData name="Agnes Fletcher" userId="3249466c264e17c0" providerId="LiveId" clId="{9A20E450-2A15-4166-9BB2-B991D51207D6}" dt="2020-06-12T09:17:57.635" v="51" actId="207"/>
        <pc:sldMkLst>
          <pc:docMk/>
          <pc:sldMk cId="595437229" sldId="296"/>
        </pc:sldMkLst>
        <pc:spChg chg="mod">
          <ac:chgData name="Agnes Fletcher" userId="3249466c264e17c0" providerId="LiveId" clId="{9A20E450-2A15-4166-9BB2-B991D51207D6}" dt="2020-06-12T09:17:57.635" v="51" actId="207"/>
          <ac:spMkLst>
            <pc:docMk/>
            <pc:sldMk cId="595437229" sldId="296"/>
            <ac:spMk id="2" creationId="{44E8DF29-22F0-40A6-B762-943E2D1A6423}"/>
          </ac:spMkLst>
        </pc:spChg>
      </pc:sldChg>
      <pc:sldChg chg="modSp add modNotesTx">
        <pc:chgData name="Agnes Fletcher" userId="3249466c264e17c0" providerId="LiveId" clId="{9A20E450-2A15-4166-9BB2-B991D51207D6}" dt="2020-06-12T09:02:55.359" v="49" actId="20577"/>
        <pc:sldMkLst>
          <pc:docMk/>
          <pc:sldMk cId="3423969955" sldId="371"/>
        </pc:sldMkLst>
        <pc:spChg chg="mod">
          <ac:chgData name="Agnes Fletcher" userId="3249466c264e17c0" providerId="LiveId" clId="{9A20E450-2A15-4166-9BB2-B991D51207D6}" dt="2020-06-12T09:00:59.861" v="1" actId="207"/>
          <ac:spMkLst>
            <pc:docMk/>
            <pc:sldMk cId="3423969955" sldId="371"/>
            <ac:spMk id="2" creationId="{DCC91CE5-8761-43C9-AAB4-338D29FCA79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B6727F-5249-4353-8CDA-873EF8C32F8B}" type="datetimeFigureOut">
              <a:rPr lang="en-GB" smtClean="0"/>
              <a:t>12/06/2020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510FCF-86F8-4EF5-A3C3-A4844E1C4073}" type="slidenum">
              <a:rPr lang="en-GB" smtClean="0"/>
              <a:t>‹#›</a:t>
            </a:fld>
            <a:endParaRPr lang="en-GB"/>
          </a:p>
        </p:txBody>
      </p:sp>
    </p:spTree>
    <p:extLst>
      <p:ext uri="{BB962C8B-B14F-4D97-AF65-F5344CB8AC3E}">
        <p14:creationId xmlns:p14="http://schemas.microsoft.com/office/powerpoint/2010/main" val="7802192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A transport provider’s legal duty to ensure that disabled people can use services applies to the way vehicles are operated, for example, by requiring train or station staff to assist a person with a mobility impairment in getting on and off a train, or by providing a suitable method (such as audio-visual signs or a member of staff) to tell a hearing or visually impaired person when they have reached their stop. It may require a service to be provided in a different way.</a:t>
            </a: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The legal duties include making reasonable adjustments by adding auxiliary aids or equipment to existing vehicles, such as audio-visual passenger information, priority seating and contrasting handrails.</a:t>
            </a: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However, changes do not have to be made to physical features of existing land vehicles, except for some rental vehicles.</a:t>
            </a: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But some types of land vehicle must be replaced by a certain date with new vehicles, which do provide level access and a range of other equipment to make sure that they can be used by disabled people with a range of impairments.</a:t>
            </a:r>
          </a:p>
          <a:p>
            <a:endParaRPr lang="en-GB" dirty="0"/>
          </a:p>
        </p:txBody>
      </p:sp>
      <p:sp>
        <p:nvSpPr>
          <p:cNvPr id="4" name="Slide Number Placeholder 3"/>
          <p:cNvSpPr>
            <a:spLocks noGrp="1"/>
          </p:cNvSpPr>
          <p:nvPr>
            <p:ph type="sldNum" sz="quarter" idx="5"/>
          </p:nvPr>
        </p:nvSpPr>
        <p:spPr/>
        <p:txBody>
          <a:bodyPr/>
          <a:lstStyle/>
          <a:p>
            <a:fld id="{DCBA15A7-24CF-489D-B74D-DA3B22E42263}" type="slidenum">
              <a:rPr lang="en-GB" smtClean="0"/>
              <a:t>1</a:t>
            </a:fld>
            <a:endParaRPr lang="en-GB"/>
          </a:p>
        </p:txBody>
      </p:sp>
    </p:spTree>
    <p:extLst>
      <p:ext uri="{BB962C8B-B14F-4D97-AF65-F5344CB8AC3E}">
        <p14:creationId xmlns:p14="http://schemas.microsoft.com/office/powerpoint/2010/main" val="34826332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Travel Fair, Scope research among disabled people, September 2019.</a:t>
            </a:r>
          </a:p>
        </p:txBody>
      </p:sp>
      <p:sp>
        <p:nvSpPr>
          <p:cNvPr id="4" name="Slide Number Placeholder 3"/>
          <p:cNvSpPr>
            <a:spLocks noGrp="1"/>
          </p:cNvSpPr>
          <p:nvPr>
            <p:ph type="sldNum" sz="quarter" idx="5"/>
          </p:nvPr>
        </p:nvSpPr>
        <p:spPr/>
        <p:txBody>
          <a:bodyPr/>
          <a:lstStyle/>
          <a:p>
            <a:fld id="{DCBA15A7-24CF-489D-B74D-DA3B22E42263}" type="slidenum">
              <a:rPr lang="en-GB" smtClean="0"/>
              <a:t>2</a:t>
            </a:fld>
            <a:endParaRPr lang="en-GB"/>
          </a:p>
        </p:txBody>
      </p:sp>
    </p:spTree>
    <p:extLst>
      <p:ext uri="{BB962C8B-B14F-4D97-AF65-F5344CB8AC3E}">
        <p14:creationId xmlns:p14="http://schemas.microsoft.com/office/powerpoint/2010/main" val="41422175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Scope research.</a:t>
            </a:r>
          </a:p>
        </p:txBody>
      </p:sp>
      <p:sp>
        <p:nvSpPr>
          <p:cNvPr id="4" name="Slide Number Placeholder 3"/>
          <p:cNvSpPr>
            <a:spLocks noGrp="1"/>
          </p:cNvSpPr>
          <p:nvPr>
            <p:ph type="sldNum" sz="quarter" idx="5"/>
          </p:nvPr>
        </p:nvSpPr>
        <p:spPr/>
        <p:txBody>
          <a:bodyPr/>
          <a:lstStyle/>
          <a:p>
            <a:fld id="{DCBA15A7-24CF-489D-B74D-DA3B22E42263}" type="slidenum">
              <a:rPr lang="en-GB" smtClean="0"/>
              <a:t>3</a:t>
            </a:fld>
            <a:endParaRPr lang="en-GB"/>
          </a:p>
        </p:txBody>
      </p:sp>
    </p:spTree>
    <p:extLst>
      <p:ext uri="{BB962C8B-B14F-4D97-AF65-F5344CB8AC3E}">
        <p14:creationId xmlns:p14="http://schemas.microsoft.com/office/powerpoint/2010/main" val="40492225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GB" sz="1200" b="0" i="0" u="none" strike="noStrike" kern="1200" dirty="0">
                <a:solidFill>
                  <a:schemeClr val="tx1"/>
                </a:solidFill>
                <a:effectLst/>
                <a:latin typeface="+mn-lt"/>
                <a:ea typeface="+mn-ea"/>
                <a:cs typeface="+mn-cs"/>
              </a:rPr>
              <a:t>Trailblazers is a national network of 700 young disabled people, aged 16 – 35, and their supporters and is part of Muscular Dystrophy UK.</a:t>
            </a:r>
          </a:p>
          <a:p>
            <a:pPr fontAlgn="base"/>
            <a:endParaRPr lang="en-GB" sz="1200" b="0" i="0" u="none" strike="noStrike" kern="1200" dirty="0">
              <a:solidFill>
                <a:schemeClr val="tx1"/>
              </a:solidFill>
              <a:effectLst/>
              <a:latin typeface="+mn-lt"/>
              <a:ea typeface="+mn-ea"/>
              <a:cs typeface="+mn-cs"/>
            </a:endParaRPr>
          </a:p>
          <a:p>
            <a:pPr fontAlgn="base"/>
            <a:r>
              <a:rPr lang="en-GB" sz="1200" b="0" i="0" u="none" strike="noStrike" kern="1200" dirty="0">
                <a:solidFill>
                  <a:schemeClr val="tx1"/>
                </a:solidFill>
                <a:effectLst/>
                <a:latin typeface="+mn-lt"/>
                <a:ea typeface="+mn-ea"/>
                <a:cs typeface="+mn-cs"/>
              </a:rPr>
              <a:t>The network campaigns for change, provides guidance, and are experts in what life is like for young disabled people. </a:t>
            </a:r>
            <a:r>
              <a:rPr lang="en-GB" sz="1200" b="0" i="0" u="none" strike="noStrike" kern="1200">
                <a:solidFill>
                  <a:schemeClr val="tx1"/>
                </a:solidFill>
                <a:effectLst/>
                <a:latin typeface="+mn-lt"/>
                <a:ea typeface="+mn-ea"/>
                <a:cs typeface="+mn-cs"/>
              </a:rPr>
              <a:t>Members challenge </a:t>
            </a:r>
            <a:r>
              <a:rPr lang="en-GB" sz="1200" b="0" i="0" u="none" strike="noStrike" kern="1200" dirty="0">
                <a:solidFill>
                  <a:schemeClr val="tx1"/>
                </a:solidFill>
                <a:effectLst/>
                <a:latin typeface="+mn-lt"/>
                <a:ea typeface="+mn-ea"/>
                <a:cs typeface="+mn-cs"/>
              </a:rPr>
              <a:t>the barriers in society that stop them from living full and independent lives.</a:t>
            </a:r>
          </a:p>
          <a:p>
            <a:endParaRPr lang="en-GB" dirty="0"/>
          </a:p>
        </p:txBody>
      </p:sp>
      <p:sp>
        <p:nvSpPr>
          <p:cNvPr id="4" name="Slide Number Placeholder 3"/>
          <p:cNvSpPr>
            <a:spLocks noGrp="1"/>
          </p:cNvSpPr>
          <p:nvPr>
            <p:ph type="sldNum" sz="quarter" idx="5"/>
          </p:nvPr>
        </p:nvSpPr>
        <p:spPr/>
        <p:txBody>
          <a:bodyPr/>
          <a:lstStyle/>
          <a:p>
            <a:fld id="{59510FCF-86F8-4EF5-A3C3-A4844E1C4073}" type="slidenum">
              <a:rPr lang="en-GB" smtClean="0"/>
              <a:t>4</a:t>
            </a:fld>
            <a:endParaRPr lang="en-GB"/>
          </a:p>
        </p:txBody>
      </p:sp>
    </p:spTree>
    <p:extLst>
      <p:ext uri="{BB962C8B-B14F-4D97-AF65-F5344CB8AC3E}">
        <p14:creationId xmlns:p14="http://schemas.microsoft.com/office/powerpoint/2010/main" val="1766248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9E29013-8B8F-4FDE-87ED-8F8B908F4DF3}" type="datetimeFigureOut">
              <a:rPr lang="en-GB" smtClean="0"/>
              <a:t>12/06/2020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B77C8A0-11E8-4A9C-8AD4-4C8D113F3478}" type="slidenum">
              <a:rPr lang="en-GB" smtClean="0"/>
              <a:t>‹#›</a:t>
            </a:fld>
            <a:endParaRPr lang="en-GB"/>
          </a:p>
        </p:txBody>
      </p:sp>
    </p:spTree>
    <p:extLst>
      <p:ext uri="{BB962C8B-B14F-4D97-AF65-F5344CB8AC3E}">
        <p14:creationId xmlns:p14="http://schemas.microsoft.com/office/powerpoint/2010/main" val="395645007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9E29013-8B8F-4FDE-87ED-8F8B908F4DF3}" type="datetimeFigureOut">
              <a:rPr lang="en-GB" smtClean="0"/>
              <a:t>12/06/2020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B77C8A0-11E8-4A9C-8AD4-4C8D113F3478}" type="slidenum">
              <a:rPr lang="en-GB" smtClean="0"/>
              <a:t>‹#›</a:t>
            </a:fld>
            <a:endParaRPr lang="en-GB"/>
          </a:p>
        </p:txBody>
      </p:sp>
    </p:spTree>
    <p:extLst>
      <p:ext uri="{BB962C8B-B14F-4D97-AF65-F5344CB8AC3E}">
        <p14:creationId xmlns:p14="http://schemas.microsoft.com/office/powerpoint/2010/main" val="32998685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9E29013-8B8F-4FDE-87ED-8F8B908F4DF3}" type="datetimeFigureOut">
              <a:rPr lang="en-GB" smtClean="0"/>
              <a:t>12/06/2020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B77C8A0-11E8-4A9C-8AD4-4C8D113F3478}" type="slidenum">
              <a:rPr lang="en-GB" smtClean="0"/>
              <a:t>‹#›</a:t>
            </a:fld>
            <a:endParaRPr lang="en-GB"/>
          </a:p>
        </p:txBody>
      </p:sp>
    </p:spTree>
    <p:extLst>
      <p:ext uri="{BB962C8B-B14F-4D97-AF65-F5344CB8AC3E}">
        <p14:creationId xmlns:p14="http://schemas.microsoft.com/office/powerpoint/2010/main" val="24731824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9E29013-8B8F-4FDE-87ED-8F8B908F4DF3}" type="datetimeFigureOut">
              <a:rPr lang="en-GB" smtClean="0"/>
              <a:t>12/06/2020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B77C8A0-11E8-4A9C-8AD4-4C8D113F3478}" type="slidenum">
              <a:rPr lang="en-GB" smtClean="0"/>
              <a:t>‹#›</a:t>
            </a:fld>
            <a:endParaRPr lang="en-GB"/>
          </a:p>
        </p:txBody>
      </p:sp>
    </p:spTree>
    <p:extLst>
      <p:ext uri="{BB962C8B-B14F-4D97-AF65-F5344CB8AC3E}">
        <p14:creationId xmlns:p14="http://schemas.microsoft.com/office/powerpoint/2010/main" val="9938249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9E29013-8B8F-4FDE-87ED-8F8B908F4DF3}" type="datetimeFigureOut">
              <a:rPr lang="en-GB" smtClean="0"/>
              <a:t>12/06/2020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B77C8A0-11E8-4A9C-8AD4-4C8D113F3478}" type="slidenum">
              <a:rPr lang="en-GB" smtClean="0"/>
              <a:t>‹#›</a:t>
            </a:fld>
            <a:endParaRPr lang="en-GB"/>
          </a:p>
        </p:txBody>
      </p:sp>
    </p:spTree>
    <p:extLst>
      <p:ext uri="{BB962C8B-B14F-4D97-AF65-F5344CB8AC3E}">
        <p14:creationId xmlns:p14="http://schemas.microsoft.com/office/powerpoint/2010/main" val="3208827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9E29013-8B8F-4FDE-87ED-8F8B908F4DF3}" type="datetimeFigureOut">
              <a:rPr lang="en-GB" smtClean="0"/>
              <a:t>12/06/2020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B77C8A0-11E8-4A9C-8AD4-4C8D113F3478}" type="slidenum">
              <a:rPr lang="en-GB" smtClean="0"/>
              <a:t>‹#›</a:t>
            </a:fld>
            <a:endParaRPr lang="en-GB"/>
          </a:p>
        </p:txBody>
      </p:sp>
    </p:spTree>
    <p:extLst>
      <p:ext uri="{BB962C8B-B14F-4D97-AF65-F5344CB8AC3E}">
        <p14:creationId xmlns:p14="http://schemas.microsoft.com/office/powerpoint/2010/main" val="13661638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9E29013-8B8F-4FDE-87ED-8F8B908F4DF3}" type="datetimeFigureOut">
              <a:rPr lang="en-GB" smtClean="0"/>
              <a:t>12/06/2020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B77C8A0-11E8-4A9C-8AD4-4C8D113F3478}" type="slidenum">
              <a:rPr lang="en-GB" smtClean="0"/>
              <a:t>‹#›</a:t>
            </a:fld>
            <a:endParaRPr lang="en-GB"/>
          </a:p>
        </p:txBody>
      </p:sp>
    </p:spTree>
    <p:extLst>
      <p:ext uri="{BB962C8B-B14F-4D97-AF65-F5344CB8AC3E}">
        <p14:creationId xmlns:p14="http://schemas.microsoft.com/office/powerpoint/2010/main" val="16072261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69E29013-8B8F-4FDE-87ED-8F8B908F4DF3}" type="datetimeFigureOut">
              <a:rPr lang="en-GB" smtClean="0"/>
              <a:t>12/06/2020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B77C8A0-11E8-4A9C-8AD4-4C8D113F3478}" type="slidenum">
              <a:rPr lang="en-GB" smtClean="0"/>
              <a:t>‹#›</a:t>
            </a:fld>
            <a:endParaRPr lang="en-GB"/>
          </a:p>
        </p:txBody>
      </p:sp>
    </p:spTree>
    <p:extLst>
      <p:ext uri="{BB962C8B-B14F-4D97-AF65-F5344CB8AC3E}">
        <p14:creationId xmlns:p14="http://schemas.microsoft.com/office/powerpoint/2010/main" val="19105209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E29013-8B8F-4FDE-87ED-8F8B908F4DF3}" type="datetimeFigureOut">
              <a:rPr lang="en-GB" smtClean="0"/>
              <a:t>12/06/2020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B77C8A0-11E8-4A9C-8AD4-4C8D113F3478}" type="slidenum">
              <a:rPr lang="en-GB" smtClean="0"/>
              <a:t>‹#›</a:t>
            </a:fld>
            <a:endParaRPr lang="en-GB"/>
          </a:p>
        </p:txBody>
      </p:sp>
    </p:spTree>
    <p:extLst>
      <p:ext uri="{BB962C8B-B14F-4D97-AF65-F5344CB8AC3E}">
        <p14:creationId xmlns:p14="http://schemas.microsoft.com/office/powerpoint/2010/main" val="3059553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9E29013-8B8F-4FDE-87ED-8F8B908F4DF3}" type="datetimeFigureOut">
              <a:rPr lang="en-GB" smtClean="0"/>
              <a:t>12/06/2020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B77C8A0-11E8-4A9C-8AD4-4C8D113F3478}" type="slidenum">
              <a:rPr lang="en-GB" smtClean="0"/>
              <a:t>‹#›</a:t>
            </a:fld>
            <a:endParaRPr lang="en-GB"/>
          </a:p>
        </p:txBody>
      </p:sp>
    </p:spTree>
    <p:extLst>
      <p:ext uri="{BB962C8B-B14F-4D97-AF65-F5344CB8AC3E}">
        <p14:creationId xmlns:p14="http://schemas.microsoft.com/office/powerpoint/2010/main" val="906692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9E29013-8B8F-4FDE-87ED-8F8B908F4DF3}" type="datetimeFigureOut">
              <a:rPr lang="en-GB" smtClean="0"/>
              <a:t>12/06/2020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B77C8A0-11E8-4A9C-8AD4-4C8D113F3478}" type="slidenum">
              <a:rPr lang="en-GB" smtClean="0"/>
              <a:t>‹#›</a:t>
            </a:fld>
            <a:endParaRPr lang="en-GB"/>
          </a:p>
        </p:txBody>
      </p:sp>
    </p:spTree>
    <p:extLst>
      <p:ext uri="{BB962C8B-B14F-4D97-AF65-F5344CB8AC3E}">
        <p14:creationId xmlns:p14="http://schemas.microsoft.com/office/powerpoint/2010/main" val="41504373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E29013-8B8F-4FDE-87ED-8F8B908F4DF3}" type="datetimeFigureOut">
              <a:rPr lang="en-GB" smtClean="0"/>
              <a:t>12/06/2020</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77C8A0-11E8-4A9C-8AD4-4C8D113F3478}" type="slidenum">
              <a:rPr lang="en-GB" smtClean="0"/>
              <a:t>‹#›</a:t>
            </a:fld>
            <a:endParaRPr lang="en-GB"/>
          </a:p>
        </p:txBody>
      </p:sp>
    </p:spTree>
    <p:extLst>
      <p:ext uri="{BB962C8B-B14F-4D97-AF65-F5344CB8AC3E}">
        <p14:creationId xmlns:p14="http://schemas.microsoft.com/office/powerpoint/2010/main" val="11921548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1B6482-759C-4424-92E5-955598B0E1D1}"/>
              </a:ext>
            </a:extLst>
          </p:cNvPr>
          <p:cNvSpPr>
            <a:spLocks noGrp="1"/>
          </p:cNvSpPr>
          <p:nvPr>
            <p:ph type="ctrTitle"/>
          </p:nvPr>
        </p:nvSpPr>
        <p:spPr>
          <a:xfrm>
            <a:off x="685800" y="3115310"/>
            <a:ext cx="7772400" cy="2387600"/>
          </a:xfrm>
        </p:spPr>
        <p:txBody>
          <a:bodyPr>
            <a:normAutofit fontScale="90000"/>
          </a:bodyPr>
          <a:lstStyle/>
          <a:p>
            <a:br>
              <a:rPr lang="en-GB" b="1" dirty="0">
                <a:solidFill>
                  <a:srgbClr val="7030A0"/>
                </a:solidFill>
              </a:rPr>
            </a:br>
            <a:r>
              <a:rPr lang="en-GB" b="1" dirty="0">
                <a:solidFill>
                  <a:srgbClr val="7030A0"/>
                </a:solidFill>
              </a:rPr>
              <a:t>Understanding </a:t>
            </a:r>
            <a:br>
              <a:rPr lang="en-GB" b="1" dirty="0">
                <a:solidFill>
                  <a:srgbClr val="7030A0"/>
                </a:solidFill>
              </a:rPr>
            </a:br>
            <a:r>
              <a:rPr lang="en-GB" b="1" dirty="0">
                <a:solidFill>
                  <a:srgbClr val="7030A0"/>
                </a:solidFill>
              </a:rPr>
              <a:t>travel challenges</a:t>
            </a:r>
            <a:br>
              <a:rPr lang="en-GB" b="1" dirty="0">
                <a:solidFill>
                  <a:srgbClr val="7030A0"/>
                </a:solidFill>
              </a:rPr>
            </a:br>
            <a:r>
              <a:rPr lang="en-GB" sz="3600" b="1" dirty="0">
                <a:solidFill>
                  <a:srgbClr val="7030A0"/>
                </a:solidFill>
              </a:rPr>
              <a:t>[this section likely to largely be short film clips of disabled people and/or static infographic explaining barriers and what helps to remove or reduce them]</a:t>
            </a:r>
          </a:p>
        </p:txBody>
      </p:sp>
      <p:sp>
        <p:nvSpPr>
          <p:cNvPr id="3" name="Subtitle 2">
            <a:extLst>
              <a:ext uri="{FF2B5EF4-FFF2-40B4-BE49-F238E27FC236}">
                <a16:creationId xmlns:a16="http://schemas.microsoft.com/office/drawing/2014/main" id="{9A854001-67CB-4F56-B5FA-DEE7F54B7F18}"/>
              </a:ext>
            </a:extLst>
          </p:cNvPr>
          <p:cNvSpPr>
            <a:spLocks noGrp="1"/>
          </p:cNvSpPr>
          <p:nvPr>
            <p:ph type="subTitle" idx="1"/>
          </p:nvPr>
        </p:nvSpPr>
        <p:spPr/>
        <p:txBody>
          <a:bodyPr/>
          <a:lstStyle/>
          <a:p>
            <a:endParaRPr lang="en-GB" dirty="0"/>
          </a:p>
        </p:txBody>
      </p:sp>
    </p:spTree>
    <p:extLst>
      <p:ext uri="{BB962C8B-B14F-4D97-AF65-F5344CB8AC3E}">
        <p14:creationId xmlns:p14="http://schemas.microsoft.com/office/powerpoint/2010/main" val="6833419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AB798F-A013-4E94-AA46-23880E5CEA8C}"/>
              </a:ext>
            </a:extLst>
          </p:cNvPr>
          <p:cNvSpPr>
            <a:spLocks noGrp="1"/>
          </p:cNvSpPr>
          <p:nvPr>
            <p:ph type="title"/>
          </p:nvPr>
        </p:nvSpPr>
        <p:spPr/>
        <p:txBody>
          <a:bodyPr/>
          <a:lstStyle/>
          <a:p>
            <a:r>
              <a:rPr lang="en-GB" b="1" dirty="0">
                <a:solidFill>
                  <a:srgbClr val="7030A0"/>
                </a:solidFill>
              </a:rPr>
              <a:t>Travel challenges</a:t>
            </a:r>
          </a:p>
        </p:txBody>
      </p:sp>
      <p:sp>
        <p:nvSpPr>
          <p:cNvPr id="3" name="Content Placeholder 2">
            <a:extLst>
              <a:ext uri="{FF2B5EF4-FFF2-40B4-BE49-F238E27FC236}">
                <a16:creationId xmlns:a16="http://schemas.microsoft.com/office/drawing/2014/main" id="{FEEECE3F-9E0F-4B56-8E09-B02DF6C1AA39}"/>
              </a:ext>
            </a:extLst>
          </p:cNvPr>
          <p:cNvSpPr>
            <a:spLocks noGrp="1"/>
          </p:cNvSpPr>
          <p:nvPr>
            <p:ph idx="1"/>
          </p:nvPr>
        </p:nvSpPr>
        <p:spPr/>
        <p:txBody>
          <a:bodyPr>
            <a:noAutofit/>
          </a:bodyPr>
          <a:lstStyle/>
          <a:p>
            <a:pPr>
              <a:lnSpc>
                <a:spcPct val="120000"/>
              </a:lnSpc>
              <a:spcBef>
                <a:spcPts val="0"/>
              </a:spcBef>
            </a:pPr>
            <a:r>
              <a:rPr lang="en-GB" sz="2000" dirty="0"/>
              <a:t>Two thirds of disabled people have experienced problems using public transport in the last year.</a:t>
            </a:r>
          </a:p>
          <a:p>
            <a:pPr>
              <a:lnSpc>
                <a:spcPct val="120000"/>
              </a:lnSpc>
              <a:spcBef>
                <a:spcPts val="0"/>
              </a:spcBef>
            </a:pPr>
            <a:r>
              <a:rPr lang="en-GB" sz="2000" dirty="0"/>
              <a:t>30 per cent of disabled people say that difficulties with public transport have reduced their independence. </a:t>
            </a:r>
          </a:p>
          <a:p>
            <a:pPr>
              <a:lnSpc>
                <a:spcPct val="120000"/>
              </a:lnSpc>
              <a:spcBef>
                <a:spcPts val="0"/>
              </a:spcBef>
            </a:pPr>
            <a:r>
              <a:rPr lang="en-GB" sz="2000" dirty="0"/>
              <a:t>Not being able to travel with confidence has a big impact on disabled passengers, and four fifths of disabled people we polled say they feel some level of anxiety or stress when they travel by public transport.</a:t>
            </a:r>
          </a:p>
          <a:p>
            <a:pPr>
              <a:lnSpc>
                <a:spcPct val="120000"/>
              </a:lnSpc>
              <a:spcBef>
                <a:spcPts val="0"/>
              </a:spcBef>
            </a:pPr>
            <a:endParaRPr lang="en-GB" sz="2000" dirty="0"/>
          </a:p>
          <a:p>
            <a:pPr>
              <a:lnSpc>
                <a:spcPct val="120000"/>
              </a:lnSpc>
              <a:spcBef>
                <a:spcPts val="0"/>
              </a:spcBef>
            </a:pPr>
            <a:endParaRPr lang="en-GB" sz="2000" dirty="0"/>
          </a:p>
          <a:p>
            <a:pPr marL="0" indent="0">
              <a:lnSpc>
                <a:spcPct val="120000"/>
              </a:lnSpc>
              <a:spcBef>
                <a:spcPts val="0"/>
              </a:spcBef>
              <a:buNone/>
            </a:pPr>
            <a:endParaRPr lang="en-GB" sz="2000" dirty="0"/>
          </a:p>
        </p:txBody>
      </p:sp>
    </p:spTree>
    <p:extLst>
      <p:ext uri="{BB962C8B-B14F-4D97-AF65-F5344CB8AC3E}">
        <p14:creationId xmlns:p14="http://schemas.microsoft.com/office/powerpoint/2010/main" val="4148298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AB798F-A013-4E94-AA46-23880E5CEA8C}"/>
              </a:ext>
            </a:extLst>
          </p:cNvPr>
          <p:cNvSpPr>
            <a:spLocks noGrp="1"/>
          </p:cNvSpPr>
          <p:nvPr>
            <p:ph type="title"/>
          </p:nvPr>
        </p:nvSpPr>
        <p:spPr/>
        <p:txBody>
          <a:bodyPr/>
          <a:lstStyle/>
          <a:p>
            <a:r>
              <a:rPr lang="en-GB" b="1" dirty="0">
                <a:solidFill>
                  <a:srgbClr val="7030A0"/>
                </a:solidFill>
              </a:rPr>
              <a:t>Travel challenges</a:t>
            </a:r>
          </a:p>
        </p:txBody>
      </p:sp>
      <p:sp>
        <p:nvSpPr>
          <p:cNvPr id="3" name="Content Placeholder 2">
            <a:extLst>
              <a:ext uri="{FF2B5EF4-FFF2-40B4-BE49-F238E27FC236}">
                <a16:creationId xmlns:a16="http://schemas.microsoft.com/office/drawing/2014/main" id="{FEEECE3F-9E0F-4B56-8E09-B02DF6C1AA39}"/>
              </a:ext>
            </a:extLst>
          </p:cNvPr>
          <p:cNvSpPr>
            <a:spLocks noGrp="1"/>
          </p:cNvSpPr>
          <p:nvPr>
            <p:ph idx="1"/>
          </p:nvPr>
        </p:nvSpPr>
        <p:spPr/>
        <p:txBody>
          <a:bodyPr>
            <a:noAutofit/>
          </a:bodyPr>
          <a:lstStyle/>
          <a:p>
            <a:pPr fontAlgn="base">
              <a:lnSpc>
                <a:spcPct val="120000"/>
              </a:lnSpc>
              <a:spcBef>
                <a:spcPts val="0"/>
              </a:spcBef>
            </a:pPr>
            <a:r>
              <a:rPr lang="en-GB" sz="2000" dirty="0"/>
              <a:t>One in four disabled people say negative attitudes from other passengers prevent them from using public transport.</a:t>
            </a:r>
          </a:p>
          <a:p>
            <a:pPr fontAlgn="base">
              <a:lnSpc>
                <a:spcPct val="120000"/>
              </a:lnSpc>
              <a:spcBef>
                <a:spcPts val="0"/>
              </a:spcBef>
            </a:pPr>
            <a:endParaRPr lang="en-GB" sz="2000" dirty="0"/>
          </a:p>
          <a:p>
            <a:pPr fontAlgn="base">
              <a:lnSpc>
                <a:spcPct val="120000"/>
              </a:lnSpc>
              <a:spcBef>
                <a:spcPts val="0"/>
              </a:spcBef>
            </a:pPr>
            <a:r>
              <a:rPr lang="en-GB" sz="2000" dirty="0"/>
              <a:t>“I travel daily on the trains, tubes and </a:t>
            </a:r>
            <a:r>
              <a:rPr lang="en-GB" sz="2000"/>
              <a:t>buses with </a:t>
            </a:r>
            <a:r>
              <a:rPr lang="en-GB" sz="2000" dirty="0"/>
              <a:t>my guide dog and two-year-old son, confident that I can get the support I need to get to where I need to go. But a negative experience can knock that confidence easily. Travel shouldn’t be a barrier to independence. All transport companies provide help for those that need it, but it’s often not well known, or the service isn’t consistent enough or flexible enough to adapt to the needs of disabled people.”</a:t>
            </a:r>
          </a:p>
          <a:p>
            <a:pPr>
              <a:lnSpc>
                <a:spcPct val="120000"/>
              </a:lnSpc>
              <a:spcBef>
                <a:spcPts val="0"/>
              </a:spcBef>
            </a:pPr>
            <a:endParaRPr lang="en-GB" sz="2000" dirty="0"/>
          </a:p>
        </p:txBody>
      </p:sp>
    </p:spTree>
    <p:extLst>
      <p:ext uri="{BB962C8B-B14F-4D97-AF65-F5344CB8AC3E}">
        <p14:creationId xmlns:p14="http://schemas.microsoft.com/office/powerpoint/2010/main" val="19361507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C91CE5-8761-43C9-AAB4-338D29FCA790}"/>
              </a:ext>
            </a:extLst>
          </p:cNvPr>
          <p:cNvSpPr>
            <a:spLocks noGrp="1"/>
          </p:cNvSpPr>
          <p:nvPr>
            <p:ph type="title"/>
          </p:nvPr>
        </p:nvSpPr>
        <p:spPr/>
        <p:txBody>
          <a:bodyPr/>
          <a:lstStyle/>
          <a:p>
            <a:r>
              <a:rPr lang="en-GB" b="1" dirty="0">
                <a:solidFill>
                  <a:srgbClr val="7030A0"/>
                </a:solidFill>
              </a:rPr>
              <a:t>Trailblazers’ research on common issues</a:t>
            </a:r>
          </a:p>
        </p:txBody>
      </p:sp>
      <p:sp>
        <p:nvSpPr>
          <p:cNvPr id="3" name="Content Placeholder 2">
            <a:extLst>
              <a:ext uri="{FF2B5EF4-FFF2-40B4-BE49-F238E27FC236}">
                <a16:creationId xmlns:a16="http://schemas.microsoft.com/office/drawing/2014/main" id="{CE784EAE-6745-4BAC-AF3E-49E71AD8B7F4}"/>
              </a:ext>
            </a:extLst>
          </p:cNvPr>
          <p:cNvSpPr>
            <a:spLocks noGrp="1"/>
          </p:cNvSpPr>
          <p:nvPr>
            <p:ph idx="1"/>
          </p:nvPr>
        </p:nvSpPr>
        <p:spPr/>
        <p:txBody>
          <a:bodyPr>
            <a:normAutofit lnSpcReduction="10000"/>
          </a:bodyPr>
          <a:lstStyle/>
          <a:p>
            <a:r>
              <a:rPr lang="en-GB" dirty="0"/>
              <a:t>Bus drivers claiming that the bus is full and not letting a wheelchair user on board even when there is space.</a:t>
            </a:r>
          </a:p>
          <a:p>
            <a:r>
              <a:rPr lang="en-GB" dirty="0"/>
              <a:t>Bus drivers refusing to insist that the owner of a pushchair folds it up to accommodate a wheelchair user.</a:t>
            </a:r>
          </a:p>
          <a:p>
            <a:r>
              <a:rPr lang="en-GB" dirty="0"/>
              <a:t>Bus drivers claiming that the ramp is not working and not checking if it works.</a:t>
            </a:r>
          </a:p>
          <a:p>
            <a:r>
              <a:rPr lang="en-GB" dirty="0"/>
              <a:t>Drivers not stopping close to the kerb, making it difficult for walking disabled people, as well as wheelchair users, to get on and off.</a:t>
            </a:r>
          </a:p>
        </p:txBody>
      </p:sp>
    </p:spTree>
    <p:extLst>
      <p:ext uri="{BB962C8B-B14F-4D97-AF65-F5344CB8AC3E}">
        <p14:creationId xmlns:p14="http://schemas.microsoft.com/office/powerpoint/2010/main" val="34239699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E8DF29-22F0-40A6-B762-943E2D1A6423}"/>
              </a:ext>
            </a:extLst>
          </p:cNvPr>
          <p:cNvSpPr>
            <a:spLocks noGrp="1"/>
          </p:cNvSpPr>
          <p:nvPr>
            <p:ph type="title"/>
          </p:nvPr>
        </p:nvSpPr>
        <p:spPr/>
        <p:txBody>
          <a:bodyPr/>
          <a:lstStyle/>
          <a:p>
            <a:r>
              <a:rPr lang="en-GB" b="1" dirty="0">
                <a:solidFill>
                  <a:srgbClr val="7030A0"/>
                </a:solidFill>
              </a:rPr>
              <a:t>Assistance schemes</a:t>
            </a:r>
          </a:p>
        </p:txBody>
      </p:sp>
      <p:sp>
        <p:nvSpPr>
          <p:cNvPr id="3" name="Content Placeholder 2">
            <a:extLst>
              <a:ext uri="{FF2B5EF4-FFF2-40B4-BE49-F238E27FC236}">
                <a16:creationId xmlns:a16="http://schemas.microsoft.com/office/drawing/2014/main" id="{2B9E11D6-0F6F-42D5-9196-7C1DE695A629}"/>
              </a:ext>
            </a:extLst>
          </p:cNvPr>
          <p:cNvSpPr>
            <a:spLocks noGrp="1"/>
          </p:cNvSpPr>
          <p:nvPr>
            <p:ph idx="1"/>
          </p:nvPr>
        </p:nvSpPr>
        <p:spPr>
          <a:xfrm>
            <a:off x="628650" y="1869870"/>
            <a:ext cx="7886700" cy="4351338"/>
          </a:xfrm>
        </p:spPr>
        <p:txBody>
          <a:bodyPr>
            <a:normAutofit/>
          </a:bodyPr>
          <a:lstStyle/>
          <a:p>
            <a:pPr>
              <a:lnSpc>
                <a:spcPct val="120000"/>
              </a:lnSpc>
              <a:spcBef>
                <a:spcPts val="0"/>
              </a:spcBef>
            </a:pPr>
            <a:r>
              <a:rPr lang="en-GB" dirty="0"/>
              <a:t>Does your company offer any assistance scheme to support people facing mobility barriers with their travel?</a:t>
            </a:r>
          </a:p>
          <a:p>
            <a:pPr>
              <a:lnSpc>
                <a:spcPct val="120000"/>
              </a:lnSpc>
              <a:spcBef>
                <a:spcPts val="0"/>
              </a:spcBef>
            </a:pPr>
            <a:r>
              <a:rPr lang="en-GB" dirty="0"/>
              <a:t>What does the scheme offer? </a:t>
            </a:r>
          </a:p>
          <a:p>
            <a:pPr>
              <a:lnSpc>
                <a:spcPct val="120000"/>
              </a:lnSpc>
              <a:spcBef>
                <a:spcPts val="0"/>
              </a:spcBef>
            </a:pPr>
            <a:r>
              <a:rPr lang="en-GB" dirty="0"/>
              <a:t>How do you talk to passengers about what their needs are and what the company can offer?</a:t>
            </a:r>
          </a:p>
          <a:p>
            <a:endParaRPr lang="en-GB" dirty="0"/>
          </a:p>
        </p:txBody>
      </p:sp>
    </p:spTree>
    <p:extLst>
      <p:ext uri="{BB962C8B-B14F-4D97-AF65-F5344CB8AC3E}">
        <p14:creationId xmlns:p14="http://schemas.microsoft.com/office/powerpoint/2010/main" val="5954372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976FC9-5C09-47DC-BB21-A6159414B800}"/>
              </a:ext>
            </a:extLst>
          </p:cNvPr>
          <p:cNvSpPr>
            <a:spLocks noGrp="1"/>
          </p:cNvSpPr>
          <p:nvPr>
            <p:ph type="title"/>
          </p:nvPr>
        </p:nvSpPr>
        <p:spPr/>
        <p:txBody>
          <a:bodyPr/>
          <a:lstStyle/>
          <a:p>
            <a:r>
              <a:rPr lang="en-GB" b="1" dirty="0">
                <a:solidFill>
                  <a:srgbClr val="7030A0"/>
                </a:solidFill>
              </a:rPr>
              <a:t>REAL – real passenger, real person</a:t>
            </a:r>
          </a:p>
        </p:txBody>
      </p:sp>
      <p:sp>
        <p:nvSpPr>
          <p:cNvPr id="3" name="Content Placeholder 2">
            <a:extLst>
              <a:ext uri="{FF2B5EF4-FFF2-40B4-BE49-F238E27FC236}">
                <a16:creationId xmlns:a16="http://schemas.microsoft.com/office/drawing/2014/main" id="{F29A51AF-6B1F-4A1A-9874-0880FA619BCF}"/>
              </a:ext>
            </a:extLst>
          </p:cNvPr>
          <p:cNvSpPr>
            <a:spLocks noGrp="1"/>
          </p:cNvSpPr>
          <p:nvPr>
            <p:ph idx="1"/>
          </p:nvPr>
        </p:nvSpPr>
        <p:spPr/>
        <p:txBody>
          <a:bodyPr/>
          <a:lstStyle/>
          <a:p>
            <a:r>
              <a:rPr lang="en-GB" b="1" dirty="0">
                <a:solidFill>
                  <a:srgbClr val="7030A0"/>
                </a:solidFill>
              </a:rPr>
              <a:t>R</a:t>
            </a:r>
            <a:r>
              <a:rPr lang="en-GB" dirty="0"/>
              <a:t>espect</a:t>
            </a:r>
          </a:p>
          <a:p>
            <a:r>
              <a:rPr lang="en-GB" b="1" dirty="0">
                <a:solidFill>
                  <a:srgbClr val="7030A0"/>
                </a:solidFill>
              </a:rPr>
              <a:t>E</a:t>
            </a:r>
            <a:r>
              <a:rPr lang="en-GB" dirty="0"/>
              <a:t>mpathy</a:t>
            </a:r>
          </a:p>
          <a:p>
            <a:r>
              <a:rPr lang="en-GB" b="1" dirty="0">
                <a:solidFill>
                  <a:srgbClr val="7030A0"/>
                </a:solidFill>
              </a:rPr>
              <a:t>A</a:t>
            </a:r>
            <a:r>
              <a:rPr lang="en-GB" dirty="0"/>
              <a:t>sk </a:t>
            </a:r>
          </a:p>
          <a:p>
            <a:r>
              <a:rPr lang="en-GB" b="1">
                <a:solidFill>
                  <a:srgbClr val="7030A0"/>
                </a:solidFill>
              </a:rPr>
              <a:t>L</a:t>
            </a:r>
            <a:r>
              <a:rPr lang="en-GB"/>
              <a:t>isten</a:t>
            </a:r>
          </a:p>
        </p:txBody>
      </p:sp>
    </p:spTree>
    <p:extLst>
      <p:ext uri="{BB962C8B-B14F-4D97-AF65-F5344CB8AC3E}">
        <p14:creationId xmlns:p14="http://schemas.microsoft.com/office/powerpoint/2010/main" val="194663873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7A27A67C8D85542B1A0A40BBA28A30B" ma:contentTypeVersion="4" ma:contentTypeDescription="Create a new document." ma:contentTypeScope="" ma:versionID="5f7a3bc8ff7045113081c497ff41999a">
  <xsd:schema xmlns:xsd="http://www.w3.org/2001/XMLSchema" xmlns:xs="http://www.w3.org/2001/XMLSchema" xmlns:p="http://schemas.microsoft.com/office/2006/metadata/properties" xmlns:ns2="f21983d5-9076-4e83-b00f-521373bb6b19" targetNamespace="http://schemas.microsoft.com/office/2006/metadata/properties" ma:root="true" ma:fieldsID="1589027d74fd971d62699d169cd835c9" ns2:_="">
    <xsd:import namespace="f21983d5-9076-4e83-b00f-521373bb6b19"/>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21983d5-9076-4e83-b00f-521373bb6b1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0D888A8-1C1A-4F2D-83AE-37DCE80E0925}"/>
</file>

<file path=customXml/itemProps2.xml><?xml version="1.0" encoding="utf-8"?>
<ds:datastoreItem xmlns:ds="http://schemas.openxmlformats.org/officeDocument/2006/customXml" ds:itemID="{E2290F88-EFDD-4382-8A14-0C679D974734}"/>
</file>

<file path=customXml/itemProps3.xml><?xml version="1.0" encoding="utf-8"?>
<ds:datastoreItem xmlns:ds="http://schemas.openxmlformats.org/officeDocument/2006/customXml" ds:itemID="{13F16910-A33E-4F5A-8E8E-CB4A85B8AA5C}"/>
</file>

<file path=docProps/app.xml><?xml version="1.0" encoding="utf-8"?>
<Properties xmlns="http://schemas.openxmlformats.org/officeDocument/2006/extended-properties" xmlns:vt="http://schemas.openxmlformats.org/officeDocument/2006/docPropsVTypes">
  <Template>Office Theme</Template>
  <TotalTime>2</TotalTime>
  <Words>638</Words>
  <Application>Microsoft Office PowerPoint</Application>
  <PresentationFormat>On-screen Show (4:3)</PresentationFormat>
  <Paragraphs>40</Paragraphs>
  <Slides>6</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Calibri Light</vt:lpstr>
      <vt:lpstr>Office Theme</vt:lpstr>
      <vt:lpstr> Understanding  travel challenges [this section likely to largely be short film clips of disabled people and/or static infographic explaining barriers and what helps to remove or reduce them]</vt:lpstr>
      <vt:lpstr>Travel challenges</vt:lpstr>
      <vt:lpstr>Travel challenges</vt:lpstr>
      <vt:lpstr>Trailblazers’ research on common issues</vt:lpstr>
      <vt:lpstr>Assistance schemes</vt:lpstr>
      <vt:lpstr>REAL – real passenger, real person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Understanding  travel challenges [this section likely to largely be short film clips of disabled people and/or static infographic explaining barriers and what helps to remove or reduce them]</dc:title>
  <dc:creator>Agnes Fletcher</dc:creator>
  <cp:lastModifiedBy>Agnes Fletcher</cp:lastModifiedBy>
  <cp:revision>1</cp:revision>
  <dcterms:created xsi:type="dcterms:W3CDTF">2020-06-12T08:45:28Z</dcterms:created>
  <dcterms:modified xsi:type="dcterms:W3CDTF">2020-06-12T11:48:27Z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0x01010097A27A67C8D85542B1A0A40BBA28A30B</vt:lpwstr>
  </property>
</Properties>
</file>