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97" r:id="rId2"/>
    <p:sldId id="259" r:id="rId3"/>
    <p:sldId id="329" r:id="rId4"/>
    <p:sldId id="331" r:id="rId5"/>
    <p:sldId id="330" r:id="rId6"/>
    <p:sldId id="261" r:id="rId7"/>
    <p:sldId id="265" r:id="rId8"/>
    <p:sldId id="355" r:id="rId9"/>
    <p:sldId id="356" r:id="rId10"/>
    <p:sldId id="277" r:id="rId11"/>
    <p:sldId id="357" r:id="rId12"/>
    <p:sldId id="327" r:id="rId13"/>
    <p:sldId id="358" r:id="rId14"/>
    <p:sldId id="359" r:id="rId15"/>
    <p:sldId id="324" r:id="rId16"/>
    <p:sldId id="326" r:id="rId17"/>
    <p:sldId id="323" r:id="rId18"/>
    <p:sldId id="325" r:id="rId19"/>
    <p:sldId id="305" r:id="rId20"/>
    <p:sldId id="257"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128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173828-0992-4227-9B42-D200E9C327C8}" type="datetimeFigureOut">
              <a:rPr lang="en-GB" smtClean="0"/>
              <a:t>12/06/2020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78F704-0B60-437F-BB69-F0B5CDE1C58B}" type="slidenum">
              <a:rPr lang="en-GB" smtClean="0"/>
              <a:t>‹#›</a:t>
            </a:fld>
            <a:endParaRPr lang="en-GB"/>
          </a:p>
        </p:txBody>
      </p:sp>
    </p:spTree>
    <p:extLst>
      <p:ext uri="{BB962C8B-B14F-4D97-AF65-F5344CB8AC3E}">
        <p14:creationId xmlns:p14="http://schemas.microsoft.com/office/powerpoint/2010/main" val="28635632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2</a:t>
            </a:fld>
            <a:endParaRPr lang="en-GB"/>
          </a:p>
        </p:txBody>
      </p:sp>
    </p:spTree>
    <p:extLst>
      <p:ext uri="{BB962C8B-B14F-4D97-AF65-F5344CB8AC3E}">
        <p14:creationId xmlns:p14="http://schemas.microsoft.com/office/powerpoint/2010/main" val="2391015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The test of what is a reasonable adjustment is by its nature an objective one and whether an adjustment is reasonable depends on all the circumstances including . . . .[read the text on the slide].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Reasonable adjustments under Part 3 of the Equality Act are owed to the public at large. That is any organisation that provides services to the public has to consider and take action to remove disability-related barriers in anticipation of use by disabled people.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Service providers also have to make any further adjustments that are reasonable for individuals that would otherwise face a substantial disability-related barrier.</a:t>
            </a:r>
          </a:p>
          <a:p>
            <a:endParaRPr lang="en-GB"/>
          </a:p>
        </p:txBody>
      </p:sp>
      <p:sp>
        <p:nvSpPr>
          <p:cNvPr id="4" name="Slide Number Placeholder 3"/>
          <p:cNvSpPr>
            <a:spLocks noGrp="1"/>
          </p:cNvSpPr>
          <p:nvPr>
            <p:ph type="sldNum" sz="quarter" idx="5"/>
          </p:nvPr>
        </p:nvSpPr>
        <p:spPr/>
        <p:txBody>
          <a:bodyPr/>
          <a:lstStyle/>
          <a:p>
            <a:fld id="{DCBA15A7-24CF-489D-B74D-DA3B22E42263}" type="slidenum">
              <a:rPr lang="en-GB" smtClean="0"/>
              <a:t>13</a:t>
            </a:fld>
            <a:endParaRPr lang="en-GB"/>
          </a:p>
        </p:txBody>
      </p:sp>
    </p:spTree>
    <p:extLst>
      <p:ext uri="{BB962C8B-B14F-4D97-AF65-F5344CB8AC3E}">
        <p14:creationId xmlns:p14="http://schemas.microsoft.com/office/powerpoint/2010/main" val="1029047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The onus is on the operator to ensure that they comply with the Equality Act 2010. Failing to do so could make them liable to civil court proceedings, with financial and reputational consequences.</a:t>
            </a:r>
            <a:endParaRPr lang="en-GB"/>
          </a:p>
        </p:txBody>
      </p:sp>
      <p:sp>
        <p:nvSpPr>
          <p:cNvPr id="4" name="Slide Number Placeholder 3"/>
          <p:cNvSpPr>
            <a:spLocks noGrp="1"/>
          </p:cNvSpPr>
          <p:nvPr>
            <p:ph type="sldNum" sz="quarter" idx="5"/>
          </p:nvPr>
        </p:nvSpPr>
        <p:spPr/>
        <p:txBody>
          <a:bodyPr/>
          <a:lstStyle/>
          <a:p>
            <a:fld id="{DCBA15A7-24CF-489D-B74D-DA3B22E42263}" type="slidenum">
              <a:rPr lang="en-GB" smtClean="0"/>
              <a:t>14</a:t>
            </a:fld>
            <a:endParaRPr lang="en-GB"/>
          </a:p>
        </p:txBody>
      </p:sp>
    </p:spTree>
    <p:extLst>
      <p:ext uri="{BB962C8B-B14F-4D97-AF65-F5344CB8AC3E}">
        <p14:creationId xmlns:p14="http://schemas.microsoft.com/office/powerpoint/2010/main" val="2627069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18</a:t>
            </a:fld>
            <a:endParaRPr lang="en-GB"/>
          </a:p>
        </p:txBody>
      </p:sp>
    </p:spTree>
    <p:extLst>
      <p:ext uri="{BB962C8B-B14F-4D97-AF65-F5344CB8AC3E}">
        <p14:creationId xmlns:p14="http://schemas.microsoft.com/office/powerpoint/2010/main" val="2501929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a:t>EHRC launch of call for disability transport cases, September 2019.</a:t>
            </a:r>
          </a:p>
        </p:txBody>
      </p:sp>
      <p:sp>
        <p:nvSpPr>
          <p:cNvPr id="4" name="Slide Number Placeholder 3"/>
          <p:cNvSpPr>
            <a:spLocks noGrp="1"/>
          </p:cNvSpPr>
          <p:nvPr>
            <p:ph type="sldNum" sz="quarter" idx="5"/>
          </p:nvPr>
        </p:nvSpPr>
        <p:spPr/>
        <p:txBody>
          <a:bodyPr/>
          <a:lstStyle/>
          <a:p>
            <a:fld id="{DCBA15A7-24CF-489D-B74D-DA3B22E42263}" type="slidenum">
              <a:rPr lang="en-GB" smtClean="0"/>
              <a:t>19</a:t>
            </a:fld>
            <a:endParaRPr lang="en-GB"/>
          </a:p>
        </p:txBody>
      </p:sp>
    </p:spTree>
    <p:extLst>
      <p:ext uri="{BB962C8B-B14F-4D97-AF65-F5344CB8AC3E}">
        <p14:creationId xmlns:p14="http://schemas.microsoft.com/office/powerpoint/2010/main" val="4256622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Public Service Vehicles Accessibility Regulations 2000 (SI 2000/1970) (PSVAR), as amended, which came into force in August 2000 – all buses had to be accessible by 1 January 2017 and all coaches by 1 January 2020.</a:t>
            </a:r>
          </a:p>
          <a:p>
            <a:endParaRPr lang="en-GB" dirty="0"/>
          </a:p>
          <a:p>
            <a:r>
              <a:rPr lang="en-GB" dirty="0"/>
              <a:t>The PSVAR requirements do not apply to: </a:t>
            </a:r>
          </a:p>
          <a:p>
            <a:r>
              <a:rPr lang="en-GB" dirty="0"/>
              <a:t>• off-road vehicles;</a:t>
            </a:r>
          </a:p>
          <a:p>
            <a:r>
              <a:rPr lang="en-GB" dirty="0"/>
              <a:t>• vehicles used in accordance with section 19 of the Transport Act 1985 (i.e. small buses used by community-based organisations on a not-for-profit basis for restricted groups of passengers);86 • vehicles used for secure transport of persons (including prisoners); </a:t>
            </a:r>
          </a:p>
          <a:p>
            <a:r>
              <a:rPr lang="en-GB" dirty="0"/>
              <a:t>• vehicles specifically designed for the carriage of injured or sick persons; </a:t>
            </a:r>
          </a:p>
          <a:p>
            <a:r>
              <a:rPr lang="en-GB" dirty="0"/>
              <a:t>• vehicles used by or for purposes of a Minister of the Crown or Government Department or in the service of a visiting force or headquarters; and </a:t>
            </a:r>
          </a:p>
          <a:p>
            <a:r>
              <a:rPr lang="en-GB" dirty="0"/>
              <a:t>• vehicles registered and first used on a road before 1980 which are not used to provide a local service or a scheduled service for more than 20 days in any calendar year.</a:t>
            </a:r>
          </a:p>
          <a:p>
            <a:endParaRPr lang="en-GB" dirty="0"/>
          </a:p>
          <a:p>
            <a:r>
              <a:rPr lang="en-GB" dirty="0"/>
              <a:t>The exact requirements are set out in Schedule 1 to the Regulations. These include the dimensions of the wheelchair space to be provided in the vehicle. The minimum size of the space specified in the Regulations is: </a:t>
            </a:r>
          </a:p>
          <a:p>
            <a:r>
              <a:rPr lang="en-GB" dirty="0"/>
              <a:t>• 1,300 mm measured in the longitudinal plane of the vehicle; </a:t>
            </a:r>
          </a:p>
          <a:p>
            <a:r>
              <a:rPr lang="en-GB" dirty="0"/>
              <a:t>• 750 mm measured in the transverse plane of the vehicle; and </a:t>
            </a:r>
          </a:p>
          <a:p>
            <a:r>
              <a:rPr lang="en-GB" dirty="0"/>
              <a:t>• 1,500 mm measured vertically from any part of the floor of the wheelchair space. </a:t>
            </a:r>
          </a:p>
          <a:p>
            <a:endParaRPr lang="en-GB" dirty="0"/>
          </a:p>
          <a:p>
            <a:r>
              <a:rPr lang="en-GB" dirty="0"/>
              <a:t>Any gangway between a wheelchair space and an entrance or exit intended to provide access for a wheelchair user must not be less than 750 mm wide at any point. </a:t>
            </a:r>
          </a:p>
          <a:p>
            <a:endParaRPr lang="en-GB" dirty="0"/>
          </a:p>
          <a:p>
            <a:r>
              <a:rPr lang="en-GB" dirty="0"/>
              <a:t>This sized space may not always accommodate some of the larger mobility scooters in use. Some smaller models of mobility scooter are accepted on some public transport vehicles, but owners must contact the local transport operator to check. A mobility scooter may not have the same capacity as a wheelchair to manoeuvre into a wheelchair space. The Confederation of Passenger Transport has published a non-statutory Voluntary Code of Best Practice for bus operators regarding the use and acceptance of Class 2 mobility scooters on low floor buses adapted to carry wheelchairs.87 Mobility scooters cannot be carried on coaches fitted with wheelchair lifts.</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3</a:t>
            </a:fld>
            <a:endParaRPr lang="en-GB"/>
          </a:p>
        </p:txBody>
      </p:sp>
    </p:spTree>
    <p:extLst>
      <p:ext uri="{BB962C8B-B14F-4D97-AF65-F5344CB8AC3E}">
        <p14:creationId xmlns:p14="http://schemas.microsoft.com/office/powerpoint/2010/main" val="316893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Uniform provisions concerning the approval of category M2 or M3 vehicles with regard to their general construction [2015/922]</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4</a:t>
            </a:fld>
            <a:endParaRPr lang="en-GB"/>
          </a:p>
        </p:txBody>
      </p:sp>
    </p:spTree>
    <p:extLst>
      <p:ext uri="{BB962C8B-B14F-4D97-AF65-F5344CB8AC3E}">
        <p14:creationId xmlns:p14="http://schemas.microsoft.com/office/powerpoint/2010/main" val="449474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EU Regulation 181/2011/EU on the rights of bus and coach passengers came into force in March 2013. Chapter III relates to disabled passengers and Persons with Reduced Mobility (PRMs). The UK legislated to provide certain exemptions from the requirements of the Regulation, including from the requirement under Article 16(2) for disability awareness training for personnel of carriers and terminal managing bodies. This exemption would apply for five years. </a:t>
            </a:r>
          </a:p>
          <a:p>
            <a:endParaRPr lang="en-GB" dirty="0"/>
          </a:p>
          <a:p>
            <a:r>
              <a:rPr lang="en-GB" dirty="0"/>
              <a:t>In general, the Regulation provides that: </a:t>
            </a:r>
          </a:p>
          <a:p>
            <a:r>
              <a:rPr lang="en-GB" dirty="0"/>
              <a:t>• carriers and terminal managing bodies shall establish, or have in place, non-discriminatory access conditions for the transport of disabled persons and PRMs (Article 11); </a:t>
            </a:r>
          </a:p>
          <a:p>
            <a:r>
              <a:rPr lang="en-GB" dirty="0"/>
              <a:t>• Member States must designate bus and coach terminals where assistance for disabled persons and PRMs shall be provided (in the UK this is London Victoria and Birmingham coach stations only) 90 (Article 12); and </a:t>
            </a:r>
          </a:p>
          <a:p>
            <a:r>
              <a:rPr lang="en-GB" dirty="0"/>
              <a:t>• carriers and terminal managing bodies must, within their respective areas of competence, at terminals designated by Member States and on board buses and coaches provide assistance free of charge to disabled persons and PRMs (including but not limited to assistance boarding, handling luggage, and providing information about the journey in accessible formats) (Article 13 and Annex I). </a:t>
            </a:r>
          </a:p>
          <a:p>
            <a:endParaRPr lang="en-GB" dirty="0"/>
          </a:p>
          <a:p>
            <a:r>
              <a:rPr lang="en-GB" dirty="0"/>
              <a:t>Article 14 provides for the conditions under which assistance should be provided: </a:t>
            </a:r>
          </a:p>
          <a:p>
            <a:endParaRPr lang="en-GB" dirty="0"/>
          </a:p>
          <a:p>
            <a:r>
              <a:rPr lang="en-GB" dirty="0"/>
              <a:t>• The person’s need for such assistance is notified to carriers, terminal managing bodies, travel agents or tour operators at the latest 36 hours before the assistance is needed and the persons concerned present themselves at the designated point at the time stipulated in advance by the carrier (no more than 60 minutes before the published departure time, unless a shorter period is agreed between the carrier and the passenger) or if no time is stipulated, no later than 30 minutes before the published departure time;</a:t>
            </a:r>
          </a:p>
          <a:p>
            <a:endParaRPr lang="en-GB" dirty="0"/>
          </a:p>
          <a:p>
            <a:r>
              <a:rPr lang="en-GB" dirty="0"/>
              <a:t>This obligation shall apply at all designated terminals and their points of sale including sale by telephone and via the Internet; </a:t>
            </a:r>
          </a:p>
          <a:p>
            <a:r>
              <a:rPr lang="en-GB" dirty="0"/>
              <a:t>• If no notification is made the relevant body must make “every reasonable effort” to ensure that the assistance is provided in such a way that the disabled person or PRM is able to travel; and </a:t>
            </a:r>
          </a:p>
          <a:p>
            <a:r>
              <a:rPr lang="en-GB" dirty="0"/>
              <a:t>• The terminal managing body must designate a point inside or outside the terminal at which disabled persons or PRMs can announce their arrival and request assistance. It must be clearly signposted and offer basic information about the terminal and assistance provided, in accessible formats.</a:t>
            </a:r>
          </a:p>
          <a:p>
            <a:endParaRPr lang="en-GB" dirty="0"/>
          </a:p>
          <a:p>
            <a:r>
              <a:rPr lang="en-GB" dirty="0"/>
              <a:t>In 2014 the Government reviewed the exemption under Article 16(2) in order to assess whether drivers were receiving adequate disability training. The responses it published in January 2015 showed that overall the bus industry thought it was doing enough and disabled people thought that it was not.</a:t>
            </a:r>
          </a:p>
        </p:txBody>
      </p:sp>
      <p:sp>
        <p:nvSpPr>
          <p:cNvPr id="4" name="Slide Number Placeholder 3"/>
          <p:cNvSpPr>
            <a:spLocks noGrp="1"/>
          </p:cNvSpPr>
          <p:nvPr>
            <p:ph type="sldNum" sz="quarter" idx="5"/>
          </p:nvPr>
        </p:nvSpPr>
        <p:spPr/>
        <p:txBody>
          <a:bodyPr/>
          <a:lstStyle/>
          <a:p>
            <a:fld id="{DCBA15A7-24CF-489D-B74D-DA3B22E42263}" type="slidenum">
              <a:rPr lang="en-GB" smtClean="0"/>
              <a:t>5</a:t>
            </a:fld>
            <a:endParaRPr lang="en-GB"/>
          </a:p>
        </p:txBody>
      </p:sp>
    </p:spTree>
    <p:extLst>
      <p:ext uri="{BB962C8B-B14F-4D97-AF65-F5344CB8AC3E}">
        <p14:creationId xmlns:p14="http://schemas.microsoft.com/office/powerpoint/2010/main" val="186039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The Human Rights Act requires public bodies to act in accordance with the rights set out in the European Convention on Human Rights. As a transport provider, you should provide services in a manner that is compatible with the requirements of the Act. </a:t>
            </a:r>
          </a:p>
          <a:p>
            <a:r>
              <a:rPr lang="en-GB" sz="1200" kern="1200">
                <a:solidFill>
                  <a:schemeClr val="tx1"/>
                </a:solidFill>
                <a:effectLst/>
                <a:latin typeface="+mn-lt"/>
                <a:ea typeface="+mn-ea"/>
                <a:cs typeface="+mn-cs"/>
              </a:rPr>
              <a:t> </a:t>
            </a:r>
          </a:p>
          <a:p>
            <a:r>
              <a:rPr lang="en-GB" sz="1200" kern="1200">
                <a:solidFill>
                  <a:schemeClr val="tx1"/>
                </a:solidFill>
                <a:effectLst/>
                <a:latin typeface="+mn-lt"/>
                <a:ea typeface="+mn-ea"/>
                <a:cs typeface="+mn-cs"/>
              </a:rPr>
              <a:t>The rights provided by the Convention include a qualified right of protection from discrimination, which is set out in Article 14. </a:t>
            </a:r>
          </a:p>
          <a:p>
            <a:r>
              <a:rPr lang="en-GB" sz="1200" kern="1200">
                <a:solidFill>
                  <a:schemeClr val="tx1"/>
                </a:solidFill>
                <a:effectLst/>
                <a:latin typeface="+mn-lt"/>
                <a:ea typeface="+mn-ea"/>
                <a:cs typeface="+mn-cs"/>
              </a:rPr>
              <a:t> </a:t>
            </a:r>
          </a:p>
          <a:p>
            <a:r>
              <a:rPr lang="en-GB" sz="1200" kern="1200">
                <a:solidFill>
                  <a:schemeClr val="tx1"/>
                </a:solidFill>
                <a:effectLst/>
                <a:latin typeface="+mn-lt"/>
                <a:ea typeface="+mn-ea"/>
                <a:cs typeface="+mn-cs"/>
              </a:rPr>
              <a:t>Article 14 states that the enjoyment of the rights and freedoms set out in the European Convention on Human Rights shall be secured without ‘discrimination on any ground such as sex, race, colour, language, religion, political or other opinion, national or social origin, association with a national minority, property, birth or other status’. This means that the protection provided by Article 14 only applies to matters which are covered within the Convention. The European Court of Human Rights has determined that ‘other status’ includes the grounds of disability’.</a:t>
            </a:r>
            <a:endParaRPr lang="en-GB"/>
          </a:p>
        </p:txBody>
      </p:sp>
      <p:sp>
        <p:nvSpPr>
          <p:cNvPr id="4" name="Slide Number Placeholder 3"/>
          <p:cNvSpPr>
            <a:spLocks noGrp="1"/>
          </p:cNvSpPr>
          <p:nvPr>
            <p:ph type="sldNum" sz="quarter" idx="5"/>
          </p:nvPr>
        </p:nvSpPr>
        <p:spPr/>
        <p:txBody>
          <a:bodyPr/>
          <a:lstStyle/>
          <a:p>
            <a:fld id="{DCBA15A7-24CF-489D-B74D-DA3B22E42263}" type="slidenum">
              <a:rPr lang="en-GB" smtClean="0"/>
              <a:t>6</a:t>
            </a:fld>
            <a:endParaRPr lang="en-GB"/>
          </a:p>
        </p:txBody>
      </p:sp>
    </p:spTree>
    <p:extLst>
      <p:ext uri="{BB962C8B-B14F-4D97-AF65-F5344CB8AC3E}">
        <p14:creationId xmlns:p14="http://schemas.microsoft.com/office/powerpoint/2010/main" val="105012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The Consumer Rights Act 2015 provides to passengers a route to redress, and potentially a full or partial refund, should an operator fail to provide a service with reasonable care and skill and / or where information provided to a passenger before purchasing a ticket, whether oral or in writing, (and relied upon by the passenger in making the purchase) is not adhered to.</a:t>
            </a:r>
            <a:endParaRPr lang="en-GB"/>
          </a:p>
        </p:txBody>
      </p:sp>
      <p:sp>
        <p:nvSpPr>
          <p:cNvPr id="4" name="Slide Number Placeholder 3"/>
          <p:cNvSpPr>
            <a:spLocks noGrp="1"/>
          </p:cNvSpPr>
          <p:nvPr>
            <p:ph type="sldNum" sz="quarter" idx="5"/>
          </p:nvPr>
        </p:nvSpPr>
        <p:spPr/>
        <p:txBody>
          <a:bodyPr/>
          <a:lstStyle/>
          <a:p>
            <a:fld id="{DCBA15A7-24CF-489D-B74D-DA3B22E42263}" type="slidenum">
              <a:rPr lang="en-GB" smtClean="0"/>
              <a:t>7</a:t>
            </a:fld>
            <a:endParaRPr lang="en-GB"/>
          </a:p>
        </p:txBody>
      </p:sp>
    </p:spTree>
    <p:extLst>
      <p:ext uri="{BB962C8B-B14F-4D97-AF65-F5344CB8AC3E}">
        <p14:creationId xmlns:p14="http://schemas.microsoft.com/office/powerpoint/2010/main" val="807153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The Equality Act 2010 covers England, Scotland and Wales. There are similar provisions in separate legislation active in Northern Ireland.</a:t>
            </a:r>
          </a:p>
          <a:p>
            <a:endParaRPr lang="en-GB"/>
          </a:p>
        </p:txBody>
      </p:sp>
      <p:sp>
        <p:nvSpPr>
          <p:cNvPr id="4" name="Slide Number Placeholder 3"/>
          <p:cNvSpPr>
            <a:spLocks noGrp="1"/>
          </p:cNvSpPr>
          <p:nvPr>
            <p:ph type="sldNum" sz="quarter" idx="5"/>
          </p:nvPr>
        </p:nvSpPr>
        <p:spPr/>
        <p:txBody>
          <a:bodyPr/>
          <a:lstStyle/>
          <a:p>
            <a:fld id="{DCBA15A7-24CF-489D-B74D-DA3B22E42263}" type="slidenum">
              <a:rPr lang="en-GB" smtClean="0"/>
              <a:t>8</a:t>
            </a:fld>
            <a:endParaRPr lang="en-GB"/>
          </a:p>
        </p:txBody>
      </p:sp>
    </p:spTree>
    <p:extLst>
      <p:ext uri="{BB962C8B-B14F-4D97-AF65-F5344CB8AC3E}">
        <p14:creationId xmlns:p14="http://schemas.microsoft.com/office/powerpoint/2010/main" val="38459433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The Act identifies nine protected characteristics. These are age, disability, gender reassignment, marriage and civil partnership, pregnancy and maternity, race, religion or belief, sex and sexual orientation. In the next part of the session, we will consider in detail the definition of who is disabled in the Equality Act. </a:t>
            </a:r>
          </a:p>
          <a:p>
            <a:endParaRPr lang="en-GB" sz="1200" kern="1200">
              <a:solidFill>
                <a:schemeClr val="tx1"/>
              </a:solidFill>
              <a:effectLst/>
              <a:latin typeface="+mn-lt"/>
              <a:ea typeface="+mn-ea"/>
              <a:cs typeface="+mn-cs"/>
            </a:endParaRPr>
          </a:p>
          <a:p>
            <a:r>
              <a:rPr lang="en-GB" sz="1200" kern="1200">
                <a:solidFill>
                  <a:schemeClr val="tx1"/>
                </a:solidFill>
                <a:effectLst/>
                <a:latin typeface="+mn-lt"/>
                <a:ea typeface="+mn-ea"/>
                <a:cs typeface="+mn-cs"/>
              </a:rPr>
              <a:t>But first what does it mean for organisations who have legal duties under the Act? There are employment duties relating to your staff but today we are focussing only on the rights of passengers and your duties towards them.</a:t>
            </a:r>
          </a:p>
          <a:p>
            <a:r>
              <a:rPr lang="en-GB" sz="1200" kern="1200">
                <a:solidFill>
                  <a:schemeClr val="tx1"/>
                </a:solidFill>
                <a:effectLst/>
                <a:latin typeface="+mn-lt"/>
                <a:ea typeface="+mn-ea"/>
                <a:cs typeface="+mn-cs"/>
              </a:rPr>
              <a:t> </a:t>
            </a:r>
          </a:p>
          <a:p>
            <a:r>
              <a:rPr lang="en-GB" sz="1200" kern="1200">
                <a:solidFill>
                  <a:schemeClr val="tx1"/>
                </a:solidFill>
                <a:effectLst/>
                <a:latin typeface="+mn-lt"/>
                <a:ea typeface="+mn-ea"/>
                <a:cs typeface="+mn-cs"/>
              </a:rPr>
              <a:t>Part 3 of the Equality Act 2010 makes it unlawful for service providers or public authorities to discriminate against a service user on the basis of a protected characteristic. This Part applies whether the service is being provided by the public sector or privately, and whether that service is for payment or otherwise. </a:t>
            </a:r>
          </a:p>
          <a:p>
            <a:r>
              <a:rPr lang="en-GB" sz="1200" kern="1200">
                <a:solidFill>
                  <a:schemeClr val="tx1"/>
                </a:solidFill>
                <a:effectLst/>
                <a:latin typeface="+mn-lt"/>
                <a:ea typeface="+mn-ea"/>
                <a:cs typeface="+mn-cs"/>
              </a:rPr>
              <a:t> </a:t>
            </a:r>
          </a:p>
          <a:p>
            <a:r>
              <a:rPr lang="en-GB" sz="1200" kern="1200">
                <a:solidFill>
                  <a:schemeClr val="tx1"/>
                </a:solidFill>
                <a:effectLst/>
                <a:latin typeface="+mn-lt"/>
                <a:ea typeface="+mn-ea"/>
                <a:cs typeface="+mn-cs"/>
              </a:rPr>
              <a:t>Service providers have a legal obligation under section 29 of the Equality Act 2010 not to discriminate against people on the basis of a protected characteristic. This includes by refusing to provide them with a service, by terminating a service provided to them, by not providing them with the service in the manner or on the terms which are usually offered to the public, or subjecting them to any other detriment concerning the service provided. </a:t>
            </a:r>
          </a:p>
          <a:p>
            <a:r>
              <a:rPr lang="en-GB" sz="1200" kern="1200">
                <a:solidFill>
                  <a:schemeClr val="tx1"/>
                </a:solidFill>
                <a:effectLst/>
                <a:latin typeface="+mn-lt"/>
                <a:ea typeface="+mn-ea"/>
                <a:cs typeface="+mn-cs"/>
              </a:rPr>
              <a:t> </a:t>
            </a:r>
          </a:p>
          <a:p>
            <a:r>
              <a:rPr lang="en-GB" sz="1200" kern="1200">
                <a:solidFill>
                  <a:schemeClr val="tx1"/>
                </a:solidFill>
                <a:effectLst/>
                <a:latin typeface="+mn-lt"/>
                <a:ea typeface="+mn-ea"/>
                <a:cs typeface="+mn-cs"/>
              </a:rPr>
              <a:t>For people who meet the definition of disability within the Act, there is an additional duty on service providers to make ‘reasonable adjustments’. This applies where a provision, criterion or practice puts a person with a disability at a substantial disadvantage compared with a person who is not disabled. </a:t>
            </a:r>
          </a:p>
          <a:p>
            <a:r>
              <a:rPr lang="en-GB" sz="1200" kern="1200">
                <a:solidFill>
                  <a:schemeClr val="tx1"/>
                </a:solidFill>
                <a:effectLst/>
                <a:latin typeface="+mn-lt"/>
                <a:ea typeface="+mn-ea"/>
                <a:cs typeface="+mn-cs"/>
              </a:rPr>
              <a:t> </a:t>
            </a:r>
          </a:p>
          <a:p>
            <a:r>
              <a:rPr lang="en-GB" sz="1200" kern="1200">
                <a:solidFill>
                  <a:schemeClr val="tx1"/>
                </a:solidFill>
                <a:effectLst/>
                <a:latin typeface="+mn-lt"/>
                <a:ea typeface="+mn-ea"/>
                <a:cs typeface="+mn-cs"/>
              </a:rPr>
              <a:t>It also applies where a physical feature puts a disabled person at a substantial disadvantage in comparison with people who are not disabled. </a:t>
            </a:r>
          </a:p>
          <a:p>
            <a:r>
              <a:rPr lang="en-GB" sz="1200" kern="1200">
                <a:solidFill>
                  <a:schemeClr val="tx1"/>
                </a:solidFill>
                <a:effectLst/>
                <a:latin typeface="+mn-lt"/>
                <a:ea typeface="+mn-ea"/>
                <a:cs typeface="+mn-cs"/>
              </a:rPr>
              <a:t> </a:t>
            </a:r>
          </a:p>
          <a:p>
            <a:r>
              <a:rPr lang="en-GB" sz="1200" kern="1200">
                <a:solidFill>
                  <a:schemeClr val="tx1"/>
                </a:solidFill>
                <a:effectLst/>
                <a:latin typeface="+mn-lt"/>
                <a:ea typeface="+mn-ea"/>
                <a:cs typeface="+mn-cs"/>
              </a:rPr>
              <a:t>Finally, it applies where a disabled person would be at a substantial disadvantage in comparison to people who are not disabled if an auxiliary aid is not provided, to take reasonable steps to provide the auxiliary aid.</a:t>
            </a:r>
            <a:endParaRPr lang="en-GB"/>
          </a:p>
        </p:txBody>
      </p:sp>
      <p:sp>
        <p:nvSpPr>
          <p:cNvPr id="4" name="Slide Number Placeholder 3"/>
          <p:cNvSpPr>
            <a:spLocks noGrp="1"/>
          </p:cNvSpPr>
          <p:nvPr>
            <p:ph type="sldNum" sz="quarter" idx="5"/>
          </p:nvPr>
        </p:nvSpPr>
        <p:spPr/>
        <p:txBody>
          <a:bodyPr/>
          <a:lstStyle/>
          <a:p>
            <a:fld id="{DCBA15A7-24CF-489D-B74D-DA3B22E42263}" type="slidenum">
              <a:rPr lang="en-GB" smtClean="0"/>
              <a:t>9</a:t>
            </a:fld>
            <a:endParaRPr lang="en-GB"/>
          </a:p>
        </p:txBody>
      </p:sp>
    </p:spTree>
    <p:extLst>
      <p:ext uri="{BB962C8B-B14F-4D97-AF65-F5344CB8AC3E}">
        <p14:creationId xmlns:p14="http://schemas.microsoft.com/office/powerpoint/2010/main" val="2123878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a:t>Train and station operators must avoid discriminating against people who meet the definition of disability in the Equality Act.</a:t>
            </a:r>
          </a:p>
          <a:p>
            <a:endParaRPr lang="en-GB"/>
          </a:p>
          <a:p>
            <a:r>
              <a:rPr lang="en-GB"/>
              <a:t>Discrimination is defined in a variety of ways and includes: </a:t>
            </a:r>
          </a:p>
          <a:p>
            <a:endParaRPr lang="en-GB"/>
          </a:p>
          <a:p>
            <a:r>
              <a:rPr lang="en-GB"/>
              <a:t>refusing or terminating a service on grounds of a passenger’s disability; </a:t>
            </a:r>
          </a:p>
          <a:p>
            <a:endParaRPr lang="en-GB"/>
          </a:p>
          <a:p>
            <a:r>
              <a:rPr lang="en-GB"/>
              <a:t>ensuring no policies, practices and procedures disadvantage disabled people, unless this is a proportionate way of reaching a legitimate aim (for example, keeping employees and passengers safe);</a:t>
            </a:r>
          </a:p>
          <a:p>
            <a:endParaRPr lang="en-GB"/>
          </a:p>
          <a:p>
            <a:r>
              <a:rPr lang="en-GB"/>
              <a:t>providing “reasonable adjustments” to enable access to services for disabled people facing a substantial barrier.</a:t>
            </a:r>
          </a:p>
          <a:p>
            <a:endParaRPr lang="en-GB"/>
          </a:p>
        </p:txBody>
      </p:sp>
      <p:sp>
        <p:nvSpPr>
          <p:cNvPr id="4" name="Slide Number Placeholder 3"/>
          <p:cNvSpPr>
            <a:spLocks noGrp="1"/>
          </p:cNvSpPr>
          <p:nvPr>
            <p:ph type="sldNum" sz="quarter" idx="5"/>
          </p:nvPr>
        </p:nvSpPr>
        <p:spPr/>
        <p:txBody>
          <a:bodyPr/>
          <a:lstStyle/>
          <a:p>
            <a:fld id="{DCBA15A7-24CF-489D-B74D-DA3B22E42263}" type="slidenum">
              <a:rPr lang="en-GB" smtClean="0"/>
              <a:t>11</a:t>
            </a:fld>
            <a:endParaRPr lang="en-GB"/>
          </a:p>
        </p:txBody>
      </p:sp>
    </p:spTree>
    <p:extLst>
      <p:ext uri="{BB962C8B-B14F-4D97-AF65-F5344CB8AC3E}">
        <p14:creationId xmlns:p14="http://schemas.microsoft.com/office/powerpoint/2010/main" val="393918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C05FDD3-4E29-4D88-BA76-FBC51812F90B}"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86584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05FDD3-4E29-4D88-BA76-FBC51812F90B}"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3614600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05FDD3-4E29-4D88-BA76-FBC51812F90B}"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4054152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05FDD3-4E29-4D88-BA76-FBC51812F90B}"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19954492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C05FDD3-4E29-4D88-BA76-FBC51812F90B}"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4268792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C05FDD3-4E29-4D88-BA76-FBC51812F90B}"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1678091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C05FDD3-4E29-4D88-BA76-FBC51812F90B}" type="datetimeFigureOut">
              <a:rPr lang="en-GB" smtClean="0"/>
              <a:t>12/06/2020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2449017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C05FDD3-4E29-4D88-BA76-FBC51812F90B}" type="datetimeFigureOut">
              <a:rPr lang="en-GB" smtClean="0"/>
              <a:t>12/06/2020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3393565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05FDD3-4E29-4D88-BA76-FBC51812F90B}" type="datetimeFigureOut">
              <a:rPr lang="en-GB" smtClean="0"/>
              <a:t>12/06/2020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4036110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C05FDD3-4E29-4D88-BA76-FBC51812F90B}"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1707469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C05FDD3-4E29-4D88-BA76-FBC51812F90B}"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5224F81-CB02-4BF8-8E2D-E9B7FED17DEB}" type="slidenum">
              <a:rPr lang="en-GB" smtClean="0"/>
              <a:t>‹#›</a:t>
            </a:fld>
            <a:endParaRPr lang="en-GB"/>
          </a:p>
        </p:txBody>
      </p:sp>
    </p:spTree>
    <p:extLst>
      <p:ext uri="{BB962C8B-B14F-4D97-AF65-F5344CB8AC3E}">
        <p14:creationId xmlns:p14="http://schemas.microsoft.com/office/powerpoint/2010/main" val="4144511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05FDD3-4E29-4D88-BA76-FBC51812F90B}" type="datetimeFigureOut">
              <a:rPr lang="en-GB" smtClean="0"/>
              <a:t>12/06/2020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24F81-CB02-4BF8-8E2D-E9B7FED17DEB}" type="slidenum">
              <a:rPr lang="en-GB" smtClean="0"/>
              <a:t>‹#›</a:t>
            </a:fld>
            <a:endParaRPr lang="en-GB"/>
          </a:p>
        </p:txBody>
      </p:sp>
    </p:spTree>
    <p:extLst>
      <p:ext uri="{BB962C8B-B14F-4D97-AF65-F5344CB8AC3E}">
        <p14:creationId xmlns:p14="http://schemas.microsoft.com/office/powerpoint/2010/main" val="3579211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hyperlink" Target="https://youtu.be/DGha3KveVek"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B756D-C942-4E02-B8C2-F1252AECE13F}"/>
              </a:ext>
            </a:extLst>
          </p:cNvPr>
          <p:cNvSpPr>
            <a:spLocks noGrp="1"/>
          </p:cNvSpPr>
          <p:nvPr>
            <p:ph type="ctrTitle"/>
          </p:nvPr>
        </p:nvSpPr>
        <p:spPr/>
        <p:txBody>
          <a:bodyPr/>
          <a:lstStyle/>
          <a:p>
            <a:r>
              <a:rPr lang="en-GB" b="1" dirty="0">
                <a:solidFill>
                  <a:srgbClr val="7030A0"/>
                </a:solidFill>
              </a:rPr>
              <a:t>Bus and coach sector rights and duties</a:t>
            </a:r>
          </a:p>
        </p:txBody>
      </p:sp>
      <p:sp>
        <p:nvSpPr>
          <p:cNvPr id="3" name="Subtitle 2">
            <a:extLst>
              <a:ext uri="{FF2B5EF4-FFF2-40B4-BE49-F238E27FC236}">
                <a16:creationId xmlns:a16="http://schemas.microsoft.com/office/drawing/2014/main" id="{A9C13AC1-A12C-4AA6-A433-7ED72335F9B9}"/>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40782405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6C9DD-8DB3-4019-A518-1011E3F54214}"/>
              </a:ext>
            </a:extLst>
          </p:cNvPr>
          <p:cNvSpPr>
            <a:spLocks noGrp="1"/>
          </p:cNvSpPr>
          <p:nvPr>
            <p:ph type="title"/>
          </p:nvPr>
        </p:nvSpPr>
        <p:spPr/>
        <p:txBody>
          <a:bodyPr/>
          <a:lstStyle/>
          <a:p>
            <a:r>
              <a:rPr lang="en-GB" b="1" dirty="0">
                <a:solidFill>
                  <a:srgbClr val="7030A0"/>
                </a:solidFill>
              </a:rPr>
              <a:t>Equality Act definition of disability</a:t>
            </a:r>
          </a:p>
        </p:txBody>
      </p:sp>
      <p:sp>
        <p:nvSpPr>
          <p:cNvPr id="3" name="Content Placeholder 2">
            <a:extLst>
              <a:ext uri="{FF2B5EF4-FFF2-40B4-BE49-F238E27FC236}">
                <a16:creationId xmlns:a16="http://schemas.microsoft.com/office/drawing/2014/main" id="{F806D2A5-BDDE-4A61-A811-F31BD150E805}"/>
              </a:ext>
            </a:extLst>
          </p:cNvPr>
          <p:cNvSpPr>
            <a:spLocks noGrp="1"/>
          </p:cNvSpPr>
          <p:nvPr>
            <p:ph idx="1"/>
          </p:nvPr>
        </p:nvSpPr>
        <p:spPr/>
        <p:txBody>
          <a:bodyPr>
            <a:normAutofit fontScale="92500"/>
          </a:bodyPr>
          <a:lstStyle/>
          <a:p>
            <a:r>
              <a:rPr lang="en-GB" dirty="0"/>
              <a:t>Anyone with “a physical or mental impairment that has a substantial and long-term negative effect on their ability to do normal daily activities”.</a:t>
            </a:r>
          </a:p>
          <a:p>
            <a:endParaRPr lang="en-GB" dirty="0"/>
          </a:p>
          <a:p>
            <a:r>
              <a:rPr lang="en-GB" dirty="0"/>
              <a:t>“Substantial” means more than minor or trivial.</a:t>
            </a:r>
          </a:p>
          <a:p>
            <a:endParaRPr lang="en-GB" dirty="0"/>
          </a:p>
          <a:p>
            <a:r>
              <a:rPr lang="en-GB" dirty="0"/>
              <a:t>“Long-term” means it has lasted or is likely to last more than 12 months. Terminal conditions are automatically covered, as are many fluctuating conditions, where symptoms may vary but are likely to recur.</a:t>
            </a:r>
          </a:p>
          <a:p>
            <a:endParaRPr lang="en-GB" dirty="0"/>
          </a:p>
        </p:txBody>
      </p:sp>
    </p:spTree>
    <p:extLst>
      <p:ext uri="{BB962C8B-B14F-4D97-AF65-F5344CB8AC3E}">
        <p14:creationId xmlns:p14="http://schemas.microsoft.com/office/powerpoint/2010/main" val="1862191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941BF-0E88-41AA-BB3F-1E1C1FEFB183}"/>
              </a:ext>
            </a:extLst>
          </p:cNvPr>
          <p:cNvSpPr>
            <a:spLocks noGrp="1"/>
          </p:cNvSpPr>
          <p:nvPr>
            <p:ph type="title"/>
          </p:nvPr>
        </p:nvSpPr>
        <p:spPr/>
        <p:txBody>
          <a:bodyPr/>
          <a:lstStyle/>
          <a:p>
            <a:r>
              <a:rPr lang="en-GB" b="1" dirty="0">
                <a:solidFill>
                  <a:srgbClr val="7030A0"/>
                </a:solidFill>
              </a:rPr>
              <a:t>Equality Act 2010</a:t>
            </a:r>
          </a:p>
        </p:txBody>
      </p:sp>
      <p:sp>
        <p:nvSpPr>
          <p:cNvPr id="3" name="Content Placeholder 2">
            <a:extLst>
              <a:ext uri="{FF2B5EF4-FFF2-40B4-BE49-F238E27FC236}">
                <a16:creationId xmlns:a16="http://schemas.microsoft.com/office/drawing/2014/main" id="{AB4304D3-26A3-4FC6-8621-2AE56BA4094D}"/>
              </a:ext>
            </a:extLst>
          </p:cNvPr>
          <p:cNvSpPr>
            <a:spLocks noGrp="1"/>
          </p:cNvSpPr>
          <p:nvPr>
            <p:ph idx="1"/>
          </p:nvPr>
        </p:nvSpPr>
        <p:spPr/>
        <p:txBody>
          <a:bodyPr>
            <a:normAutofit/>
          </a:bodyPr>
          <a:lstStyle/>
          <a:p>
            <a:r>
              <a:rPr lang="en-GB" dirty="0"/>
              <a:t>Bus and coach operators must not discriminate.</a:t>
            </a:r>
          </a:p>
          <a:p>
            <a:r>
              <a:rPr lang="en-GB" dirty="0"/>
              <a:t>They must:</a:t>
            </a:r>
          </a:p>
          <a:p>
            <a:pPr lvl="1"/>
            <a:r>
              <a:rPr lang="en-GB" sz="2100" dirty="0"/>
              <a:t>not refuse or terminate a service on grounds of a protected characteristic;</a:t>
            </a:r>
          </a:p>
          <a:p>
            <a:pPr lvl="1"/>
            <a:r>
              <a:rPr lang="en-GB" sz="2100" dirty="0"/>
              <a:t>ensure provisions, criteria and practices do not disadvantage anyone on the grounds of a protected characteristic, unless justifiable;</a:t>
            </a:r>
          </a:p>
          <a:p>
            <a:pPr lvl="1"/>
            <a:r>
              <a:rPr lang="en-GB" sz="2100" dirty="0"/>
              <a:t>provide “reasonable adjustments” to enable access to services for disabled people facing a substantial barrier.</a:t>
            </a:r>
          </a:p>
        </p:txBody>
      </p:sp>
    </p:spTree>
    <p:extLst>
      <p:ext uri="{BB962C8B-B14F-4D97-AF65-F5344CB8AC3E}">
        <p14:creationId xmlns:p14="http://schemas.microsoft.com/office/powerpoint/2010/main" val="2336833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7FC78-56E0-4EB5-B79E-C6AE037079FC}"/>
              </a:ext>
            </a:extLst>
          </p:cNvPr>
          <p:cNvSpPr>
            <a:spLocks noGrp="1"/>
          </p:cNvSpPr>
          <p:nvPr>
            <p:ph type="title"/>
          </p:nvPr>
        </p:nvSpPr>
        <p:spPr/>
        <p:txBody>
          <a:bodyPr/>
          <a:lstStyle/>
          <a:p>
            <a:r>
              <a:rPr lang="en-GB" b="1" dirty="0">
                <a:solidFill>
                  <a:srgbClr val="7030A0"/>
                </a:solidFill>
              </a:rPr>
              <a:t>Reasonable adjustments</a:t>
            </a:r>
          </a:p>
        </p:txBody>
      </p:sp>
      <p:sp>
        <p:nvSpPr>
          <p:cNvPr id="3" name="Content Placeholder 2">
            <a:extLst>
              <a:ext uri="{FF2B5EF4-FFF2-40B4-BE49-F238E27FC236}">
                <a16:creationId xmlns:a16="http://schemas.microsoft.com/office/drawing/2014/main" id="{A8490521-E696-4C95-98DC-D0790111464B}"/>
              </a:ext>
            </a:extLst>
          </p:cNvPr>
          <p:cNvSpPr>
            <a:spLocks noGrp="1"/>
          </p:cNvSpPr>
          <p:nvPr>
            <p:ph idx="1"/>
          </p:nvPr>
        </p:nvSpPr>
        <p:spPr/>
        <p:txBody>
          <a:bodyPr>
            <a:normAutofit fontScale="85000" lnSpcReduction="20000"/>
          </a:bodyPr>
          <a:lstStyle/>
          <a:p>
            <a:pPr>
              <a:lnSpc>
                <a:spcPct val="110000"/>
              </a:lnSpc>
              <a:spcBef>
                <a:spcPts val="0"/>
              </a:spcBef>
            </a:pPr>
            <a:r>
              <a:rPr lang="en-GB" dirty="0"/>
              <a:t>Under the Equality Act bus and coach operators have a responsibility to make reasonable adjustments where a disabled person is put at a disadvantage in comparison to a non-disabled person as a result of a rule or policy.</a:t>
            </a:r>
          </a:p>
          <a:p>
            <a:pPr>
              <a:lnSpc>
                <a:spcPct val="110000"/>
              </a:lnSpc>
              <a:spcBef>
                <a:spcPts val="0"/>
              </a:spcBef>
            </a:pPr>
            <a:r>
              <a:rPr lang="en-GB" dirty="0"/>
              <a:t>This duty requires a bus or coach company, to take reasonable positive steps to ensure that disabled people can access its services. </a:t>
            </a:r>
          </a:p>
          <a:p>
            <a:pPr>
              <a:lnSpc>
                <a:spcPct val="110000"/>
              </a:lnSpc>
              <a:spcBef>
                <a:spcPts val="0"/>
              </a:spcBef>
            </a:pPr>
            <a:r>
              <a:rPr lang="en-GB" dirty="0"/>
              <a:t>The service provider must anticipate use of its services by disabled people and take steps to avoid disadvantage. They should not wait until a disabled person wants to use the service before considering the responsibility to make reasonable adjustments. </a:t>
            </a:r>
          </a:p>
          <a:p>
            <a:endParaRPr lang="en-GB" dirty="0"/>
          </a:p>
        </p:txBody>
      </p:sp>
    </p:spTree>
    <p:extLst>
      <p:ext uri="{BB962C8B-B14F-4D97-AF65-F5344CB8AC3E}">
        <p14:creationId xmlns:p14="http://schemas.microsoft.com/office/powerpoint/2010/main" val="28163389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4C540-A05C-4F8B-8467-61C971F04ECB}"/>
              </a:ext>
            </a:extLst>
          </p:cNvPr>
          <p:cNvSpPr>
            <a:spLocks noGrp="1"/>
          </p:cNvSpPr>
          <p:nvPr>
            <p:ph type="title"/>
          </p:nvPr>
        </p:nvSpPr>
        <p:spPr/>
        <p:txBody>
          <a:bodyPr/>
          <a:lstStyle/>
          <a:p>
            <a:r>
              <a:rPr lang="en-GB" b="1" dirty="0">
                <a:solidFill>
                  <a:srgbClr val="7030A0"/>
                </a:solidFill>
              </a:rPr>
              <a:t>What changes are “reasonable”?</a:t>
            </a:r>
          </a:p>
        </p:txBody>
      </p:sp>
      <p:sp>
        <p:nvSpPr>
          <p:cNvPr id="3" name="Content Placeholder 2">
            <a:extLst>
              <a:ext uri="{FF2B5EF4-FFF2-40B4-BE49-F238E27FC236}">
                <a16:creationId xmlns:a16="http://schemas.microsoft.com/office/drawing/2014/main" id="{21E02EAE-5CBA-4E7E-B861-AA390E79CCEA}"/>
              </a:ext>
            </a:extLst>
          </p:cNvPr>
          <p:cNvSpPr>
            <a:spLocks noGrp="1"/>
          </p:cNvSpPr>
          <p:nvPr>
            <p:ph idx="1"/>
          </p:nvPr>
        </p:nvSpPr>
        <p:spPr>
          <a:xfrm>
            <a:off x="695325" y="1619249"/>
            <a:ext cx="7600950" cy="4676775"/>
          </a:xfrm>
        </p:spPr>
        <p:txBody>
          <a:bodyPr>
            <a:normAutofit/>
          </a:bodyPr>
          <a:lstStyle/>
          <a:p>
            <a:pPr lvl="0"/>
            <a:r>
              <a:rPr lang="en-GB" dirty="0"/>
              <a:t>How practical is it to make the change?</a:t>
            </a:r>
          </a:p>
          <a:p>
            <a:pPr lvl="0"/>
            <a:r>
              <a:rPr lang="en-GB" dirty="0"/>
              <a:t>What is the cost?</a:t>
            </a:r>
          </a:p>
          <a:p>
            <a:pPr lvl="0"/>
            <a:r>
              <a:rPr lang="en-GB" dirty="0"/>
              <a:t>What is the impact on other service users?</a:t>
            </a:r>
          </a:p>
          <a:p>
            <a:pPr lvl="0"/>
            <a:r>
              <a:rPr lang="en-GB" dirty="0"/>
              <a:t>What are the organisation’s resources?</a:t>
            </a:r>
          </a:p>
          <a:p>
            <a:r>
              <a:rPr lang="en-GB" dirty="0"/>
              <a:t>Is financial support is available to help make the change?</a:t>
            </a:r>
          </a:p>
          <a:p>
            <a:endParaRPr lang="en-GB" dirty="0"/>
          </a:p>
          <a:p>
            <a:r>
              <a:rPr lang="en-GB" dirty="0"/>
              <a:t>Reasonable adjustments to the provision of services are both anticipatory and individual.</a:t>
            </a:r>
          </a:p>
        </p:txBody>
      </p:sp>
    </p:spTree>
    <p:extLst>
      <p:ext uri="{BB962C8B-B14F-4D97-AF65-F5344CB8AC3E}">
        <p14:creationId xmlns:p14="http://schemas.microsoft.com/office/powerpoint/2010/main" val="11125046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C6DC9-ED03-4350-94B9-0F8CFC7EA452}"/>
              </a:ext>
            </a:extLst>
          </p:cNvPr>
          <p:cNvSpPr>
            <a:spLocks noGrp="1"/>
          </p:cNvSpPr>
          <p:nvPr>
            <p:ph type="title"/>
          </p:nvPr>
        </p:nvSpPr>
        <p:spPr/>
        <p:txBody>
          <a:bodyPr/>
          <a:lstStyle/>
          <a:p>
            <a:r>
              <a:rPr lang="en-GB" b="1" dirty="0">
                <a:solidFill>
                  <a:srgbClr val="7030A0"/>
                </a:solidFill>
              </a:rPr>
              <a:t>Equality Act 2010</a:t>
            </a:r>
          </a:p>
        </p:txBody>
      </p:sp>
      <p:pic>
        <p:nvPicPr>
          <p:cNvPr id="9220" name="Picture 4" descr="Balancing the Accounts | Global Trade Review (GTR)">
            <a:extLst>
              <a:ext uri="{FF2B5EF4-FFF2-40B4-BE49-F238E27FC236}">
                <a16:creationId xmlns:a16="http://schemas.microsoft.com/office/drawing/2014/main" id="{30292596-F9E0-44AA-948F-B7D5F329993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88164" y="2327905"/>
            <a:ext cx="2637315" cy="1755014"/>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Blind Lady Scales of Justice Lawyer Statue Attorney Judge BAR ...">
            <a:extLst>
              <a:ext uri="{FF2B5EF4-FFF2-40B4-BE49-F238E27FC236}">
                <a16:creationId xmlns:a16="http://schemas.microsoft.com/office/drawing/2014/main" id="{00B5EE51-C13E-43DC-A6EC-267C2B4008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6470" y="998787"/>
            <a:ext cx="1964531" cy="2740004"/>
          </a:xfrm>
          <a:prstGeom prst="rect">
            <a:avLst/>
          </a:prstGeom>
          <a:noFill/>
          <a:extLst>
            <a:ext uri="{909E8E84-426E-40DD-AFC4-6F175D3DCCD1}">
              <a14:hiddenFill xmlns:a14="http://schemas.microsoft.com/office/drawing/2010/main">
                <a:solidFill>
                  <a:srgbClr val="FFFFFF"/>
                </a:solidFill>
              </a14:hiddenFill>
            </a:ext>
          </a:extLst>
        </p:spPr>
      </p:pic>
      <p:pic>
        <p:nvPicPr>
          <p:cNvPr id="9224" name="Picture 8" descr="No Go Britain: the Twitter travel trial – Channel 4 News">
            <a:extLst>
              <a:ext uri="{FF2B5EF4-FFF2-40B4-BE49-F238E27FC236}">
                <a16:creationId xmlns:a16="http://schemas.microsoft.com/office/drawing/2014/main" id="{EA709F17-A5E7-40C2-B746-E6072873420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7965" y="4094208"/>
            <a:ext cx="3404540" cy="1906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66195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CB48B-1CE5-42F7-9EE3-7F5AE88FCCEC}"/>
              </a:ext>
            </a:extLst>
          </p:cNvPr>
          <p:cNvSpPr>
            <a:spLocks noGrp="1"/>
          </p:cNvSpPr>
          <p:nvPr>
            <p:ph type="title"/>
          </p:nvPr>
        </p:nvSpPr>
        <p:spPr/>
        <p:txBody>
          <a:bodyPr/>
          <a:lstStyle/>
          <a:p>
            <a:r>
              <a:rPr lang="en-GB" b="1" dirty="0" err="1">
                <a:solidFill>
                  <a:srgbClr val="7030A0"/>
                </a:solidFill>
              </a:rPr>
              <a:t>Paulley</a:t>
            </a:r>
            <a:r>
              <a:rPr lang="en-GB" b="1" dirty="0">
                <a:solidFill>
                  <a:srgbClr val="7030A0"/>
                </a:solidFill>
              </a:rPr>
              <a:t> v </a:t>
            </a:r>
            <a:r>
              <a:rPr lang="en-GB" b="1" dirty="0" err="1">
                <a:solidFill>
                  <a:srgbClr val="7030A0"/>
                </a:solidFill>
              </a:rPr>
              <a:t>FirstBus</a:t>
            </a:r>
            <a:r>
              <a:rPr lang="en-GB" b="1" dirty="0">
                <a:solidFill>
                  <a:srgbClr val="7030A0"/>
                </a:solidFill>
              </a:rPr>
              <a:t> PLC</a:t>
            </a:r>
          </a:p>
        </p:txBody>
      </p:sp>
      <p:sp>
        <p:nvSpPr>
          <p:cNvPr id="3" name="Content Placeholder 2">
            <a:extLst>
              <a:ext uri="{FF2B5EF4-FFF2-40B4-BE49-F238E27FC236}">
                <a16:creationId xmlns:a16="http://schemas.microsoft.com/office/drawing/2014/main" id="{D87CDFDF-E345-4272-8B10-30A09A8BF8B7}"/>
              </a:ext>
            </a:extLst>
          </p:cNvPr>
          <p:cNvSpPr>
            <a:spLocks noGrp="1"/>
          </p:cNvSpPr>
          <p:nvPr>
            <p:ph idx="1"/>
          </p:nvPr>
        </p:nvSpPr>
        <p:spPr/>
        <p:txBody>
          <a:bodyPr>
            <a:normAutofit fontScale="77500" lnSpcReduction="20000"/>
          </a:bodyPr>
          <a:lstStyle/>
          <a:p>
            <a:pPr>
              <a:lnSpc>
                <a:spcPct val="120000"/>
              </a:lnSpc>
              <a:spcBef>
                <a:spcPts val="0"/>
              </a:spcBef>
            </a:pPr>
            <a:r>
              <a:rPr lang="en-GB" dirty="0"/>
              <a:t>Wheelchair user Doug </a:t>
            </a:r>
            <a:r>
              <a:rPr lang="en-GB" dirty="0" err="1"/>
              <a:t>Paulley</a:t>
            </a:r>
            <a:r>
              <a:rPr lang="en-GB" dirty="0"/>
              <a:t> tried to board a FirstGroup bus. The driver asked him to wait, as the wheelchair space was currently taken by a mother with her sleeping child in a pushchair.</a:t>
            </a:r>
          </a:p>
          <a:p>
            <a:pPr>
              <a:lnSpc>
                <a:spcPct val="120000"/>
              </a:lnSpc>
              <a:spcBef>
                <a:spcPts val="0"/>
              </a:spcBef>
            </a:pPr>
            <a:r>
              <a:rPr lang="en-GB" dirty="0"/>
              <a:t>When the driver asked the woman to leave the space she refused, meaning that Mr </a:t>
            </a:r>
            <a:r>
              <a:rPr lang="en-GB" dirty="0" err="1"/>
              <a:t>Paulley</a:t>
            </a:r>
            <a:r>
              <a:rPr lang="en-GB" dirty="0"/>
              <a:t> was unable to board the bus and missed a vital rail connection.</a:t>
            </a:r>
          </a:p>
          <a:p>
            <a:pPr>
              <a:lnSpc>
                <a:spcPct val="120000"/>
              </a:lnSpc>
              <a:spcBef>
                <a:spcPts val="0"/>
              </a:spcBef>
            </a:pPr>
            <a:r>
              <a:rPr lang="en-GB" dirty="0"/>
              <a:t>On 18 January 2017, the Supreme Court made a landmark ruling that bus companies must end “first come, first served” policies and do more to cater for wheelchair users. </a:t>
            </a:r>
          </a:p>
          <a:p>
            <a:pPr>
              <a:lnSpc>
                <a:spcPct val="120000"/>
              </a:lnSpc>
              <a:spcBef>
                <a:spcPts val="0"/>
              </a:spcBef>
            </a:pPr>
            <a:endParaRPr lang="en-GB" dirty="0"/>
          </a:p>
          <a:p>
            <a:pPr>
              <a:lnSpc>
                <a:spcPct val="120000"/>
              </a:lnSpc>
              <a:spcBef>
                <a:spcPts val="0"/>
              </a:spcBef>
            </a:pPr>
            <a:r>
              <a:rPr lang="en-GB" dirty="0">
                <a:hlinkClick r:id="rId2"/>
              </a:rPr>
              <a:t>https://youtu.be/DGha3KveVek</a:t>
            </a:r>
            <a:r>
              <a:rPr lang="en-GB" dirty="0"/>
              <a:t> </a:t>
            </a:r>
          </a:p>
        </p:txBody>
      </p:sp>
    </p:spTree>
    <p:extLst>
      <p:ext uri="{BB962C8B-B14F-4D97-AF65-F5344CB8AC3E}">
        <p14:creationId xmlns:p14="http://schemas.microsoft.com/office/powerpoint/2010/main" val="612505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12D54-26AB-4ABF-917E-34E69758E0BE}"/>
              </a:ext>
            </a:extLst>
          </p:cNvPr>
          <p:cNvSpPr>
            <a:spLocks noGrp="1"/>
          </p:cNvSpPr>
          <p:nvPr>
            <p:ph type="title"/>
          </p:nvPr>
        </p:nvSpPr>
        <p:spPr/>
        <p:txBody>
          <a:bodyPr/>
          <a:lstStyle/>
          <a:p>
            <a:r>
              <a:rPr lang="en-GB" b="1" dirty="0">
                <a:solidFill>
                  <a:srgbClr val="7030A0"/>
                </a:solidFill>
              </a:rPr>
              <a:t>Judge’s commentary</a:t>
            </a:r>
          </a:p>
        </p:txBody>
      </p:sp>
      <p:sp>
        <p:nvSpPr>
          <p:cNvPr id="3" name="Content Placeholder 2">
            <a:extLst>
              <a:ext uri="{FF2B5EF4-FFF2-40B4-BE49-F238E27FC236}">
                <a16:creationId xmlns:a16="http://schemas.microsoft.com/office/drawing/2014/main" id="{AEE154EA-BCC5-455A-9AD1-A2B21B642F36}"/>
              </a:ext>
            </a:extLst>
          </p:cNvPr>
          <p:cNvSpPr>
            <a:spLocks noGrp="1"/>
          </p:cNvSpPr>
          <p:nvPr>
            <p:ph idx="1"/>
          </p:nvPr>
        </p:nvSpPr>
        <p:spPr/>
        <p:txBody>
          <a:bodyPr>
            <a:normAutofit fontScale="85000" lnSpcReduction="20000"/>
          </a:bodyPr>
          <a:lstStyle/>
          <a:p>
            <a:pPr>
              <a:lnSpc>
                <a:spcPct val="110000"/>
              </a:lnSpc>
              <a:spcBef>
                <a:spcPts val="0"/>
              </a:spcBef>
            </a:pPr>
            <a:r>
              <a:rPr lang="en-GB" dirty="0"/>
              <a:t>Lord Neuberger, the President of the Supreme Court said: “Where the driver concludes that the non-wheelchair user’s refusal is unreasonable, it seems to me that it would be unjustifiable for a bus-operating company to have a policy which does not require some further step of the bus driver in any circumstances."</a:t>
            </a:r>
          </a:p>
          <a:p>
            <a:pPr>
              <a:lnSpc>
                <a:spcPct val="110000"/>
              </a:lnSpc>
              <a:spcBef>
                <a:spcPts val="0"/>
              </a:spcBef>
            </a:pPr>
            <a:r>
              <a:rPr lang="en-GB" dirty="0"/>
              <a:t>This will mean that the driver should take further steps to pressurise a non-wheelchair user into making space for wheelchair users rather than just accepting that a non-wheelchair user cannot move. Bus companies should have clear policies in place and give training to drivers to help them to remove any barriers which wheelchair users face.</a:t>
            </a:r>
          </a:p>
          <a:p>
            <a:endParaRPr lang="en-GB" dirty="0"/>
          </a:p>
        </p:txBody>
      </p:sp>
    </p:spTree>
    <p:extLst>
      <p:ext uri="{BB962C8B-B14F-4D97-AF65-F5344CB8AC3E}">
        <p14:creationId xmlns:p14="http://schemas.microsoft.com/office/powerpoint/2010/main" val="2338402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5A43F1-5AE8-43D8-8669-314C49626D70}"/>
              </a:ext>
            </a:extLst>
          </p:cNvPr>
          <p:cNvSpPr>
            <a:spLocks noGrp="1"/>
          </p:cNvSpPr>
          <p:nvPr>
            <p:ph type="title"/>
          </p:nvPr>
        </p:nvSpPr>
        <p:spPr/>
        <p:txBody>
          <a:bodyPr/>
          <a:lstStyle/>
          <a:p>
            <a:r>
              <a:rPr lang="en-GB" b="1" dirty="0">
                <a:solidFill>
                  <a:srgbClr val="7030A0"/>
                </a:solidFill>
              </a:rPr>
              <a:t>Grant v Arriva London North Ltd</a:t>
            </a:r>
          </a:p>
        </p:txBody>
      </p:sp>
      <p:sp>
        <p:nvSpPr>
          <p:cNvPr id="3" name="Content Placeholder 2">
            <a:extLst>
              <a:ext uri="{FF2B5EF4-FFF2-40B4-BE49-F238E27FC236}">
                <a16:creationId xmlns:a16="http://schemas.microsoft.com/office/drawing/2014/main" id="{18E6D0C1-0620-47A2-B39C-7100FBB20690}"/>
              </a:ext>
            </a:extLst>
          </p:cNvPr>
          <p:cNvSpPr>
            <a:spLocks noGrp="1"/>
          </p:cNvSpPr>
          <p:nvPr>
            <p:ph idx="1"/>
          </p:nvPr>
        </p:nvSpPr>
        <p:spPr/>
        <p:txBody>
          <a:bodyPr>
            <a:normAutofit fontScale="92500" lnSpcReduction="20000"/>
          </a:bodyPr>
          <a:lstStyle/>
          <a:p>
            <a:pPr>
              <a:lnSpc>
                <a:spcPct val="110000"/>
              </a:lnSpc>
              <a:spcBef>
                <a:spcPts val="0"/>
              </a:spcBef>
            </a:pPr>
            <a:r>
              <a:rPr lang="en-GB" dirty="0"/>
              <a:t>Following a legal challenge supported by the EHRC, Arriva London North Ltd came to a legally binding agreement with a passenger to help ensure that drivers do more to enable disabled people to access public transport. </a:t>
            </a:r>
          </a:p>
          <a:p>
            <a:pPr>
              <a:lnSpc>
                <a:spcPct val="110000"/>
              </a:lnSpc>
              <a:spcBef>
                <a:spcPts val="0"/>
              </a:spcBef>
            </a:pPr>
            <a:r>
              <a:rPr lang="en-GB" dirty="0"/>
              <a:t>Nina Grant has Ehlers-Danlos syndrome and uses a wheelchair. She was regularly left on the kerb by bus drivers. On one occasion a driver failed to open the doors to her before driving off, as he said that there was a buggy in the wheelchair space and this couldn’t be moved.</a:t>
            </a:r>
          </a:p>
        </p:txBody>
      </p:sp>
      <p:pic>
        <p:nvPicPr>
          <p:cNvPr id="1026" name="Picture 2" descr="Bus traveller">
            <a:extLst>
              <a:ext uri="{FF2B5EF4-FFF2-40B4-BE49-F238E27FC236}">
                <a16:creationId xmlns:a16="http://schemas.microsoft.com/office/drawing/2014/main" id="{37019C00-D753-4C8E-BDBF-B6E83A450B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4513" y="4989759"/>
            <a:ext cx="1516487" cy="1010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7982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BCF50-A626-4D05-BCE7-F20B6BD95CAD}"/>
              </a:ext>
            </a:extLst>
          </p:cNvPr>
          <p:cNvSpPr>
            <a:spLocks noGrp="1"/>
          </p:cNvSpPr>
          <p:nvPr>
            <p:ph type="title"/>
          </p:nvPr>
        </p:nvSpPr>
        <p:spPr/>
        <p:txBody>
          <a:bodyPr/>
          <a:lstStyle/>
          <a:p>
            <a:r>
              <a:rPr lang="en-GB" b="1" dirty="0">
                <a:solidFill>
                  <a:srgbClr val="7030A0"/>
                </a:solidFill>
              </a:rPr>
              <a:t>Arriva’s undertakings</a:t>
            </a:r>
          </a:p>
        </p:txBody>
      </p:sp>
      <p:sp>
        <p:nvSpPr>
          <p:cNvPr id="3" name="Content Placeholder 2">
            <a:extLst>
              <a:ext uri="{FF2B5EF4-FFF2-40B4-BE49-F238E27FC236}">
                <a16:creationId xmlns:a16="http://schemas.microsoft.com/office/drawing/2014/main" id="{7C2FCBF4-EB5F-4DBA-BEB4-2A1573B07FBB}"/>
              </a:ext>
            </a:extLst>
          </p:cNvPr>
          <p:cNvSpPr>
            <a:spLocks noGrp="1"/>
          </p:cNvSpPr>
          <p:nvPr>
            <p:ph idx="1"/>
          </p:nvPr>
        </p:nvSpPr>
        <p:spPr/>
        <p:txBody>
          <a:bodyPr>
            <a:normAutofit fontScale="62500" lnSpcReduction="20000"/>
          </a:bodyPr>
          <a:lstStyle/>
          <a:p>
            <a:pPr>
              <a:lnSpc>
                <a:spcPct val="120000"/>
              </a:lnSpc>
              <a:spcBef>
                <a:spcPts val="0"/>
              </a:spcBef>
            </a:pPr>
            <a:r>
              <a:rPr lang="en-GB" dirty="0"/>
              <a:t>To improve accessibility for disabled passengers</a:t>
            </a:r>
          </a:p>
          <a:p>
            <a:pPr>
              <a:lnSpc>
                <a:spcPct val="120000"/>
              </a:lnSpc>
              <a:spcBef>
                <a:spcPts val="0"/>
              </a:spcBef>
            </a:pPr>
            <a:r>
              <a:rPr lang="en-GB" dirty="0"/>
              <a:t>To include comprehensive mandatory Equality Act training, including the duty to make reasonable adjustments for disabled passengers, in every driver’s induction.</a:t>
            </a:r>
          </a:p>
          <a:p>
            <a:pPr>
              <a:lnSpc>
                <a:spcPct val="120000"/>
              </a:lnSpc>
              <a:spcBef>
                <a:spcPts val="0"/>
              </a:spcBef>
            </a:pPr>
            <a:r>
              <a:rPr lang="en-GB" dirty="0"/>
              <a:t>To require drivers to undertake refresher training on legal duties and to assess them against a minimum competency standard, with a record maintained on each driver’s personnel file. </a:t>
            </a:r>
          </a:p>
          <a:p>
            <a:pPr>
              <a:lnSpc>
                <a:spcPct val="120000"/>
              </a:lnSpc>
              <a:spcBef>
                <a:spcPts val="0"/>
              </a:spcBef>
            </a:pPr>
            <a:r>
              <a:rPr lang="en-GB" dirty="0"/>
              <a:t>This training to form part of each driver’s mandatory CPC training regime.</a:t>
            </a:r>
          </a:p>
          <a:p>
            <a:pPr>
              <a:lnSpc>
                <a:spcPct val="120000"/>
              </a:lnSpc>
              <a:spcBef>
                <a:spcPts val="0"/>
              </a:spcBef>
            </a:pPr>
            <a:r>
              <a:rPr lang="en-GB" dirty="0"/>
              <a:t>Should a driver fail to reach the Competency Standard, the driver will not be permitted to drive until the issue is resolved.</a:t>
            </a:r>
          </a:p>
          <a:p>
            <a:pPr>
              <a:lnSpc>
                <a:spcPct val="120000"/>
              </a:lnSpc>
              <a:spcBef>
                <a:spcPts val="0"/>
              </a:spcBef>
            </a:pPr>
            <a:r>
              <a:rPr lang="en-GB" dirty="0"/>
              <a:t>At the end of each shift, every driver is required to complete and file a record of each occasion during their shift access has been refused to a wheelchair user. Failure to do so will give rise to an investigation and, where appropriate, disciplinary action.</a:t>
            </a:r>
          </a:p>
        </p:txBody>
      </p:sp>
    </p:spTree>
    <p:extLst>
      <p:ext uri="{BB962C8B-B14F-4D97-AF65-F5344CB8AC3E}">
        <p14:creationId xmlns:p14="http://schemas.microsoft.com/office/powerpoint/2010/main" val="742553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3D34A-B6A0-4F22-96AB-B058D56BE70D}"/>
              </a:ext>
            </a:extLst>
          </p:cNvPr>
          <p:cNvSpPr>
            <a:spLocks noGrp="1"/>
          </p:cNvSpPr>
          <p:nvPr>
            <p:ph type="title"/>
          </p:nvPr>
        </p:nvSpPr>
        <p:spPr/>
        <p:txBody>
          <a:bodyPr/>
          <a:lstStyle/>
          <a:p>
            <a:r>
              <a:rPr lang="en-GB" b="1" dirty="0">
                <a:solidFill>
                  <a:srgbClr val="7030A0"/>
                </a:solidFill>
              </a:rPr>
              <a:t>David Isaac, Chair, EHRC</a:t>
            </a:r>
          </a:p>
        </p:txBody>
      </p:sp>
      <p:sp>
        <p:nvSpPr>
          <p:cNvPr id="3" name="Content Placeholder 2">
            <a:extLst>
              <a:ext uri="{FF2B5EF4-FFF2-40B4-BE49-F238E27FC236}">
                <a16:creationId xmlns:a16="http://schemas.microsoft.com/office/drawing/2014/main" id="{0FA8C366-0274-4370-B199-4737BD6A91EF}"/>
              </a:ext>
            </a:extLst>
          </p:cNvPr>
          <p:cNvSpPr>
            <a:spLocks noGrp="1"/>
          </p:cNvSpPr>
          <p:nvPr>
            <p:ph idx="1"/>
          </p:nvPr>
        </p:nvSpPr>
        <p:spPr/>
        <p:txBody>
          <a:bodyPr>
            <a:normAutofit lnSpcReduction="10000"/>
          </a:bodyPr>
          <a:lstStyle/>
          <a:p>
            <a:pPr marL="0" indent="0">
              <a:buNone/>
            </a:pPr>
            <a:r>
              <a:rPr lang="en-GB"/>
              <a:t>“Transport operators have clear responsibilities in law to help disabled people travel freely, but often they are failing to meet them. Disabled and older people’s right to take public transport is one that we will vigorously defend.</a:t>
            </a:r>
          </a:p>
          <a:p>
            <a:pPr marL="0" indent="0">
              <a:buNone/>
            </a:pPr>
            <a:r>
              <a:rPr lang="en-GB"/>
              <a:t>“[EHRC] will offer legal support to resolve complaints in the first instance but, failing that, we will not be afraid to support a case to ensure that everyone is able to enforce their legal rights.</a:t>
            </a:r>
          </a:p>
          <a:p>
            <a:pPr marL="0" indent="0">
              <a:buNone/>
            </a:pPr>
            <a:r>
              <a:rPr lang="en-GB"/>
              <a:t>“Disabled people and older passengers must be able enjoy public transport just like everybody else.”</a:t>
            </a:r>
          </a:p>
          <a:p>
            <a:endParaRPr lang="en-GB"/>
          </a:p>
        </p:txBody>
      </p:sp>
    </p:spTree>
    <p:extLst>
      <p:ext uri="{BB962C8B-B14F-4D97-AF65-F5344CB8AC3E}">
        <p14:creationId xmlns:p14="http://schemas.microsoft.com/office/powerpoint/2010/main" val="3798653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D1CF6-ABDA-49FE-9769-7BFB10663C22}"/>
              </a:ext>
            </a:extLst>
          </p:cNvPr>
          <p:cNvSpPr>
            <a:spLocks noGrp="1"/>
          </p:cNvSpPr>
          <p:nvPr>
            <p:ph type="title"/>
          </p:nvPr>
        </p:nvSpPr>
        <p:spPr/>
        <p:txBody>
          <a:bodyPr/>
          <a:lstStyle/>
          <a:p>
            <a:r>
              <a:rPr lang="en-GB" b="1" dirty="0">
                <a:solidFill>
                  <a:srgbClr val="7030A0"/>
                </a:solidFill>
              </a:rPr>
              <a:t>Legal and regulatory framework</a:t>
            </a:r>
          </a:p>
        </p:txBody>
      </p:sp>
      <p:sp>
        <p:nvSpPr>
          <p:cNvPr id="3" name="Content Placeholder 2">
            <a:extLst>
              <a:ext uri="{FF2B5EF4-FFF2-40B4-BE49-F238E27FC236}">
                <a16:creationId xmlns:a16="http://schemas.microsoft.com/office/drawing/2014/main" id="{D1A753F7-E008-4E1C-9C2F-DA559EA0EDE2}"/>
              </a:ext>
            </a:extLst>
          </p:cNvPr>
          <p:cNvSpPr>
            <a:spLocks noGrp="1"/>
          </p:cNvSpPr>
          <p:nvPr>
            <p:ph idx="1"/>
          </p:nvPr>
        </p:nvSpPr>
        <p:spPr/>
        <p:txBody>
          <a:bodyPr>
            <a:normAutofit/>
          </a:bodyPr>
          <a:lstStyle/>
          <a:p>
            <a:r>
              <a:rPr lang="en-GB" dirty="0"/>
              <a:t>Public Service Vehicles Accessibility Regulations 2000 (SI 2000/1970).</a:t>
            </a:r>
          </a:p>
          <a:p>
            <a:r>
              <a:rPr lang="en-GB" dirty="0"/>
              <a:t>UNECE Regulation 107.</a:t>
            </a:r>
          </a:p>
          <a:p>
            <a:r>
              <a:rPr lang="en-GB" dirty="0"/>
              <a:t>EU Regulation 181/2011 on Rights of Bus &amp; Coach Passengers.</a:t>
            </a:r>
          </a:p>
          <a:p>
            <a:r>
              <a:rPr lang="en-GB" dirty="0"/>
              <a:t>Human Rights Act</a:t>
            </a:r>
          </a:p>
          <a:p>
            <a:r>
              <a:rPr lang="en-GB" dirty="0"/>
              <a:t>Consumer Rights Act</a:t>
            </a:r>
          </a:p>
          <a:p>
            <a:r>
              <a:rPr lang="en-GB" dirty="0"/>
              <a:t>Equality Act</a:t>
            </a:r>
          </a:p>
          <a:p>
            <a:endParaRPr lang="en-GB" dirty="0"/>
          </a:p>
          <a:p>
            <a:endParaRPr lang="en-GB" dirty="0"/>
          </a:p>
        </p:txBody>
      </p:sp>
    </p:spTree>
    <p:extLst>
      <p:ext uri="{BB962C8B-B14F-4D97-AF65-F5344CB8AC3E}">
        <p14:creationId xmlns:p14="http://schemas.microsoft.com/office/powerpoint/2010/main" val="1930556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6AB3D-7C20-48CC-A4E1-76901CCF3A24}"/>
              </a:ext>
            </a:extLst>
          </p:cNvPr>
          <p:cNvSpPr>
            <a:spLocks noGrp="1"/>
          </p:cNvSpPr>
          <p:nvPr>
            <p:ph type="title"/>
          </p:nvPr>
        </p:nvSpPr>
        <p:spPr/>
        <p:txBody>
          <a:bodyPr/>
          <a:lstStyle/>
          <a:p>
            <a:r>
              <a:rPr lang="en-GB" b="1" dirty="0">
                <a:solidFill>
                  <a:srgbClr val="7030A0"/>
                </a:solidFill>
              </a:rPr>
              <a:t>REAL – real passenger, real person</a:t>
            </a:r>
          </a:p>
        </p:txBody>
      </p:sp>
      <p:sp>
        <p:nvSpPr>
          <p:cNvPr id="3" name="Content Placeholder 2">
            <a:extLst>
              <a:ext uri="{FF2B5EF4-FFF2-40B4-BE49-F238E27FC236}">
                <a16:creationId xmlns:a16="http://schemas.microsoft.com/office/drawing/2014/main" id="{1BF1D7B9-2747-4F70-B141-65FC0629ED77}"/>
              </a:ext>
            </a:extLst>
          </p:cNvPr>
          <p:cNvSpPr>
            <a:spLocks noGrp="1"/>
          </p:cNvSpPr>
          <p:nvPr>
            <p:ph idx="1"/>
          </p:nvPr>
        </p:nvSpPr>
        <p:spPr/>
        <p:txBody>
          <a:bodyPr>
            <a:normAutofit/>
          </a:bodyPr>
          <a:lstStyle/>
          <a:p>
            <a:r>
              <a:rPr lang="en-GB" sz="4800" b="1" dirty="0">
                <a:solidFill>
                  <a:srgbClr val="7030A0"/>
                </a:solidFill>
              </a:rPr>
              <a:t>R</a:t>
            </a:r>
            <a:r>
              <a:rPr lang="en-GB" sz="4800" dirty="0"/>
              <a:t>espect</a:t>
            </a:r>
          </a:p>
          <a:p>
            <a:r>
              <a:rPr lang="en-GB" sz="4800" b="1" dirty="0">
                <a:solidFill>
                  <a:srgbClr val="7030A0"/>
                </a:solidFill>
              </a:rPr>
              <a:t>E</a:t>
            </a:r>
            <a:r>
              <a:rPr lang="en-GB" sz="4800" dirty="0"/>
              <a:t>mpathy</a:t>
            </a:r>
          </a:p>
          <a:p>
            <a:r>
              <a:rPr lang="en-GB" sz="4800" b="1" dirty="0">
                <a:solidFill>
                  <a:srgbClr val="7030A0"/>
                </a:solidFill>
              </a:rPr>
              <a:t>A</a:t>
            </a:r>
            <a:r>
              <a:rPr lang="en-GB" sz="4800" dirty="0"/>
              <a:t>sk </a:t>
            </a:r>
          </a:p>
          <a:p>
            <a:r>
              <a:rPr lang="en-GB" sz="4800" b="1" dirty="0">
                <a:solidFill>
                  <a:srgbClr val="7030A0"/>
                </a:solidFill>
              </a:rPr>
              <a:t>L</a:t>
            </a:r>
            <a:r>
              <a:rPr lang="en-GB" sz="4800" dirty="0"/>
              <a:t>isten </a:t>
            </a:r>
          </a:p>
        </p:txBody>
      </p:sp>
    </p:spTree>
    <p:extLst>
      <p:ext uri="{BB962C8B-B14F-4D97-AF65-F5344CB8AC3E}">
        <p14:creationId xmlns:p14="http://schemas.microsoft.com/office/powerpoint/2010/main" val="4065409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5FF45-7E15-40A0-BFF4-F480DB728B5B}"/>
              </a:ext>
            </a:extLst>
          </p:cNvPr>
          <p:cNvSpPr>
            <a:spLocks noGrp="1"/>
          </p:cNvSpPr>
          <p:nvPr>
            <p:ph type="title"/>
          </p:nvPr>
        </p:nvSpPr>
        <p:spPr/>
        <p:txBody>
          <a:bodyPr>
            <a:normAutofit fontScale="90000"/>
          </a:bodyPr>
          <a:lstStyle/>
          <a:p>
            <a:r>
              <a:rPr lang="en-GB" b="1" dirty="0">
                <a:solidFill>
                  <a:srgbClr val="7030A0"/>
                </a:solidFill>
              </a:rPr>
              <a:t>Public Service Vehicles Accessibility Regulations 2000 (SI 2000/1970)</a:t>
            </a:r>
            <a:r>
              <a:rPr lang="en-GB" dirty="0">
                <a:solidFill>
                  <a:srgbClr val="7030A0"/>
                </a:solidFill>
              </a:rPr>
              <a:t> </a:t>
            </a:r>
            <a:r>
              <a:rPr lang="en-GB" b="1" dirty="0">
                <a:solidFill>
                  <a:srgbClr val="7030A0"/>
                </a:solidFill>
              </a:rPr>
              <a:t>on Rights of Bus &amp; Coach Passengers</a:t>
            </a:r>
          </a:p>
        </p:txBody>
      </p:sp>
      <p:pic>
        <p:nvPicPr>
          <p:cNvPr id="2050" name="Picture 2" descr="The Public Service Vehicles Accessibility Regulations 2000">
            <a:extLst>
              <a:ext uri="{FF2B5EF4-FFF2-40B4-BE49-F238E27FC236}">
                <a16:creationId xmlns:a16="http://schemas.microsoft.com/office/drawing/2014/main" id="{6F7CA03E-AC7C-4ED2-A3D3-A082ED3DC0C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35653" y="2665153"/>
            <a:ext cx="4472695" cy="2308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6641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5A065-B25F-44FF-A934-9B85D196D849}"/>
              </a:ext>
            </a:extLst>
          </p:cNvPr>
          <p:cNvSpPr>
            <a:spLocks noGrp="1"/>
          </p:cNvSpPr>
          <p:nvPr>
            <p:ph type="title"/>
          </p:nvPr>
        </p:nvSpPr>
        <p:spPr/>
        <p:txBody>
          <a:bodyPr>
            <a:normAutofit fontScale="90000"/>
          </a:bodyPr>
          <a:lstStyle/>
          <a:p>
            <a:r>
              <a:rPr lang="en-GB" b="1" dirty="0">
                <a:solidFill>
                  <a:srgbClr val="7030A0"/>
                </a:solidFill>
              </a:rPr>
              <a:t>UNECE Regulation 107 – Uniform provisions on construction of vehicles</a:t>
            </a:r>
          </a:p>
        </p:txBody>
      </p:sp>
      <p:sp>
        <p:nvSpPr>
          <p:cNvPr id="3" name="Content Placeholder 2">
            <a:extLst>
              <a:ext uri="{FF2B5EF4-FFF2-40B4-BE49-F238E27FC236}">
                <a16:creationId xmlns:a16="http://schemas.microsoft.com/office/drawing/2014/main" id="{4824C2D2-8A7E-4B27-B407-03C79320EE49}"/>
              </a:ext>
            </a:extLst>
          </p:cNvPr>
          <p:cNvSpPr>
            <a:spLocks noGrp="1"/>
          </p:cNvSpPr>
          <p:nvPr>
            <p:ph idx="1"/>
          </p:nvPr>
        </p:nvSpPr>
        <p:spPr/>
        <p:txBody>
          <a:bodyPr/>
          <a:lstStyle/>
          <a:p>
            <a:endParaRPr lang="en-GB" dirty="0"/>
          </a:p>
        </p:txBody>
      </p:sp>
      <p:pic>
        <p:nvPicPr>
          <p:cNvPr id="6146" name="Picture 2" descr="Agreement Addendum 106 – UN Regulation No. 107">
            <a:extLst>
              <a:ext uri="{FF2B5EF4-FFF2-40B4-BE49-F238E27FC236}">
                <a16:creationId xmlns:a16="http://schemas.microsoft.com/office/drawing/2014/main" id="{91E10B3C-E783-4FB2-B24F-7D36591C30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0218" y="2428272"/>
            <a:ext cx="4236518" cy="2495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84395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387BA9-6308-430A-ABF9-AC6C8E352A70}"/>
              </a:ext>
            </a:extLst>
          </p:cNvPr>
          <p:cNvSpPr>
            <a:spLocks noGrp="1"/>
          </p:cNvSpPr>
          <p:nvPr>
            <p:ph type="title"/>
          </p:nvPr>
        </p:nvSpPr>
        <p:spPr>
          <a:xfrm>
            <a:off x="628651" y="283370"/>
            <a:ext cx="7886700" cy="1764505"/>
          </a:xfrm>
        </p:spPr>
        <p:txBody>
          <a:bodyPr/>
          <a:lstStyle/>
          <a:p>
            <a:r>
              <a:rPr lang="en-GB" b="1" dirty="0">
                <a:solidFill>
                  <a:srgbClr val="7030A0"/>
                </a:solidFill>
              </a:rPr>
              <a:t>EU Regulation 181/2011/EU</a:t>
            </a:r>
          </a:p>
        </p:txBody>
      </p:sp>
      <p:sp>
        <p:nvSpPr>
          <p:cNvPr id="3" name="Content Placeholder 2">
            <a:extLst>
              <a:ext uri="{FF2B5EF4-FFF2-40B4-BE49-F238E27FC236}">
                <a16:creationId xmlns:a16="http://schemas.microsoft.com/office/drawing/2014/main" id="{4716585A-736C-41E7-B63C-51CBC8784DD3}"/>
              </a:ext>
            </a:extLst>
          </p:cNvPr>
          <p:cNvSpPr>
            <a:spLocks noGrp="1"/>
          </p:cNvSpPr>
          <p:nvPr>
            <p:ph idx="1"/>
          </p:nvPr>
        </p:nvSpPr>
        <p:spPr/>
        <p:txBody>
          <a:bodyPr/>
          <a:lstStyle/>
          <a:p>
            <a:endParaRPr lang="en-GB" dirty="0"/>
          </a:p>
        </p:txBody>
      </p:sp>
      <p:pic>
        <p:nvPicPr>
          <p:cNvPr id="3074" name="Picture 2" descr="EUROPEAN COMMISSION">
            <a:extLst>
              <a:ext uri="{FF2B5EF4-FFF2-40B4-BE49-F238E27FC236}">
                <a16:creationId xmlns:a16="http://schemas.microsoft.com/office/drawing/2014/main" id="{8BC286EB-8C07-48C7-99F6-46D5C59B07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6940" y="2295732"/>
            <a:ext cx="2310121" cy="32635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364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7961A-4F8E-4277-B1E6-60AF48871EDF}"/>
              </a:ext>
            </a:extLst>
          </p:cNvPr>
          <p:cNvSpPr>
            <a:spLocks noGrp="1"/>
          </p:cNvSpPr>
          <p:nvPr>
            <p:ph type="title"/>
          </p:nvPr>
        </p:nvSpPr>
        <p:spPr>
          <a:xfrm>
            <a:off x="1614488" y="1118627"/>
            <a:ext cx="5915025" cy="994172"/>
          </a:xfrm>
        </p:spPr>
        <p:txBody>
          <a:bodyPr/>
          <a:lstStyle/>
          <a:p>
            <a:r>
              <a:rPr lang="en-GB" b="1" dirty="0">
                <a:solidFill>
                  <a:srgbClr val="7030A0"/>
                </a:solidFill>
              </a:rPr>
              <a:t>Human Rights Act 1998</a:t>
            </a:r>
          </a:p>
        </p:txBody>
      </p:sp>
      <p:sp>
        <p:nvSpPr>
          <p:cNvPr id="3" name="Content Placeholder 2">
            <a:extLst>
              <a:ext uri="{FF2B5EF4-FFF2-40B4-BE49-F238E27FC236}">
                <a16:creationId xmlns:a16="http://schemas.microsoft.com/office/drawing/2014/main" id="{2AC9F08B-2DF7-4683-88FB-F7A03ED09F8E}"/>
              </a:ext>
            </a:extLst>
          </p:cNvPr>
          <p:cNvSpPr>
            <a:spLocks noGrp="1"/>
          </p:cNvSpPr>
          <p:nvPr>
            <p:ph idx="1"/>
          </p:nvPr>
        </p:nvSpPr>
        <p:spPr/>
        <p:txBody>
          <a:bodyPr/>
          <a:lstStyle/>
          <a:p>
            <a:endParaRPr lang="en-GB"/>
          </a:p>
        </p:txBody>
      </p:sp>
      <p:pic>
        <p:nvPicPr>
          <p:cNvPr id="3074" name="Picture 2" descr="Human Rights in Northern Ireland: What if the Human Rights Act ...">
            <a:extLst>
              <a:ext uri="{FF2B5EF4-FFF2-40B4-BE49-F238E27FC236}">
                <a16:creationId xmlns:a16="http://schemas.microsoft.com/office/drawing/2014/main" id="{AB55347A-55A6-4DD0-B730-272680D677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8120" y="2536681"/>
            <a:ext cx="3587760" cy="22982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343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03DCA-B9D1-491C-858E-66FE44CFF820}"/>
              </a:ext>
            </a:extLst>
          </p:cNvPr>
          <p:cNvSpPr>
            <a:spLocks noGrp="1"/>
          </p:cNvSpPr>
          <p:nvPr>
            <p:ph type="title"/>
          </p:nvPr>
        </p:nvSpPr>
        <p:spPr/>
        <p:txBody>
          <a:bodyPr/>
          <a:lstStyle/>
          <a:p>
            <a:r>
              <a:rPr lang="en-GB" b="1" dirty="0">
                <a:solidFill>
                  <a:srgbClr val="7030A0"/>
                </a:solidFill>
              </a:rPr>
              <a:t>Consumer Rights Act 2015</a:t>
            </a:r>
          </a:p>
        </p:txBody>
      </p:sp>
      <p:sp>
        <p:nvSpPr>
          <p:cNvPr id="3" name="Content Placeholder 2">
            <a:extLst>
              <a:ext uri="{FF2B5EF4-FFF2-40B4-BE49-F238E27FC236}">
                <a16:creationId xmlns:a16="http://schemas.microsoft.com/office/drawing/2014/main" id="{E5CE7FDB-97BD-4B7E-AD7C-D1AA0F68DE1A}"/>
              </a:ext>
            </a:extLst>
          </p:cNvPr>
          <p:cNvSpPr>
            <a:spLocks noGrp="1"/>
          </p:cNvSpPr>
          <p:nvPr>
            <p:ph idx="1"/>
          </p:nvPr>
        </p:nvSpPr>
        <p:spPr/>
        <p:txBody>
          <a:bodyPr/>
          <a:lstStyle/>
          <a:p>
            <a:endParaRPr lang="en-GB"/>
          </a:p>
        </p:txBody>
      </p:sp>
      <p:pic>
        <p:nvPicPr>
          <p:cNvPr id="7170" name="Picture 2" descr="Government introduces Consumer Rights Act">
            <a:extLst>
              <a:ext uri="{FF2B5EF4-FFF2-40B4-BE49-F238E27FC236}">
                <a16:creationId xmlns:a16="http://schemas.microsoft.com/office/drawing/2014/main" id="{B3309EE2-A583-4F3F-A06D-92D646D97B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8094" y="2460177"/>
            <a:ext cx="4178215" cy="2399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5620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08347-9584-4849-AD0A-52C765203DBB}"/>
              </a:ext>
            </a:extLst>
          </p:cNvPr>
          <p:cNvSpPr>
            <a:spLocks noGrp="1"/>
          </p:cNvSpPr>
          <p:nvPr>
            <p:ph type="title"/>
          </p:nvPr>
        </p:nvSpPr>
        <p:spPr/>
        <p:txBody>
          <a:bodyPr/>
          <a:lstStyle/>
          <a:p>
            <a:r>
              <a:rPr lang="en-GB" b="1" dirty="0">
                <a:solidFill>
                  <a:srgbClr val="7030A0"/>
                </a:solidFill>
              </a:rPr>
              <a:t>Equality Act 2010</a:t>
            </a:r>
          </a:p>
        </p:txBody>
      </p:sp>
      <p:sp>
        <p:nvSpPr>
          <p:cNvPr id="3" name="Content Placeholder 2">
            <a:extLst>
              <a:ext uri="{FF2B5EF4-FFF2-40B4-BE49-F238E27FC236}">
                <a16:creationId xmlns:a16="http://schemas.microsoft.com/office/drawing/2014/main" id="{5B48FF57-FDF7-4BCB-90E2-11E0D03E27B7}"/>
              </a:ext>
            </a:extLst>
          </p:cNvPr>
          <p:cNvSpPr>
            <a:spLocks noGrp="1"/>
          </p:cNvSpPr>
          <p:nvPr>
            <p:ph idx="1"/>
          </p:nvPr>
        </p:nvSpPr>
        <p:spPr/>
        <p:txBody>
          <a:bodyPr/>
          <a:lstStyle/>
          <a:p>
            <a:endParaRPr lang="en-GB"/>
          </a:p>
        </p:txBody>
      </p:sp>
      <p:pic>
        <p:nvPicPr>
          <p:cNvPr id="8194" name="Picture 2" descr="The importance of the Equality Act 2010 | Executive Compass">
            <a:extLst>
              <a:ext uri="{FF2B5EF4-FFF2-40B4-BE49-F238E27FC236}">
                <a16:creationId xmlns:a16="http://schemas.microsoft.com/office/drawing/2014/main" id="{48A4E374-6504-4F13-B259-789CBA2899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3353" y="2453880"/>
            <a:ext cx="3937295" cy="24538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073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85D47-DD50-4CD2-85A1-CF3D22DA82E2}"/>
              </a:ext>
            </a:extLst>
          </p:cNvPr>
          <p:cNvSpPr>
            <a:spLocks noGrp="1"/>
          </p:cNvSpPr>
          <p:nvPr>
            <p:ph type="title"/>
          </p:nvPr>
        </p:nvSpPr>
        <p:spPr/>
        <p:txBody>
          <a:bodyPr/>
          <a:lstStyle/>
          <a:p>
            <a:r>
              <a:rPr lang="en-GB" b="1" dirty="0">
                <a:solidFill>
                  <a:srgbClr val="7030A0"/>
                </a:solidFill>
              </a:rPr>
              <a:t>Equality Act 2010</a:t>
            </a:r>
          </a:p>
        </p:txBody>
      </p:sp>
      <p:sp>
        <p:nvSpPr>
          <p:cNvPr id="3" name="Content Placeholder 2">
            <a:extLst>
              <a:ext uri="{FF2B5EF4-FFF2-40B4-BE49-F238E27FC236}">
                <a16:creationId xmlns:a16="http://schemas.microsoft.com/office/drawing/2014/main" id="{028D250A-7835-49FE-A5C7-E9D67546C2C3}"/>
              </a:ext>
            </a:extLst>
          </p:cNvPr>
          <p:cNvSpPr>
            <a:spLocks noGrp="1"/>
          </p:cNvSpPr>
          <p:nvPr>
            <p:ph idx="1"/>
          </p:nvPr>
        </p:nvSpPr>
        <p:spPr/>
        <p:txBody>
          <a:bodyPr>
            <a:normAutofit lnSpcReduction="10000"/>
          </a:bodyPr>
          <a:lstStyle/>
          <a:p>
            <a:r>
              <a:rPr lang="en-GB" dirty="0"/>
              <a:t>Age</a:t>
            </a:r>
          </a:p>
          <a:p>
            <a:r>
              <a:rPr lang="en-GB" b="1" dirty="0">
                <a:solidFill>
                  <a:srgbClr val="7030A0"/>
                </a:solidFill>
              </a:rPr>
              <a:t>Disability</a:t>
            </a:r>
          </a:p>
          <a:p>
            <a:r>
              <a:rPr lang="en-GB" dirty="0"/>
              <a:t>Gender reassignment</a:t>
            </a:r>
          </a:p>
          <a:p>
            <a:r>
              <a:rPr lang="en-GB" dirty="0"/>
              <a:t>Marriage and civil partnership </a:t>
            </a:r>
          </a:p>
          <a:p>
            <a:r>
              <a:rPr lang="en-GB" dirty="0"/>
              <a:t>Pregnancy and maternity</a:t>
            </a:r>
          </a:p>
          <a:p>
            <a:r>
              <a:rPr lang="en-GB" dirty="0"/>
              <a:t>Race</a:t>
            </a:r>
          </a:p>
          <a:p>
            <a:r>
              <a:rPr lang="en-GB" dirty="0"/>
              <a:t>Religion</a:t>
            </a:r>
          </a:p>
          <a:p>
            <a:r>
              <a:rPr lang="en-GB" dirty="0"/>
              <a:t>Sex</a:t>
            </a:r>
          </a:p>
          <a:p>
            <a:r>
              <a:rPr lang="en-GB" dirty="0"/>
              <a:t>Sexual orientation</a:t>
            </a:r>
          </a:p>
        </p:txBody>
      </p:sp>
    </p:spTree>
    <p:extLst>
      <p:ext uri="{BB962C8B-B14F-4D97-AF65-F5344CB8AC3E}">
        <p14:creationId xmlns:p14="http://schemas.microsoft.com/office/powerpoint/2010/main" val="28694088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A27A67C8D85542B1A0A40BBA28A30B" ma:contentTypeVersion="4" ma:contentTypeDescription="Create a new document." ma:contentTypeScope="" ma:versionID="5f7a3bc8ff7045113081c497ff41999a">
  <xsd:schema xmlns:xsd="http://www.w3.org/2001/XMLSchema" xmlns:xs="http://www.w3.org/2001/XMLSchema" xmlns:p="http://schemas.microsoft.com/office/2006/metadata/properties" xmlns:ns2="f21983d5-9076-4e83-b00f-521373bb6b19" targetNamespace="http://schemas.microsoft.com/office/2006/metadata/properties" ma:root="true" ma:fieldsID="1589027d74fd971d62699d169cd835c9" ns2:_="">
    <xsd:import namespace="f21983d5-9076-4e83-b00f-521373bb6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983d5-9076-4e83-b00f-521373bb6b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DF2AADD-5B6E-4A48-A381-C7212759AF2D}"/>
</file>

<file path=customXml/itemProps2.xml><?xml version="1.0" encoding="utf-8"?>
<ds:datastoreItem xmlns:ds="http://schemas.openxmlformats.org/officeDocument/2006/customXml" ds:itemID="{F6E7A5CB-A497-4134-980A-156271F0F4B8}"/>
</file>

<file path=customXml/itemProps3.xml><?xml version="1.0" encoding="utf-8"?>
<ds:datastoreItem xmlns:ds="http://schemas.openxmlformats.org/officeDocument/2006/customXml" ds:itemID="{D1FF30BD-D944-48A3-9901-7150407C1078}"/>
</file>

<file path=docProps/app.xml><?xml version="1.0" encoding="utf-8"?>
<Properties xmlns="http://schemas.openxmlformats.org/officeDocument/2006/extended-properties" xmlns:vt="http://schemas.openxmlformats.org/officeDocument/2006/docPropsVTypes">
  <Template>Office Theme</Template>
  <TotalTime>3</TotalTime>
  <Words>2797</Words>
  <Application>Microsoft Office PowerPoint</Application>
  <PresentationFormat>On-screen Show (4:3)</PresentationFormat>
  <Paragraphs>160</Paragraphs>
  <Slides>20</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Bus and coach sector rights and duties</vt:lpstr>
      <vt:lpstr>Legal and regulatory framework</vt:lpstr>
      <vt:lpstr>Public Service Vehicles Accessibility Regulations 2000 (SI 2000/1970) on Rights of Bus &amp; Coach Passengers</vt:lpstr>
      <vt:lpstr>UNECE Regulation 107 – Uniform provisions on construction of vehicles</vt:lpstr>
      <vt:lpstr>EU Regulation 181/2011/EU</vt:lpstr>
      <vt:lpstr>Human Rights Act 1998</vt:lpstr>
      <vt:lpstr>Consumer Rights Act 2015</vt:lpstr>
      <vt:lpstr>Equality Act 2010</vt:lpstr>
      <vt:lpstr>Equality Act 2010</vt:lpstr>
      <vt:lpstr>Equality Act definition of disability</vt:lpstr>
      <vt:lpstr>Equality Act 2010</vt:lpstr>
      <vt:lpstr>Reasonable adjustments</vt:lpstr>
      <vt:lpstr>What changes are “reasonable”?</vt:lpstr>
      <vt:lpstr>Equality Act 2010</vt:lpstr>
      <vt:lpstr>Paulley v FirstBus PLC</vt:lpstr>
      <vt:lpstr>Judge’s commentary</vt:lpstr>
      <vt:lpstr>Grant v Arriva London North Ltd</vt:lpstr>
      <vt:lpstr>Arriva’s undertakings</vt:lpstr>
      <vt:lpstr>David Isaac, Chair, EHRC</vt:lpstr>
      <vt:lpstr>REAL – real passenger, real person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 and coach sector rights and duties</dc:title>
  <dc:creator>Agnes Fletcher</dc:creator>
  <cp:lastModifiedBy>Agnes Fletcher</cp:lastModifiedBy>
  <cp:revision>1</cp:revision>
  <dcterms:created xsi:type="dcterms:W3CDTF">2020-06-12T08:47:49Z</dcterms:created>
  <dcterms:modified xsi:type="dcterms:W3CDTF">2020-06-12T08:51:38Z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0x01010097A27A67C8D85542B1A0A40BBA28A30B</vt:lpwstr>
  </property>
</Properties>
</file>