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76" r:id="rId2"/>
    <p:sldId id="278" r:id="rId3"/>
    <p:sldId id="368" r:id="rId4"/>
    <p:sldId id="277" r:id="rId5"/>
    <p:sldId id="367" r:id="rId6"/>
    <p:sldId id="345" r:id="rId7"/>
    <p:sldId id="281" r:id="rId8"/>
    <p:sldId id="346" r:id="rId9"/>
    <p:sldId id="347" r:id="rId10"/>
    <p:sldId id="348" r:id="rId11"/>
    <p:sldId id="363"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280AB6B-B9FF-4B0C-9822-2DA12CDDE49E}" v="17" dt="2020-06-08T22:13:13.2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556" autoAdjust="0"/>
    <p:restoredTop sz="80702" autoAdjust="0"/>
  </p:normalViewPr>
  <p:slideViewPr>
    <p:cSldViewPr snapToGrid="0">
      <p:cViewPr varScale="1">
        <p:scale>
          <a:sx n="54" d="100"/>
          <a:sy n="54" d="100"/>
        </p:scale>
        <p:origin x="1296" y="40"/>
      </p:cViewPr>
      <p:guideLst/>
    </p:cSldViewPr>
  </p:slideViewPr>
  <p:notesTextViewPr>
    <p:cViewPr>
      <p:scale>
        <a:sx n="1" d="1"/>
        <a:sy n="1" d="1"/>
      </p:scale>
      <p:origin x="0" y="0"/>
    </p:cViewPr>
  </p:notesTextViewPr>
  <p:notesViewPr>
    <p:cSldViewPr snapToGrid="0">
      <p:cViewPr varScale="1">
        <p:scale>
          <a:sx n="51" d="100"/>
          <a:sy n="51" d="100"/>
        </p:scale>
        <p:origin x="2692" y="2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customXml" Target="../customXml/item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20"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91D376-16FF-44ED-8444-7DF7EB690B8F}" type="datetimeFigureOut">
              <a:rPr lang="en-GB" smtClean="0"/>
              <a:t>08/06/2020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579EBE-EE1F-4D2A-B67B-A3136C0F17D7}" type="slidenum">
              <a:rPr lang="en-GB" smtClean="0"/>
              <a:t>‹#›</a:t>
            </a:fld>
            <a:endParaRPr lang="en-GB"/>
          </a:p>
        </p:txBody>
      </p:sp>
    </p:spTree>
    <p:extLst>
      <p:ext uri="{BB962C8B-B14F-4D97-AF65-F5344CB8AC3E}">
        <p14:creationId xmlns:p14="http://schemas.microsoft.com/office/powerpoint/2010/main" val="42660494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Ask delegates in pairs to explore this question together, asking for instinctive, first thoughts.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Did people have the same initial response?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Develop discussion – people may well think first of wheelchair users – because that is an obvious indicator and the international symbol of disability.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People may think of their own experiences or members of their family. </a:t>
            </a:r>
          </a:p>
          <a:p>
            <a:endParaRPr lang="en-GB"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Most people will be aware that the term is used much more broadly.</a:t>
            </a:r>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2</a:t>
            </a:fld>
            <a:endParaRPr lang="en-GB"/>
          </a:p>
        </p:txBody>
      </p:sp>
    </p:spTree>
    <p:extLst>
      <p:ext uri="{BB962C8B-B14F-4D97-AF65-F5344CB8AC3E}">
        <p14:creationId xmlns:p14="http://schemas.microsoft.com/office/powerpoint/2010/main" val="28343013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sz="1200" kern="1200" dirty="0">
                <a:solidFill>
                  <a:schemeClr val="tx1"/>
                </a:solidFill>
                <a:effectLst/>
                <a:latin typeface="+mn-lt"/>
                <a:ea typeface="+mn-ea"/>
                <a:cs typeface="+mn-cs"/>
              </a:rPr>
              <a:t>Ask delegates to list experiences and conditions that might mean that someone is likely to meet the definition of disability within the Equality Act.</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Make sure that summaries of different experiences covered by the definition includes: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sensory impairments, such as those affecting sight or hearing.</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impairments with fluctuating or recurring effects such as rheumatoid arthritis, ME, chronic fatigue syndrome, fibromyalgia, depression and epilepsy.</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Progressive conditions, such as motor neurone disease, muscular dystrophy, and forms of dementia</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auto-immune conditions such as lupus </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organ specific, including respiratory conditions, such as asthma, and cardiovascular diseases, including thrombosis, stroke and heart disease</a:t>
            </a:r>
          </a:p>
          <a:p>
            <a:pPr marL="171450" lvl="0" indent="-171450">
              <a:buFont typeface="Arial" panose="020B0604020202020204" pitchFamily="34" charset="0"/>
              <a:buChar char="•"/>
            </a:pPr>
            <a:r>
              <a:rPr lang="en-GB" sz="1200" kern="1200" dirty="0" err="1">
                <a:solidFill>
                  <a:schemeClr val="tx1"/>
                </a:solidFill>
                <a:effectLst/>
                <a:latin typeface="+mn-lt"/>
                <a:ea typeface="+mn-ea"/>
                <a:cs typeface="+mn-cs"/>
              </a:rPr>
              <a:t>neurodiverse</a:t>
            </a:r>
            <a:r>
              <a:rPr lang="en-GB" sz="1200" kern="1200" dirty="0">
                <a:solidFill>
                  <a:schemeClr val="tx1"/>
                </a:solidFill>
                <a:effectLst/>
                <a:latin typeface="+mn-lt"/>
                <a:ea typeface="+mn-ea"/>
                <a:cs typeface="+mn-cs"/>
              </a:rPr>
              <a:t> characteristics, such as autistic spectrum conditions, dyslexia and dyspraxia</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learning disabilities</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mental health conditions with symptoms such as anxiety, low mood, panic attacks, phobias, or unshared perceptions; depression; eating disorders; bipolar affective disorders; schizophrenia; obsessive compulsive disorders; personality disorders; post-traumatic stress disorder, and some self-harming behaviour</a:t>
            </a: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mental illnesses, such as depression and schizophrenia</a:t>
            </a:r>
          </a:p>
          <a:p>
            <a:pPr marL="171450" lvl="0" indent="-171450">
              <a:buFont typeface="Arial" panose="020B0604020202020204" pitchFamily="34" charset="0"/>
              <a:buChar char="•"/>
            </a:pPr>
            <a:endParaRPr lang="en-GB" sz="12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GB" sz="1200" kern="1200" dirty="0">
                <a:solidFill>
                  <a:schemeClr val="tx1"/>
                </a:solidFill>
                <a:effectLst/>
                <a:latin typeface="+mn-lt"/>
                <a:ea typeface="+mn-ea"/>
                <a:cs typeface="+mn-cs"/>
              </a:rPr>
              <a:t>Some delegates may point out that the experiences that the Equality Act is designed to tackle are how people are treated less favourably than others for reasons related to disability or health. </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5</a:t>
            </a:fld>
            <a:endParaRPr lang="en-GB"/>
          </a:p>
        </p:txBody>
      </p:sp>
    </p:spTree>
    <p:extLst>
      <p:ext uri="{BB962C8B-B14F-4D97-AF65-F5344CB8AC3E}">
        <p14:creationId xmlns:p14="http://schemas.microsoft.com/office/powerpoint/2010/main" val="34207799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GB" dirty="0"/>
              <a:t>Read out. Ask for answers.</a:t>
            </a:r>
          </a:p>
          <a:p>
            <a:endParaRPr lang="en-GB" dirty="0"/>
          </a:p>
          <a:p>
            <a:r>
              <a:rPr lang="en-GB" dirty="0"/>
              <a:t>All except dependency upon drugs and alcohol, tendency to steal and tendency to harm others are likely to mean someone could be covered by the Equality Act.</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Explain that, on the whole, someone is included within the definition if without aids (e.g. hearing aids), equipment (e.g. a wheelchair) or medication (e.g. insulin for diabetes) there would be a substantial long-term impact on day to day life (including staying safe and well). The main exception is glasses. If someone’s vision is within the normal range with glasses, they would not be covered, even if without them their vision would inhibit normal function. This is partly because the Act is concerned with what it defines as discrimination, including not removing substantial barriers that can reasonably be removed or providing additional equipment or assistance. For the very many people who are glasses wearers, this will not apply. For many others, even if they are able to function in many environments in a normal way, they may need support or experience discrimination.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Remember that European regulations relating to “passengers with reduced mobility”, which are to be/have been incorporated into British law, mean that people with impairments that may not last for a year also have a right to assistance.</a:t>
            </a:r>
            <a:endParaRPr lang="en-GB" sz="1200" b="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6</a:t>
            </a:fld>
            <a:endParaRPr lang="en-GB"/>
          </a:p>
        </p:txBody>
      </p:sp>
    </p:spTree>
    <p:extLst>
      <p:ext uri="{BB962C8B-B14F-4D97-AF65-F5344CB8AC3E}">
        <p14:creationId xmlns:p14="http://schemas.microsoft.com/office/powerpoint/2010/main" val="613185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Ask delegates to consider the questions in pairs. Give answers, discuss using the notes above.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kern="1200" dirty="0">
                <a:solidFill>
                  <a:schemeClr val="tx1"/>
                </a:solidFill>
                <a:effectLst/>
                <a:latin typeface="+mn-lt"/>
                <a:ea typeface="+mn-ea"/>
                <a:cs typeface="+mn-cs"/>
              </a:rPr>
              <a:t>Almost 14 million – just over one in five.</a:t>
            </a:r>
          </a:p>
          <a:p>
            <a:pPr marL="228600" lvl="0" indent="-228600">
              <a:buFont typeface="+mj-lt"/>
              <a:buAutoNum type="arabicPeriod"/>
            </a:pPr>
            <a:r>
              <a:rPr lang="en-GB" sz="1200" kern="1200" dirty="0">
                <a:solidFill>
                  <a:schemeClr val="tx1"/>
                </a:solidFill>
                <a:effectLst/>
                <a:latin typeface="+mn-lt"/>
                <a:ea typeface="+mn-ea"/>
                <a:cs typeface="+mn-cs"/>
              </a:rPr>
              <a:t>There are around 1.2 million wheelchair users in the UK, according to NHS England. Two-thirds of them regularly use a wheelchair. Others may need to for travelling outside the home or their immediate environment.</a:t>
            </a:r>
          </a:p>
          <a:p>
            <a:pPr marL="228600" lvl="0" indent="-228600">
              <a:buFont typeface="+mj-lt"/>
              <a:buAutoNum type="arabicPeriod"/>
            </a:pPr>
            <a:r>
              <a:rPr lang="en-GB" sz="1200" kern="1200" dirty="0">
                <a:solidFill>
                  <a:schemeClr val="tx1"/>
                </a:solidFill>
                <a:effectLst/>
                <a:latin typeface="+mn-lt"/>
                <a:ea typeface="+mn-ea"/>
                <a:cs typeface="+mn-cs"/>
              </a:rPr>
              <a:t>40% and 70%.</a:t>
            </a:r>
          </a:p>
          <a:p>
            <a:pPr marL="228600" lvl="0" indent="-228600">
              <a:buFont typeface="+mj-lt"/>
              <a:buAutoNum type="arabicPeriod"/>
            </a:pPr>
            <a:r>
              <a:rPr lang="en-GB" sz="1200" kern="1200" dirty="0">
                <a:solidFill>
                  <a:schemeClr val="tx1"/>
                </a:solidFill>
                <a:effectLst/>
                <a:latin typeface="+mn-lt"/>
                <a:ea typeface="+mn-ea"/>
                <a:cs typeface="+mn-cs"/>
              </a:rPr>
              <a:t>10 million, NHS figure. Symptoms include joint pain, tenderness and stiffness, inflammation in and around the joints, restricted movement of the joints, weakness and muscle wasting.</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n-GB" sz="1200" kern="1200" dirty="0">
                <a:solidFill>
                  <a:schemeClr val="tx1"/>
                </a:solidFill>
                <a:effectLst/>
                <a:latin typeface="+mn-lt"/>
                <a:ea typeface="+mn-ea"/>
                <a:cs typeface="+mn-cs"/>
              </a:rPr>
              <a:t>2 million live with sight loss. Of these, around 360,000 are registered as blind or partially sighted.</a:t>
            </a:r>
          </a:p>
          <a:p>
            <a:pPr marL="228600" lvl="0" indent="-228600">
              <a:buFont typeface="+mj-lt"/>
              <a:buAutoNum type="arabicPeriod"/>
            </a:pP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7</a:t>
            </a:fld>
            <a:endParaRPr lang="en-GB"/>
          </a:p>
        </p:txBody>
      </p:sp>
    </p:spTree>
    <p:extLst>
      <p:ext uri="{BB962C8B-B14F-4D97-AF65-F5344CB8AC3E}">
        <p14:creationId xmlns:p14="http://schemas.microsoft.com/office/powerpoint/2010/main" val="26730476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228600" lvl="0" indent="-228600">
              <a:buFont typeface="+mj-lt"/>
              <a:buAutoNum type="arabicPeriod" startAt="5"/>
            </a:pPr>
            <a:r>
              <a:rPr lang="en-GB" sz="1200" kern="1200" dirty="0">
                <a:solidFill>
                  <a:schemeClr val="tx1"/>
                </a:solidFill>
                <a:effectLst/>
                <a:latin typeface="+mn-lt"/>
                <a:ea typeface="+mn-ea"/>
                <a:cs typeface="+mn-cs"/>
              </a:rPr>
              <a:t>7.4 million people. Long-term effects of cardiac arrest can include personality changes, problems with memory, fatigue, dizziness or balance issues, aphasia/dysphasia (problems with speech and language), involuntary movements) and permanent brain injury.</a:t>
            </a:r>
          </a:p>
          <a:p>
            <a:pPr marL="228600" lvl="0" indent="-228600">
              <a:buFont typeface="+mj-lt"/>
              <a:buAutoNum type="arabicPeriod" startAt="5"/>
            </a:pPr>
            <a:r>
              <a:rPr lang="en-GB" sz="1200" kern="1200" dirty="0">
                <a:solidFill>
                  <a:schemeClr val="tx1"/>
                </a:solidFill>
                <a:effectLst/>
                <a:latin typeface="+mn-lt"/>
                <a:ea typeface="+mn-ea"/>
                <a:cs typeface="+mn-cs"/>
              </a:rPr>
              <a:t>1.5 million.</a:t>
            </a:r>
          </a:p>
          <a:p>
            <a:pPr marL="228600" lvl="0" indent="-228600">
              <a:buFont typeface="+mj-lt"/>
              <a:buAutoNum type="arabicPeriod" startAt="5"/>
            </a:pPr>
            <a:r>
              <a:rPr lang="en-GB" sz="1200" kern="1200" dirty="0">
                <a:solidFill>
                  <a:schemeClr val="tx1"/>
                </a:solidFill>
                <a:effectLst/>
                <a:latin typeface="+mn-lt"/>
                <a:ea typeface="+mn-ea"/>
                <a:cs typeface="+mn-cs"/>
              </a:rPr>
              <a:t>700,000.</a:t>
            </a:r>
          </a:p>
          <a:p>
            <a:pPr marL="228600" lvl="0" indent="-228600">
              <a:buFont typeface="+mj-lt"/>
              <a:buAutoNum type="arabicPeriod" startAt="5"/>
            </a:pPr>
            <a:r>
              <a:rPr lang="en-GB" sz="1200" kern="1200" dirty="0">
                <a:solidFill>
                  <a:schemeClr val="tx1"/>
                </a:solidFill>
                <a:effectLst/>
                <a:latin typeface="+mn-lt"/>
                <a:ea typeface="+mn-ea"/>
                <a:cs typeface="+mn-cs"/>
              </a:rPr>
              <a:t>850,000</a:t>
            </a:r>
          </a:p>
          <a:p>
            <a:pPr marL="228600" lvl="0" indent="-228600">
              <a:buFont typeface="+mj-lt"/>
              <a:buAutoNum type="arabicPeriod" startAt="5"/>
            </a:pPr>
            <a:r>
              <a:rPr lang="en-GB" sz="1200" kern="1200" dirty="0">
                <a:solidFill>
                  <a:schemeClr val="tx1"/>
                </a:solidFill>
                <a:effectLst/>
                <a:latin typeface="+mn-lt"/>
                <a:ea typeface="+mn-ea"/>
                <a:cs typeface="+mn-cs"/>
              </a:rPr>
              <a:t>Responding to a regular Department of Health survey (England only), 1 in 6 had experienced one of these symptoms. If asked about the last year, it is 1 in 4, and if asked if they have “ever” experienced these symptoms, it is 1 in 3.</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Is the scale and variety of experiences what people expected? What challenges might the diversity, and sometimes the invisibility, of many of these experiences create in terms of how operators respond and how individual staff support passengers? Discussion might cover not spotting passengers who could benefit from assistance, not knowing how to ask questions, feeling awkward, doubting that someone is “really” disabled.]</a:t>
            </a:r>
          </a:p>
          <a:p>
            <a:pPr lvl="0"/>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8</a:t>
            </a:fld>
            <a:endParaRPr lang="en-GB"/>
          </a:p>
        </p:txBody>
      </p:sp>
    </p:spTree>
    <p:extLst>
      <p:ext uri="{BB962C8B-B14F-4D97-AF65-F5344CB8AC3E}">
        <p14:creationId xmlns:p14="http://schemas.microsoft.com/office/powerpoint/2010/main" val="3929113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sometimes known as the medical model of disability – the idea that the problem of disability is only about an individual’s illness or impairment, rather than thinking about the environment, policies, attitudes, the way services operate in ways that either exclude or include different human experiences. </a:t>
            </a:r>
          </a:p>
        </p:txBody>
      </p:sp>
      <p:sp>
        <p:nvSpPr>
          <p:cNvPr id="4" name="Slide Number Placeholder 3"/>
          <p:cNvSpPr>
            <a:spLocks noGrp="1"/>
          </p:cNvSpPr>
          <p:nvPr>
            <p:ph type="sldNum" sz="quarter" idx="5"/>
          </p:nvPr>
        </p:nvSpPr>
        <p:spPr/>
        <p:txBody>
          <a:bodyPr/>
          <a:lstStyle/>
          <a:p>
            <a:fld id="{76579EBE-EE1F-4D2A-B67B-A3136C0F17D7}" type="slidenum">
              <a:rPr lang="en-GB" smtClean="0"/>
              <a:t>9</a:t>
            </a:fld>
            <a:endParaRPr lang="en-GB"/>
          </a:p>
        </p:txBody>
      </p:sp>
    </p:spTree>
    <p:extLst>
      <p:ext uri="{BB962C8B-B14F-4D97-AF65-F5344CB8AC3E}">
        <p14:creationId xmlns:p14="http://schemas.microsoft.com/office/powerpoint/2010/main" val="4338838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This is sometimes known as the social model of disability – thinking about the “problem” of disability as being about the way that environments, policies, attitudes and the way that services are provided create obstacles or barriers and don’t take account of what people need to do ordinary things, such as travelling.</a:t>
            </a:r>
          </a:p>
        </p:txBody>
      </p:sp>
      <p:sp>
        <p:nvSpPr>
          <p:cNvPr id="4" name="Slide Number Placeholder 3"/>
          <p:cNvSpPr>
            <a:spLocks noGrp="1"/>
          </p:cNvSpPr>
          <p:nvPr>
            <p:ph type="sldNum" sz="quarter" idx="5"/>
          </p:nvPr>
        </p:nvSpPr>
        <p:spPr/>
        <p:txBody>
          <a:bodyPr/>
          <a:lstStyle/>
          <a:p>
            <a:fld id="{76579EBE-EE1F-4D2A-B67B-A3136C0F17D7}" type="slidenum">
              <a:rPr lang="en-GB" smtClean="0"/>
              <a:t>10</a:t>
            </a:fld>
            <a:endParaRPr lang="en-GB"/>
          </a:p>
        </p:txBody>
      </p:sp>
    </p:spTree>
    <p:extLst>
      <p:ext uri="{BB962C8B-B14F-4D97-AF65-F5344CB8AC3E}">
        <p14:creationId xmlns:p14="http://schemas.microsoft.com/office/powerpoint/2010/main" val="28497928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Communication is crucial. Getting it right can make all the difference to how safe and comfortable any passenger finds their journey. </a:t>
            </a:r>
          </a:p>
          <a:p>
            <a:endParaRPr lang="en-GB" dirty="0"/>
          </a:p>
          <a:p>
            <a:r>
              <a:rPr lang="en-GB" dirty="0"/>
              <a:t>Communication is about the information passengers receive from audio-visual announcements and signage. It is also about their interactions with staff. </a:t>
            </a:r>
          </a:p>
          <a:p>
            <a:endParaRPr lang="en-GB" dirty="0"/>
          </a:p>
          <a:p>
            <a:r>
              <a:rPr lang="en-GB" dirty="0"/>
              <a:t>Remember the barriers that some passengers face to the transport network. This can include information and communication. </a:t>
            </a:r>
          </a:p>
          <a:p>
            <a:endParaRPr lang="en-GB" dirty="0"/>
          </a:p>
          <a:p>
            <a:r>
              <a:rPr lang="en-GB" dirty="0"/>
              <a:t>You can make a REAL difference by communicating in an inclusive way.</a:t>
            </a:r>
          </a:p>
        </p:txBody>
      </p:sp>
      <p:sp>
        <p:nvSpPr>
          <p:cNvPr id="4" name="Slide Number Placeholder 3"/>
          <p:cNvSpPr>
            <a:spLocks noGrp="1"/>
          </p:cNvSpPr>
          <p:nvPr>
            <p:ph type="sldNum" sz="quarter" idx="5"/>
          </p:nvPr>
        </p:nvSpPr>
        <p:spPr/>
        <p:txBody>
          <a:bodyPr/>
          <a:lstStyle/>
          <a:p>
            <a:fld id="{2D1D9D01-5A5C-459D-B94B-C9C817464E0F}" type="slidenum">
              <a:rPr lang="en-GB" smtClean="0"/>
              <a:t>11</a:t>
            </a:fld>
            <a:endParaRPr lang="en-GB"/>
          </a:p>
        </p:txBody>
      </p:sp>
    </p:spTree>
    <p:extLst>
      <p:ext uri="{BB962C8B-B14F-4D97-AF65-F5344CB8AC3E}">
        <p14:creationId xmlns:p14="http://schemas.microsoft.com/office/powerpoint/2010/main" val="12726587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21DB3BC-2717-495C-8BB2-CCEE45981DBE}"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3340397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1DB3BC-2717-495C-8BB2-CCEE45981DBE}"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27148089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1DB3BC-2717-495C-8BB2-CCEE45981DBE}"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4019990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21DB3BC-2717-495C-8BB2-CCEE45981DBE}"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1539541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1DB3BC-2717-495C-8BB2-CCEE45981DBE}" type="datetimeFigureOut">
              <a:rPr lang="en-GB" smtClean="0"/>
              <a:t>08/06/2020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38664573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21DB3BC-2717-495C-8BB2-CCEE45981DBE}"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40319448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21DB3BC-2717-495C-8BB2-CCEE45981DBE}" type="datetimeFigureOut">
              <a:rPr lang="en-GB" smtClean="0"/>
              <a:t>08/06/2020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3050020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21DB3BC-2717-495C-8BB2-CCEE45981DBE}" type="datetimeFigureOut">
              <a:rPr lang="en-GB" smtClean="0"/>
              <a:t>08/06/2020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23464665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21DB3BC-2717-495C-8BB2-CCEE45981DBE}" type="datetimeFigureOut">
              <a:rPr lang="en-GB" smtClean="0"/>
              <a:t>08/06/2020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32968242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1DB3BC-2717-495C-8BB2-CCEE45981DBE}"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2280505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21DB3BC-2717-495C-8BB2-CCEE45981DBE}" type="datetimeFigureOut">
              <a:rPr lang="en-GB" smtClean="0"/>
              <a:t>08/06/2020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BF33BD0-052C-40B6-9CAC-4C4F51334538}" type="slidenum">
              <a:rPr lang="en-GB" smtClean="0"/>
              <a:t>‹#›</a:t>
            </a:fld>
            <a:endParaRPr lang="en-GB"/>
          </a:p>
        </p:txBody>
      </p:sp>
    </p:spTree>
    <p:extLst>
      <p:ext uri="{BB962C8B-B14F-4D97-AF65-F5344CB8AC3E}">
        <p14:creationId xmlns:p14="http://schemas.microsoft.com/office/powerpoint/2010/main" val="25779066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21DB3BC-2717-495C-8BB2-CCEE45981DBE}" type="datetimeFigureOut">
              <a:rPr lang="en-GB" smtClean="0"/>
              <a:t>08/06/2020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F33BD0-052C-40B6-9CAC-4C4F51334538}" type="slidenum">
              <a:rPr lang="en-GB" smtClean="0"/>
              <a:t>‹#›</a:t>
            </a:fld>
            <a:endParaRPr lang="en-GB"/>
          </a:p>
        </p:txBody>
      </p:sp>
    </p:spTree>
    <p:extLst>
      <p:ext uri="{BB962C8B-B14F-4D97-AF65-F5344CB8AC3E}">
        <p14:creationId xmlns:p14="http://schemas.microsoft.com/office/powerpoint/2010/main" val="106741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1657350" y="2057400"/>
            <a:ext cx="5829300" cy="1790700"/>
          </a:xfrm>
        </p:spPr>
        <p:txBody>
          <a:bodyPr>
            <a:normAutofit fontScale="90000"/>
          </a:bodyPr>
          <a:lstStyle/>
          <a:p>
            <a:br>
              <a:rPr lang="en-GB" b="1" dirty="0"/>
            </a:br>
            <a:br>
              <a:rPr lang="en-GB" b="1" dirty="0"/>
            </a:br>
            <a:r>
              <a:rPr lang="en-GB" b="1" dirty="0">
                <a:solidFill>
                  <a:srgbClr val="7030A0"/>
                </a:solidFill>
              </a:rPr>
              <a:t>What is disability?</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42064260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E8721-16F9-49E8-B980-E732C68DA5CC}"/>
              </a:ext>
            </a:extLst>
          </p:cNvPr>
          <p:cNvSpPr>
            <a:spLocks noGrp="1"/>
          </p:cNvSpPr>
          <p:nvPr>
            <p:ph type="title"/>
          </p:nvPr>
        </p:nvSpPr>
        <p:spPr/>
        <p:txBody>
          <a:bodyPr/>
          <a:lstStyle/>
          <a:p>
            <a:r>
              <a:rPr lang="en-GB" b="1" dirty="0">
                <a:solidFill>
                  <a:srgbClr val="7030A0"/>
                </a:solidFill>
              </a:rPr>
              <a:t>Disability. What’s the solution?</a:t>
            </a:r>
          </a:p>
        </p:txBody>
      </p:sp>
      <p:sp>
        <p:nvSpPr>
          <p:cNvPr id="3" name="Content Placeholder 2">
            <a:extLst>
              <a:ext uri="{FF2B5EF4-FFF2-40B4-BE49-F238E27FC236}">
                <a16:creationId xmlns:a16="http://schemas.microsoft.com/office/drawing/2014/main" id="{8E613CB0-C8C3-47A4-A25B-92404CCC2C36}"/>
              </a:ext>
            </a:extLst>
          </p:cNvPr>
          <p:cNvSpPr>
            <a:spLocks noGrp="1"/>
          </p:cNvSpPr>
          <p:nvPr>
            <p:ph idx="1"/>
          </p:nvPr>
        </p:nvSpPr>
        <p:spPr/>
        <p:txBody>
          <a:bodyPr/>
          <a:lstStyle/>
          <a:p>
            <a:endParaRPr lang="en-GB" dirty="0"/>
          </a:p>
        </p:txBody>
      </p:sp>
      <p:sp>
        <p:nvSpPr>
          <p:cNvPr id="5" name="Oval 4">
            <a:extLst>
              <a:ext uri="{FF2B5EF4-FFF2-40B4-BE49-F238E27FC236}">
                <a16:creationId xmlns:a16="http://schemas.microsoft.com/office/drawing/2014/main" id="{2820D82F-4740-4FB5-B4E8-908A1EE7B7C7}"/>
              </a:ext>
            </a:extLst>
          </p:cNvPr>
          <p:cNvSpPr/>
          <p:nvPr/>
        </p:nvSpPr>
        <p:spPr>
          <a:xfrm>
            <a:off x="628650" y="1825625"/>
            <a:ext cx="7886699" cy="424791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Vehicles, stations and services </a:t>
            </a:r>
          </a:p>
          <a:p>
            <a:pPr algn="ctr"/>
            <a:r>
              <a:rPr lang="en-GB" sz="2400" dirty="0"/>
              <a:t>are designed to be as inclusive as possible.</a:t>
            </a:r>
          </a:p>
          <a:p>
            <a:pPr algn="ctr"/>
            <a:r>
              <a:rPr lang="en-GB" sz="2400" dirty="0"/>
              <a:t>Where barriers remain, </a:t>
            </a:r>
          </a:p>
          <a:p>
            <a:pPr algn="ctr"/>
            <a:r>
              <a:rPr lang="en-GB" sz="2400" dirty="0"/>
              <a:t>assistance supports people to travel </a:t>
            </a:r>
          </a:p>
          <a:p>
            <a:pPr algn="ctr"/>
            <a:r>
              <a:rPr lang="en-GB" sz="2400" dirty="0"/>
              <a:t>in as easy, safe, easy and dignified a way </a:t>
            </a:r>
          </a:p>
          <a:p>
            <a:pPr algn="ctr"/>
            <a:r>
              <a:rPr lang="en-GB" sz="2400" dirty="0"/>
              <a:t>as possible.</a:t>
            </a:r>
          </a:p>
          <a:p>
            <a:pPr algn="ctr"/>
            <a:endParaRPr lang="en-GB" sz="2400" dirty="0"/>
          </a:p>
          <a:p>
            <a:pPr algn="ctr"/>
            <a:r>
              <a:rPr lang="en-GB" sz="2400" dirty="0"/>
              <a:t>What does this mean for rail services?</a:t>
            </a:r>
          </a:p>
        </p:txBody>
      </p:sp>
    </p:spTree>
    <p:extLst>
      <p:ext uri="{BB962C8B-B14F-4D97-AF65-F5344CB8AC3E}">
        <p14:creationId xmlns:p14="http://schemas.microsoft.com/office/powerpoint/2010/main" val="1550071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8BC890-3DC3-41D1-A663-18466ABD3028}"/>
              </a:ext>
            </a:extLst>
          </p:cNvPr>
          <p:cNvSpPr>
            <a:spLocks noGrp="1"/>
          </p:cNvSpPr>
          <p:nvPr>
            <p:ph type="title"/>
          </p:nvPr>
        </p:nvSpPr>
        <p:spPr/>
        <p:txBody>
          <a:bodyPr/>
          <a:lstStyle/>
          <a:p>
            <a:r>
              <a:rPr lang="en-GB" b="1" dirty="0">
                <a:solidFill>
                  <a:srgbClr val="7030A0"/>
                </a:solidFill>
              </a:rPr>
              <a:t>REAL passenger, REAL person</a:t>
            </a:r>
          </a:p>
        </p:txBody>
      </p:sp>
      <p:sp>
        <p:nvSpPr>
          <p:cNvPr id="3" name="Content Placeholder 2">
            <a:extLst>
              <a:ext uri="{FF2B5EF4-FFF2-40B4-BE49-F238E27FC236}">
                <a16:creationId xmlns:a16="http://schemas.microsoft.com/office/drawing/2014/main" id="{1062E0A3-D33E-481E-8BEC-6A7A7ABEB538}"/>
              </a:ext>
            </a:extLst>
          </p:cNvPr>
          <p:cNvSpPr>
            <a:spLocks noGrp="1"/>
          </p:cNvSpPr>
          <p:nvPr>
            <p:ph idx="1"/>
          </p:nvPr>
        </p:nvSpPr>
        <p:spPr/>
        <p:txBody>
          <a:bodyPr/>
          <a:lstStyle/>
          <a:p>
            <a:r>
              <a:rPr lang="en-GB" b="1" dirty="0">
                <a:solidFill>
                  <a:srgbClr val="7030A0"/>
                </a:solidFill>
              </a:rPr>
              <a:t>R</a:t>
            </a:r>
            <a:r>
              <a:rPr lang="en-GB" b="1" dirty="0"/>
              <a:t>espect</a:t>
            </a:r>
          </a:p>
          <a:p>
            <a:r>
              <a:rPr lang="en-GB" b="1" dirty="0">
                <a:solidFill>
                  <a:srgbClr val="7030A0"/>
                </a:solidFill>
              </a:rPr>
              <a:t>E</a:t>
            </a:r>
            <a:r>
              <a:rPr lang="en-GB" b="1" dirty="0"/>
              <a:t>mpathy</a:t>
            </a:r>
          </a:p>
          <a:p>
            <a:r>
              <a:rPr lang="en-GB" b="1" dirty="0">
                <a:solidFill>
                  <a:srgbClr val="7030A0"/>
                </a:solidFill>
              </a:rPr>
              <a:t>A</a:t>
            </a:r>
            <a:r>
              <a:rPr lang="en-GB" b="1" dirty="0"/>
              <a:t>sk</a:t>
            </a:r>
          </a:p>
          <a:p>
            <a:r>
              <a:rPr lang="en-GB" b="1" dirty="0">
                <a:solidFill>
                  <a:srgbClr val="7030A0"/>
                </a:solidFill>
              </a:rPr>
              <a:t>L</a:t>
            </a:r>
            <a:r>
              <a:rPr lang="en-GB" b="1" dirty="0"/>
              <a:t>isten</a:t>
            </a:r>
          </a:p>
          <a:p>
            <a:endParaRPr lang="en-GB" dirty="0"/>
          </a:p>
        </p:txBody>
      </p:sp>
    </p:spTree>
    <p:extLst>
      <p:ext uri="{BB962C8B-B14F-4D97-AF65-F5344CB8AC3E}">
        <p14:creationId xmlns:p14="http://schemas.microsoft.com/office/powerpoint/2010/main" val="1811336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FFBD2B-4ABB-4453-AA78-CACBC1418CEF}"/>
              </a:ext>
            </a:extLst>
          </p:cNvPr>
          <p:cNvSpPr>
            <a:spLocks noGrp="1"/>
          </p:cNvSpPr>
          <p:nvPr>
            <p:ph type="title"/>
          </p:nvPr>
        </p:nvSpPr>
        <p:spPr>
          <a:xfrm>
            <a:off x="623888" y="1452564"/>
            <a:ext cx="7886700" cy="2852737"/>
          </a:xfrm>
        </p:spPr>
        <p:txBody>
          <a:bodyPr>
            <a:normAutofit/>
          </a:bodyPr>
          <a:lstStyle/>
          <a:p>
            <a:pPr algn="ctr"/>
            <a:r>
              <a:rPr lang="en-GB" sz="3200" b="1" dirty="0">
                <a:solidFill>
                  <a:srgbClr val="7030A0"/>
                </a:solidFill>
              </a:rPr>
              <a:t>What do you think disability is? </a:t>
            </a:r>
            <a:br>
              <a:rPr lang="en-GB" sz="3200" b="1" dirty="0">
                <a:solidFill>
                  <a:srgbClr val="7030A0"/>
                </a:solidFill>
              </a:rPr>
            </a:br>
            <a:r>
              <a:rPr lang="en-GB" sz="3200" b="1" dirty="0">
                <a:solidFill>
                  <a:srgbClr val="7030A0"/>
                </a:solidFill>
              </a:rPr>
              <a:t>Who do you first think of </a:t>
            </a:r>
            <a:br>
              <a:rPr lang="en-GB" sz="3200" b="1" dirty="0">
                <a:solidFill>
                  <a:srgbClr val="7030A0"/>
                </a:solidFill>
              </a:rPr>
            </a:br>
            <a:r>
              <a:rPr lang="en-GB" sz="3200" b="1" dirty="0">
                <a:solidFill>
                  <a:srgbClr val="7030A0"/>
                </a:solidFill>
              </a:rPr>
              <a:t>when you hear </a:t>
            </a:r>
            <a:br>
              <a:rPr lang="en-GB" sz="3200" b="1" dirty="0">
                <a:solidFill>
                  <a:srgbClr val="7030A0"/>
                </a:solidFill>
              </a:rPr>
            </a:br>
            <a:r>
              <a:rPr lang="en-GB" sz="3200" b="1" dirty="0">
                <a:solidFill>
                  <a:srgbClr val="7030A0"/>
                </a:solidFill>
              </a:rPr>
              <a:t>“disabled person”?</a:t>
            </a:r>
          </a:p>
        </p:txBody>
      </p:sp>
      <p:sp>
        <p:nvSpPr>
          <p:cNvPr id="3" name="Text Placeholder 2">
            <a:extLst>
              <a:ext uri="{FF2B5EF4-FFF2-40B4-BE49-F238E27FC236}">
                <a16:creationId xmlns:a16="http://schemas.microsoft.com/office/drawing/2014/main" id="{C1CF030E-7265-4521-BAD7-EF0F3152FC0F}"/>
              </a:ext>
            </a:extLst>
          </p:cNvPr>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53939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B45AB2-60D3-4E33-8ABC-311F6BE4D80A}"/>
              </a:ext>
            </a:extLst>
          </p:cNvPr>
          <p:cNvSpPr>
            <a:spLocks noGrp="1"/>
          </p:cNvSpPr>
          <p:nvPr>
            <p:ph type="title"/>
          </p:nvPr>
        </p:nvSpPr>
        <p:spPr/>
        <p:txBody>
          <a:bodyPr/>
          <a:lstStyle/>
          <a:p>
            <a:r>
              <a:rPr lang="en-GB" b="1" dirty="0">
                <a:solidFill>
                  <a:srgbClr val="7030A0"/>
                </a:solidFill>
              </a:rPr>
              <a:t>What is disability? Think of disabling barriers </a:t>
            </a:r>
          </a:p>
        </p:txBody>
      </p:sp>
      <p:sp>
        <p:nvSpPr>
          <p:cNvPr id="3" name="Content Placeholder 2">
            <a:extLst>
              <a:ext uri="{FF2B5EF4-FFF2-40B4-BE49-F238E27FC236}">
                <a16:creationId xmlns:a16="http://schemas.microsoft.com/office/drawing/2014/main" id="{A4C3FBFF-CF2F-4D3C-B73E-3C8C9FBB8EB4}"/>
              </a:ext>
            </a:extLst>
          </p:cNvPr>
          <p:cNvSpPr>
            <a:spLocks noGrp="1"/>
          </p:cNvSpPr>
          <p:nvPr>
            <p:ph idx="1"/>
          </p:nvPr>
        </p:nvSpPr>
        <p:spPr/>
        <p:txBody>
          <a:bodyPr>
            <a:normAutofit/>
          </a:bodyPr>
          <a:lstStyle/>
          <a:p>
            <a:pPr marL="0" indent="0">
              <a:buNone/>
            </a:pPr>
            <a:r>
              <a:rPr lang="en-GB" dirty="0"/>
              <a:t>A useful way to consider disability from a professional perspective is to ask: </a:t>
            </a:r>
          </a:p>
          <a:p>
            <a:r>
              <a:rPr lang="en-GB" dirty="0"/>
              <a:t>“What barriers do environments, policies or attitudes present to people that relate to common human experiences of ill health or impairment?”</a:t>
            </a:r>
          </a:p>
          <a:p>
            <a:r>
              <a:rPr lang="en-GB" dirty="0"/>
              <a:t>“What can be done to make services inclusive?”</a:t>
            </a:r>
          </a:p>
          <a:p>
            <a:r>
              <a:rPr lang="en-GB" dirty="0"/>
              <a:t>“What additional support could help people facing the biggest barriers to use transport services in as dignified, safe and easy a way as possible?”</a:t>
            </a:r>
          </a:p>
          <a:p>
            <a:endParaRPr lang="en-GB" dirty="0"/>
          </a:p>
          <a:p>
            <a:pPr marL="0" indent="0">
              <a:buNone/>
            </a:pPr>
            <a:endParaRPr lang="en-GB" dirty="0"/>
          </a:p>
        </p:txBody>
      </p:sp>
    </p:spTree>
    <p:extLst>
      <p:ext uri="{BB962C8B-B14F-4D97-AF65-F5344CB8AC3E}">
        <p14:creationId xmlns:p14="http://schemas.microsoft.com/office/powerpoint/2010/main" val="40891219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56C9DD-8DB3-4019-A518-1011E3F54214}"/>
              </a:ext>
            </a:extLst>
          </p:cNvPr>
          <p:cNvSpPr>
            <a:spLocks noGrp="1"/>
          </p:cNvSpPr>
          <p:nvPr>
            <p:ph type="title"/>
          </p:nvPr>
        </p:nvSpPr>
        <p:spPr/>
        <p:txBody>
          <a:bodyPr/>
          <a:lstStyle/>
          <a:p>
            <a:r>
              <a:rPr lang="en-GB" b="1" dirty="0">
                <a:solidFill>
                  <a:srgbClr val="7030A0"/>
                </a:solidFill>
              </a:rPr>
              <a:t>Equality Act definition of disability</a:t>
            </a:r>
          </a:p>
        </p:txBody>
      </p:sp>
      <p:sp>
        <p:nvSpPr>
          <p:cNvPr id="3" name="Content Placeholder 2">
            <a:extLst>
              <a:ext uri="{FF2B5EF4-FFF2-40B4-BE49-F238E27FC236}">
                <a16:creationId xmlns:a16="http://schemas.microsoft.com/office/drawing/2014/main" id="{F806D2A5-BDDE-4A61-A811-F31BD150E805}"/>
              </a:ext>
            </a:extLst>
          </p:cNvPr>
          <p:cNvSpPr>
            <a:spLocks noGrp="1"/>
          </p:cNvSpPr>
          <p:nvPr>
            <p:ph idx="1"/>
          </p:nvPr>
        </p:nvSpPr>
        <p:spPr/>
        <p:txBody>
          <a:bodyPr>
            <a:normAutofit fontScale="92500" lnSpcReduction="20000"/>
          </a:bodyPr>
          <a:lstStyle/>
          <a:p>
            <a:pPr>
              <a:lnSpc>
                <a:spcPct val="110000"/>
              </a:lnSpc>
              <a:spcBef>
                <a:spcPts val="0"/>
              </a:spcBef>
            </a:pPr>
            <a:r>
              <a:rPr lang="en-GB" dirty="0"/>
              <a:t>Anyone with “a physical or mental impairment that has a substantial and long-term negative effect on their ability to do normal daily activities” has rights not to experience discrimination, harassment or victimisation.</a:t>
            </a:r>
          </a:p>
          <a:p>
            <a:pPr>
              <a:lnSpc>
                <a:spcPct val="110000"/>
              </a:lnSpc>
              <a:spcBef>
                <a:spcPts val="0"/>
              </a:spcBef>
            </a:pPr>
            <a:endParaRPr lang="en-GB" dirty="0"/>
          </a:p>
          <a:p>
            <a:pPr>
              <a:lnSpc>
                <a:spcPct val="110000"/>
              </a:lnSpc>
              <a:spcBef>
                <a:spcPts val="0"/>
              </a:spcBef>
            </a:pPr>
            <a:r>
              <a:rPr lang="en-GB" dirty="0"/>
              <a:t>“Substantial” means more than minor or trivial.</a:t>
            </a:r>
          </a:p>
          <a:p>
            <a:pPr>
              <a:lnSpc>
                <a:spcPct val="110000"/>
              </a:lnSpc>
              <a:spcBef>
                <a:spcPts val="0"/>
              </a:spcBef>
            </a:pPr>
            <a:endParaRPr lang="en-GB" dirty="0"/>
          </a:p>
          <a:p>
            <a:pPr>
              <a:lnSpc>
                <a:spcPct val="110000"/>
              </a:lnSpc>
              <a:spcBef>
                <a:spcPts val="0"/>
              </a:spcBef>
            </a:pPr>
            <a:r>
              <a:rPr lang="en-GB" dirty="0"/>
              <a:t>“Long-term” means it has lasted or is likely to last more than 12 months. Terminal conditions are automatically covered, as are many fluctuating conditions, where symptoms may vary but are likely to recur.</a:t>
            </a:r>
          </a:p>
          <a:p>
            <a:endParaRPr lang="en-GB" dirty="0"/>
          </a:p>
        </p:txBody>
      </p:sp>
    </p:spTree>
    <p:extLst>
      <p:ext uri="{BB962C8B-B14F-4D97-AF65-F5344CB8AC3E}">
        <p14:creationId xmlns:p14="http://schemas.microsoft.com/office/powerpoint/2010/main" val="32771130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1657350" y="2057400"/>
            <a:ext cx="5829300" cy="1790700"/>
          </a:xfrm>
        </p:spPr>
        <p:txBody>
          <a:bodyPr>
            <a:normAutofit fontScale="90000"/>
          </a:bodyPr>
          <a:lstStyle/>
          <a:p>
            <a:br>
              <a:rPr lang="en-GB" b="1" dirty="0"/>
            </a:br>
            <a:br>
              <a:rPr lang="en-GB" b="1" dirty="0"/>
            </a:br>
            <a:r>
              <a:rPr lang="en-GB" sz="3600" b="1" dirty="0">
                <a:solidFill>
                  <a:srgbClr val="7030A0"/>
                </a:solidFill>
              </a:rPr>
              <a:t>What sorts of experiences might be covered by the </a:t>
            </a:r>
            <a:br>
              <a:rPr lang="en-GB" sz="3600" b="1" dirty="0">
                <a:solidFill>
                  <a:srgbClr val="7030A0"/>
                </a:solidFill>
              </a:rPr>
            </a:br>
            <a:r>
              <a:rPr lang="en-GB" sz="3600" b="1" dirty="0">
                <a:solidFill>
                  <a:srgbClr val="7030A0"/>
                </a:solidFill>
              </a:rPr>
              <a:t>Equality Act definition? </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20220060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B33914-5669-4408-B6F2-A88BC5658579}"/>
              </a:ext>
            </a:extLst>
          </p:cNvPr>
          <p:cNvSpPr>
            <a:spLocks noGrp="1"/>
          </p:cNvSpPr>
          <p:nvPr>
            <p:ph type="title"/>
          </p:nvPr>
        </p:nvSpPr>
        <p:spPr/>
        <p:txBody>
          <a:bodyPr>
            <a:normAutofit fontScale="90000"/>
          </a:bodyPr>
          <a:lstStyle/>
          <a:p>
            <a:r>
              <a:rPr lang="en-GB" b="1" dirty="0">
                <a:solidFill>
                  <a:srgbClr val="7030A0"/>
                </a:solidFill>
              </a:rPr>
              <a:t>Could it cause an ‘impairment’ within the meaning of the Equality Act? </a:t>
            </a:r>
          </a:p>
        </p:txBody>
      </p:sp>
      <p:sp>
        <p:nvSpPr>
          <p:cNvPr id="3" name="Content Placeholder 2">
            <a:extLst>
              <a:ext uri="{FF2B5EF4-FFF2-40B4-BE49-F238E27FC236}">
                <a16:creationId xmlns:a16="http://schemas.microsoft.com/office/drawing/2014/main" id="{37303DC3-D201-4963-B852-3B465B396D55}"/>
              </a:ext>
            </a:extLst>
          </p:cNvPr>
          <p:cNvSpPr>
            <a:spLocks noGrp="1"/>
          </p:cNvSpPr>
          <p:nvPr>
            <p:ph sz="half" idx="1"/>
          </p:nvPr>
        </p:nvSpPr>
        <p:spPr/>
        <p:txBody>
          <a:bodyPr>
            <a:normAutofit fontScale="92500" lnSpcReduction="10000"/>
          </a:bodyPr>
          <a:lstStyle/>
          <a:p>
            <a:r>
              <a:rPr lang="en-GB" dirty="0"/>
              <a:t>Anxiety</a:t>
            </a:r>
          </a:p>
          <a:p>
            <a:r>
              <a:rPr lang="en-GB" dirty="0"/>
              <a:t>Arthritis</a:t>
            </a:r>
          </a:p>
          <a:p>
            <a:pPr lvl="0"/>
            <a:r>
              <a:rPr lang="en-GB" dirty="0"/>
              <a:t>Autism</a:t>
            </a:r>
          </a:p>
          <a:p>
            <a:pPr lvl="0"/>
            <a:r>
              <a:rPr lang="en-GB" dirty="0"/>
              <a:t>Cancer</a:t>
            </a:r>
          </a:p>
          <a:p>
            <a:r>
              <a:rPr lang="en-GB" dirty="0"/>
              <a:t>Chronic heart condition</a:t>
            </a:r>
          </a:p>
          <a:p>
            <a:r>
              <a:rPr lang="en-GB" dirty="0"/>
              <a:t>Dependency on drugs and alcohol</a:t>
            </a:r>
          </a:p>
          <a:p>
            <a:pPr lvl="0"/>
            <a:r>
              <a:rPr lang="en-GB" dirty="0"/>
              <a:t>Depression</a:t>
            </a:r>
          </a:p>
          <a:p>
            <a:pPr lvl="0"/>
            <a:r>
              <a:rPr lang="en-GB" dirty="0"/>
              <a:t>Diabetes</a:t>
            </a:r>
          </a:p>
          <a:p>
            <a:pPr lvl="0"/>
            <a:r>
              <a:rPr lang="en-GB" dirty="0"/>
              <a:t>Dyslexia</a:t>
            </a:r>
          </a:p>
          <a:p>
            <a:endParaRPr lang="en-GB" dirty="0"/>
          </a:p>
        </p:txBody>
      </p:sp>
      <p:sp>
        <p:nvSpPr>
          <p:cNvPr id="4" name="Content Placeholder 3">
            <a:extLst>
              <a:ext uri="{FF2B5EF4-FFF2-40B4-BE49-F238E27FC236}">
                <a16:creationId xmlns:a16="http://schemas.microsoft.com/office/drawing/2014/main" id="{3BF315B5-578B-4378-8978-1E681FF03243}"/>
              </a:ext>
            </a:extLst>
          </p:cNvPr>
          <p:cNvSpPr>
            <a:spLocks noGrp="1"/>
          </p:cNvSpPr>
          <p:nvPr>
            <p:ph sz="half" idx="2"/>
          </p:nvPr>
        </p:nvSpPr>
        <p:spPr/>
        <p:txBody>
          <a:bodyPr>
            <a:normAutofit fontScale="92500" lnSpcReduction="10000"/>
          </a:bodyPr>
          <a:lstStyle/>
          <a:p>
            <a:r>
              <a:rPr lang="en-GB" dirty="0"/>
              <a:t>Hearing impairment that can be improved to within normal range with digital hearing aids </a:t>
            </a:r>
          </a:p>
          <a:p>
            <a:r>
              <a:rPr lang="en-GB" dirty="0"/>
              <a:t>Learning disability</a:t>
            </a:r>
          </a:p>
          <a:p>
            <a:r>
              <a:rPr lang="en-GB" dirty="0"/>
              <a:t>Multiple sclerosis</a:t>
            </a:r>
          </a:p>
          <a:p>
            <a:r>
              <a:rPr lang="en-GB" dirty="0"/>
              <a:t>Obesity</a:t>
            </a:r>
          </a:p>
          <a:p>
            <a:r>
              <a:rPr lang="en-GB" dirty="0"/>
              <a:t>Tendency to harm others</a:t>
            </a:r>
          </a:p>
          <a:p>
            <a:r>
              <a:rPr lang="en-GB" dirty="0"/>
              <a:t>Tendency to steal </a:t>
            </a:r>
          </a:p>
          <a:p>
            <a:r>
              <a:rPr lang="en-GB" dirty="0"/>
              <a:t>Visual impairment not correctable by glasses</a:t>
            </a:r>
          </a:p>
          <a:p>
            <a:endParaRPr lang="en-GB" dirty="0"/>
          </a:p>
        </p:txBody>
      </p:sp>
    </p:spTree>
    <p:extLst>
      <p:ext uri="{BB962C8B-B14F-4D97-AF65-F5344CB8AC3E}">
        <p14:creationId xmlns:p14="http://schemas.microsoft.com/office/powerpoint/2010/main" val="36823985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8850D-9200-4680-9147-315444754A0D}"/>
              </a:ext>
            </a:extLst>
          </p:cNvPr>
          <p:cNvSpPr>
            <a:spLocks noGrp="1"/>
          </p:cNvSpPr>
          <p:nvPr>
            <p:ph type="title"/>
          </p:nvPr>
        </p:nvSpPr>
        <p:spPr/>
        <p:txBody>
          <a:bodyPr/>
          <a:lstStyle/>
          <a:p>
            <a:r>
              <a:rPr lang="en-GB" b="1" dirty="0">
                <a:solidFill>
                  <a:srgbClr val="7030A0"/>
                </a:solidFill>
              </a:rPr>
              <a:t>Quiz – How common is living with an impairment? </a:t>
            </a:r>
          </a:p>
        </p:txBody>
      </p:sp>
      <p:sp>
        <p:nvSpPr>
          <p:cNvPr id="3" name="Content Placeholder 2">
            <a:extLst>
              <a:ext uri="{FF2B5EF4-FFF2-40B4-BE49-F238E27FC236}">
                <a16:creationId xmlns:a16="http://schemas.microsoft.com/office/drawing/2014/main" id="{2AF2BCEE-2D11-4A76-909B-111DE58F299A}"/>
              </a:ext>
            </a:extLst>
          </p:cNvPr>
          <p:cNvSpPr>
            <a:spLocks noGrp="1"/>
          </p:cNvSpPr>
          <p:nvPr>
            <p:ph idx="1"/>
          </p:nvPr>
        </p:nvSpPr>
        <p:spPr/>
        <p:txBody>
          <a:bodyPr>
            <a:normAutofit fontScale="92500" lnSpcReduction="10000"/>
          </a:bodyPr>
          <a:lstStyle/>
          <a:p>
            <a:pPr marL="0" indent="0">
              <a:lnSpc>
                <a:spcPct val="120000"/>
              </a:lnSpc>
              <a:spcBef>
                <a:spcPts val="0"/>
              </a:spcBef>
              <a:buNone/>
            </a:pPr>
            <a:r>
              <a:rPr lang="en-GB" b="1" dirty="0">
                <a:solidFill>
                  <a:srgbClr val="7030A0"/>
                </a:solidFill>
              </a:rPr>
              <a:t>There are nearly 67 million people in the UK . . </a:t>
            </a:r>
            <a:r>
              <a:rPr lang="en-GB" b="1">
                <a:solidFill>
                  <a:srgbClr val="7030A0"/>
                </a:solidFill>
              </a:rPr>
              <a:t>.</a:t>
            </a:r>
            <a:endParaRPr lang="en-GB" u="sng"/>
          </a:p>
          <a:p>
            <a:pPr marL="385763" indent="-385763">
              <a:lnSpc>
                <a:spcPct val="120000"/>
              </a:lnSpc>
              <a:spcBef>
                <a:spcPts val="0"/>
              </a:spcBef>
              <a:buFont typeface="+mj-lt"/>
              <a:buAutoNum type="arabicPeriod"/>
            </a:pPr>
            <a:r>
              <a:rPr lang="en-GB" u="sng" dirty="0"/>
              <a:t>How many</a:t>
            </a:r>
            <a:r>
              <a:rPr lang="en-GB" dirty="0"/>
              <a:t> are estimated by the Government to have rights under the Equality Act as “disabled people”? </a:t>
            </a:r>
          </a:p>
          <a:p>
            <a:pPr marL="385763" indent="-385763">
              <a:lnSpc>
                <a:spcPct val="120000"/>
              </a:lnSpc>
              <a:spcBef>
                <a:spcPts val="0"/>
              </a:spcBef>
              <a:buFont typeface="+mj-lt"/>
              <a:buAutoNum type="arabicPeriod"/>
            </a:pPr>
            <a:r>
              <a:rPr lang="en-GB" u="sng" dirty="0"/>
              <a:t>How many</a:t>
            </a:r>
            <a:r>
              <a:rPr lang="en-GB" dirty="0"/>
              <a:t> use a wheelchair? </a:t>
            </a:r>
          </a:p>
          <a:p>
            <a:pPr marL="385763" indent="-385763">
              <a:lnSpc>
                <a:spcPct val="120000"/>
              </a:lnSpc>
              <a:spcBef>
                <a:spcPts val="0"/>
              </a:spcBef>
              <a:buFont typeface="+mj-lt"/>
              <a:buAutoNum type="arabicPeriod"/>
            </a:pPr>
            <a:r>
              <a:rPr lang="en-GB" dirty="0"/>
              <a:t>What </a:t>
            </a:r>
            <a:r>
              <a:rPr lang="en-GB" u="sng" dirty="0"/>
              <a:t>percentag</a:t>
            </a:r>
            <a:r>
              <a:rPr lang="en-GB" dirty="0"/>
              <a:t>e of people over the age of 50 and over the age of 70 experience significant hearing loss? </a:t>
            </a:r>
          </a:p>
          <a:p>
            <a:pPr marL="385763" indent="-385763">
              <a:lnSpc>
                <a:spcPct val="120000"/>
              </a:lnSpc>
              <a:spcBef>
                <a:spcPts val="0"/>
              </a:spcBef>
              <a:buFont typeface="+mj-lt"/>
              <a:buAutoNum type="arabicPeriod"/>
            </a:pPr>
            <a:r>
              <a:rPr lang="en-GB" u="sng" dirty="0"/>
              <a:t>How many</a:t>
            </a:r>
            <a:r>
              <a:rPr lang="en-GB" dirty="0"/>
              <a:t> have arthritis?</a:t>
            </a:r>
          </a:p>
          <a:p>
            <a:pPr marL="385763" indent="-385763">
              <a:lnSpc>
                <a:spcPct val="120000"/>
              </a:lnSpc>
              <a:spcBef>
                <a:spcPts val="0"/>
              </a:spcBef>
              <a:buFont typeface="+mj-lt"/>
              <a:buAutoNum type="arabicPeriod"/>
            </a:pPr>
            <a:r>
              <a:rPr lang="en-GB" u="sng" dirty="0"/>
              <a:t>How many</a:t>
            </a:r>
            <a:r>
              <a:rPr lang="en-GB" dirty="0"/>
              <a:t> live with sight loss and how many are registered as blind or partially sighted? </a:t>
            </a:r>
          </a:p>
          <a:p>
            <a:pPr marL="385763" indent="-385763">
              <a:lnSpc>
                <a:spcPct val="120000"/>
              </a:lnSpc>
              <a:spcBef>
                <a:spcPts val="0"/>
              </a:spcBef>
              <a:buFont typeface="+mj-lt"/>
              <a:buAutoNum type="arabicPeriod"/>
            </a:pPr>
            <a:endParaRPr lang="en-GB" dirty="0"/>
          </a:p>
        </p:txBody>
      </p:sp>
    </p:spTree>
    <p:extLst>
      <p:ext uri="{BB962C8B-B14F-4D97-AF65-F5344CB8AC3E}">
        <p14:creationId xmlns:p14="http://schemas.microsoft.com/office/powerpoint/2010/main" val="6589823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F8850D-9200-4680-9147-315444754A0D}"/>
              </a:ext>
            </a:extLst>
          </p:cNvPr>
          <p:cNvSpPr>
            <a:spLocks noGrp="1"/>
          </p:cNvSpPr>
          <p:nvPr>
            <p:ph type="title"/>
          </p:nvPr>
        </p:nvSpPr>
        <p:spPr/>
        <p:txBody>
          <a:bodyPr>
            <a:normAutofit/>
          </a:bodyPr>
          <a:lstStyle/>
          <a:p>
            <a:r>
              <a:rPr lang="en-GB" b="1" dirty="0">
                <a:solidFill>
                  <a:srgbClr val="7030A0"/>
                </a:solidFill>
              </a:rPr>
              <a:t>Quiz – How common is living with an impairment? </a:t>
            </a:r>
          </a:p>
        </p:txBody>
      </p:sp>
      <p:sp>
        <p:nvSpPr>
          <p:cNvPr id="3" name="Content Placeholder 2">
            <a:extLst>
              <a:ext uri="{FF2B5EF4-FFF2-40B4-BE49-F238E27FC236}">
                <a16:creationId xmlns:a16="http://schemas.microsoft.com/office/drawing/2014/main" id="{2AF2BCEE-2D11-4A76-909B-111DE58F299A}"/>
              </a:ext>
            </a:extLst>
          </p:cNvPr>
          <p:cNvSpPr>
            <a:spLocks noGrp="1"/>
          </p:cNvSpPr>
          <p:nvPr>
            <p:ph idx="1"/>
          </p:nvPr>
        </p:nvSpPr>
        <p:spPr/>
        <p:txBody>
          <a:bodyPr>
            <a:normAutofit fontScale="92500"/>
          </a:bodyPr>
          <a:lstStyle/>
          <a:p>
            <a:pPr marL="0" indent="0">
              <a:lnSpc>
                <a:spcPct val="120000"/>
              </a:lnSpc>
              <a:spcBef>
                <a:spcPts val="0"/>
              </a:spcBef>
              <a:buNone/>
            </a:pPr>
            <a:r>
              <a:rPr lang="en-GB" b="1" dirty="0">
                <a:solidFill>
                  <a:srgbClr val="7030A0"/>
                </a:solidFill>
              </a:rPr>
              <a:t>There are nearly 67 million people in the UK . . .</a:t>
            </a:r>
            <a:endParaRPr lang="en-GB" u="sng" dirty="0"/>
          </a:p>
          <a:p>
            <a:pPr marL="385763" indent="-385763">
              <a:lnSpc>
                <a:spcPct val="120000"/>
              </a:lnSpc>
              <a:spcBef>
                <a:spcPts val="0"/>
              </a:spcBef>
              <a:buFont typeface="+mj-lt"/>
              <a:buAutoNum type="arabicPeriod" startAt="5"/>
            </a:pPr>
            <a:r>
              <a:rPr lang="en-GB" u="sng" dirty="0"/>
              <a:t>How many</a:t>
            </a:r>
            <a:r>
              <a:rPr lang="en-GB" dirty="0"/>
              <a:t> live with heart and circulatory diseases?</a:t>
            </a:r>
          </a:p>
          <a:p>
            <a:pPr marL="385763" indent="-385763">
              <a:lnSpc>
                <a:spcPct val="120000"/>
              </a:lnSpc>
              <a:spcBef>
                <a:spcPts val="0"/>
              </a:spcBef>
              <a:buFont typeface="+mj-lt"/>
              <a:buAutoNum type="arabicPeriod" startAt="5"/>
            </a:pPr>
            <a:r>
              <a:rPr lang="en-GB" u="sng" dirty="0"/>
              <a:t>How many</a:t>
            </a:r>
            <a:r>
              <a:rPr lang="en-GB" dirty="0"/>
              <a:t> people have autism spectrum conditions?</a:t>
            </a:r>
          </a:p>
          <a:p>
            <a:pPr marL="385763" indent="-385763">
              <a:lnSpc>
                <a:spcPct val="120000"/>
              </a:lnSpc>
              <a:spcBef>
                <a:spcPts val="0"/>
              </a:spcBef>
              <a:buFont typeface="+mj-lt"/>
              <a:buAutoNum type="arabicPeriod" startAt="5"/>
            </a:pPr>
            <a:r>
              <a:rPr lang="en-GB" u="sng" dirty="0"/>
              <a:t>How many</a:t>
            </a:r>
            <a:r>
              <a:rPr lang="en-GB" dirty="0"/>
              <a:t> have learning disabilities?</a:t>
            </a:r>
          </a:p>
          <a:p>
            <a:pPr marL="385763" indent="-385763">
              <a:lnSpc>
                <a:spcPct val="120000"/>
              </a:lnSpc>
              <a:spcBef>
                <a:spcPts val="0"/>
              </a:spcBef>
              <a:buFont typeface="+mj-lt"/>
              <a:buAutoNum type="arabicPeriod" startAt="5"/>
            </a:pPr>
            <a:r>
              <a:rPr lang="en-GB" u="sng" dirty="0"/>
              <a:t>How many</a:t>
            </a:r>
            <a:r>
              <a:rPr lang="en-GB" dirty="0"/>
              <a:t> people have dementia? </a:t>
            </a:r>
          </a:p>
          <a:p>
            <a:pPr marL="385763" indent="-385763">
              <a:lnSpc>
                <a:spcPct val="120000"/>
              </a:lnSpc>
              <a:spcBef>
                <a:spcPts val="0"/>
              </a:spcBef>
              <a:buFont typeface="+mj-lt"/>
              <a:buAutoNum type="arabicPeriod" startAt="5"/>
            </a:pPr>
            <a:r>
              <a:rPr lang="en-GB" dirty="0"/>
              <a:t>Responding to a regular Department of Health survey (England only), </a:t>
            </a:r>
            <a:r>
              <a:rPr lang="en-GB" u="sng" dirty="0"/>
              <a:t>what proportion</a:t>
            </a:r>
            <a:r>
              <a:rPr lang="en-GB" dirty="0"/>
              <a:t> (“one in . . .”) say that have experienced at least one of a list of common mental health symptoms in the past week?</a:t>
            </a:r>
          </a:p>
        </p:txBody>
      </p:sp>
    </p:spTree>
    <p:extLst>
      <p:ext uri="{BB962C8B-B14F-4D97-AF65-F5344CB8AC3E}">
        <p14:creationId xmlns:p14="http://schemas.microsoft.com/office/powerpoint/2010/main" val="41925872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5E8721-16F9-49E8-B980-E732C68DA5CC}"/>
              </a:ext>
            </a:extLst>
          </p:cNvPr>
          <p:cNvSpPr>
            <a:spLocks noGrp="1"/>
          </p:cNvSpPr>
          <p:nvPr>
            <p:ph type="title"/>
          </p:nvPr>
        </p:nvSpPr>
        <p:spPr/>
        <p:txBody>
          <a:bodyPr/>
          <a:lstStyle/>
          <a:p>
            <a:r>
              <a:rPr lang="en-GB" b="1" dirty="0">
                <a:solidFill>
                  <a:srgbClr val="7030A0"/>
                </a:solidFill>
              </a:rPr>
              <a:t>Disability. What’s the problem?</a:t>
            </a:r>
          </a:p>
        </p:txBody>
      </p:sp>
      <p:sp>
        <p:nvSpPr>
          <p:cNvPr id="3" name="Content Placeholder 2">
            <a:extLst>
              <a:ext uri="{FF2B5EF4-FFF2-40B4-BE49-F238E27FC236}">
                <a16:creationId xmlns:a16="http://schemas.microsoft.com/office/drawing/2014/main" id="{8E613CB0-C8C3-47A4-A25B-92404CCC2C36}"/>
              </a:ext>
            </a:extLst>
          </p:cNvPr>
          <p:cNvSpPr>
            <a:spLocks noGrp="1"/>
          </p:cNvSpPr>
          <p:nvPr>
            <p:ph idx="1"/>
          </p:nvPr>
        </p:nvSpPr>
        <p:spPr/>
        <p:txBody>
          <a:bodyPr/>
          <a:lstStyle/>
          <a:p>
            <a:endParaRPr lang="en-GB" dirty="0"/>
          </a:p>
        </p:txBody>
      </p:sp>
      <p:sp>
        <p:nvSpPr>
          <p:cNvPr id="5" name="Oval 4">
            <a:extLst>
              <a:ext uri="{FF2B5EF4-FFF2-40B4-BE49-F238E27FC236}">
                <a16:creationId xmlns:a16="http://schemas.microsoft.com/office/drawing/2014/main" id="{2820D82F-4740-4FB5-B4E8-908A1EE7B7C7}"/>
              </a:ext>
            </a:extLst>
          </p:cNvPr>
          <p:cNvSpPr/>
          <p:nvPr/>
        </p:nvSpPr>
        <p:spPr>
          <a:xfrm>
            <a:off x="3600450" y="3429000"/>
            <a:ext cx="1805940" cy="10287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The person is the problem – their body or mind is faulty</a:t>
            </a:r>
          </a:p>
        </p:txBody>
      </p:sp>
      <p:sp>
        <p:nvSpPr>
          <p:cNvPr id="11" name="Rectangle 10">
            <a:extLst>
              <a:ext uri="{FF2B5EF4-FFF2-40B4-BE49-F238E27FC236}">
                <a16:creationId xmlns:a16="http://schemas.microsoft.com/office/drawing/2014/main" id="{7F870DE2-9CD3-42AA-80AA-B6D3424D3E91}"/>
              </a:ext>
            </a:extLst>
          </p:cNvPr>
          <p:cNvSpPr/>
          <p:nvPr/>
        </p:nvSpPr>
        <p:spPr>
          <a:xfrm>
            <a:off x="1760221" y="4972051"/>
            <a:ext cx="1531622" cy="6191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Can’t you understand the timetable?</a:t>
            </a:r>
          </a:p>
        </p:txBody>
      </p:sp>
      <p:sp>
        <p:nvSpPr>
          <p:cNvPr id="14" name="Rectangle 13">
            <a:extLst>
              <a:ext uri="{FF2B5EF4-FFF2-40B4-BE49-F238E27FC236}">
                <a16:creationId xmlns:a16="http://schemas.microsoft.com/office/drawing/2014/main" id="{92970152-077F-455B-BCF1-00ABC1657404}"/>
              </a:ext>
            </a:extLst>
          </p:cNvPr>
          <p:cNvSpPr/>
          <p:nvPr/>
        </p:nvSpPr>
        <p:spPr>
          <a:xfrm>
            <a:off x="1338739" y="3004703"/>
            <a:ext cx="2261711" cy="3988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You don’t look disabled</a:t>
            </a:r>
          </a:p>
        </p:txBody>
      </p:sp>
      <p:sp>
        <p:nvSpPr>
          <p:cNvPr id="15" name="Rectangle 14">
            <a:extLst>
              <a:ext uri="{FF2B5EF4-FFF2-40B4-BE49-F238E27FC236}">
                <a16:creationId xmlns:a16="http://schemas.microsoft.com/office/drawing/2014/main" id="{59515E9E-EFB1-440D-AA59-0921805B96CA}"/>
              </a:ext>
            </a:extLst>
          </p:cNvPr>
          <p:cNvSpPr/>
          <p:nvPr/>
        </p:nvSpPr>
        <p:spPr>
          <a:xfrm>
            <a:off x="2653189" y="2183635"/>
            <a:ext cx="2261711" cy="5730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It would be easier for everyone if they stayed home</a:t>
            </a:r>
          </a:p>
        </p:txBody>
      </p:sp>
      <p:sp>
        <p:nvSpPr>
          <p:cNvPr id="18" name="Rectangle 17">
            <a:extLst>
              <a:ext uri="{FF2B5EF4-FFF2-40B4-BE49-F238E27FC236}">
                <a16:creationId xmlns:a16="http://schemas.microsoft.com/office/drawing/2014/main" id="{BA78A47F-1F18-4AD5-9240-AB18608315D1}"/>
              </a:ext>
            </a:extLst>
          </p:cNvPr>
          <p:cNvSpPr/>
          <p:nvPr/>
        </p:nvSpPr>
        <p:spPr>
          <a:xfrm>
            <a:off x="1338739" y="3629483"/>
            <a:ext cx="1681638" cy="6126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We don’t have a seat service – the buffet is that way</a:t>
            </a:r>
          </a:p>
        </p:txBody>
      </p:sp>
      <p:sp>
        <p:nvSpPr>
          <p:cNvPr id="19" name="Rectangle 18">
            <a:extLst>
              <a:ext uri="{FF2B5EF4-FFF2-40B4-BE49-F238E27FC236}">
                <a16:creationId xmlns:a16="http://schemas.microsoft.com/office/drawing/2014/main" id="{92525564-747F-4738-AE26-25050FE5BEA8}"/>
              </a:ext>
            </a:extLst>
          </p:cNvPr>
          <p:cNvSpPr/>
          <p:nvPr/>
        </p:nvSpPr>
        <p:spPr>
          <a:xfrm>
            <a:off x="1214436" y="4400494"/>
            <a:ext cx="1937547" cy="48456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Nothing I can do - he accessible loo is broken</a:t>
            </a:r>
          </a:p>
        </p:txBody>
      </p:sp>
      <p:sp>
        <p:nvSpPr>
          <p:cNvPr id="20" name="Rectangle 19">
            <a:extLst>
              <a:ext uri="{FF2B5EF4-FFF2-40B4-BE49-F238E27FC236}">
                <a16:creationId xmlns:a16="http://schemas.microsoft.com/office/drawing/2014/main" id="{F801BB07-E9F2-467D-8845-9822C009CFE0}"/>
              </a:ext>
            </a:extLst>
          </p:cNvPr>
          <p:cNvSpPr/>
          <p:nvPr/>
        </p:nvSpPr>
        <p:spPr>
          <a:xfrm>
            <a:off x="3639822" y="4645423"/>
            <a:ext cx="1805940" cy="484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Can you hurry up? I don’t have all day</a:t>
            </a:r>
          </a:p>
        </p:txBody>
      </p:sp>
      <p:sp>
        <p:nvSpPr>
          <p:cNvPr id="21" name="Rectangle 20">
            <a:extLst>
              <a:ext uri="{FF2B5EF4-FFF2-40B4-BE49-F238E27FC236}">
                <a16:creationId xmlns:a16="http://schemas.microsoft.com/office/drawing/2014/main" id="{DD29828C-72BD-4F68-B922-41E53C6976C4}"/>
              </a:ext>
            </a:extLst>
          </p:cNvPr>
          <p:cNvSpPr/>
          <p:nvPr/>
        </p:nvSpPr>
        <p:spPr>
          <a:xfrm>
            <a:off x="5587841" y="2270954"/>
            <a:ext cx="2491026" cy="484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Sorry. The ramp isn’t here again</a:t>
            </a:r>
          </a:p>
        </p:txBody>
      </p:sp>
      <p:sp>
        <p:nvSpPr>
          <p:cNvPr id="22" name="Rectangle 21">
            <a:extLst>
              <a:ext uri="{FF2B5EF4-FFF2-40B4-BE49-F238E27FC236}">
                <a16:creationId xmlns:a16="http://schemas.microsoft.com/office/drawing/2014/main" id="{3A42E614-25FC-404B-AD51-9303634B30E7}"/>
              </a:ext>
            </a:extLst>
          </p:cNvPr>
          <p:cNvSpPr/>
          <p:nvPr/>
        </p:nvSpPr>
        <p:spPr>
          <a:xfrm>
            <a:off x="5698305" y="2972810"/>
            <a:ext cx="1938363" cy="4307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You can’t travel today. The lift is out of order</a:t>
            </a:r>
          </a:p>
        </p:txBody>
      </p:sp>
      <p:sp>
        <p:nvSpPr>
          <p:cNvPr id="23" name="Rectangle 22">
            <a:extLst>
              <a:ext uri="{FF2B5EF4-FFF2-40B4-BE49-F238E27FC236}">
                <a16:creationId xmlns:a16="http://schemas.microsoft.com/office/drawing/2014/main" id="{DF60C04C-9C87-42BF-8372-4A2C20C7FCFC}"/>
              </a:ext>
            </a:extLst>
          </p:cNvPr>
          <p:cNvSpPr/>
          <p:nvPr/>
        </p:nvSpPr>
        <p:spPr>
          <a:xfrm>
            <a:off x="5842872" y="4242087"/>
            <a:ext cx="2235995" cy="32678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I don’t have the time to help</a:t>
            </a:r>
          </a:p>
        </p:txBody>
      </p:sp>
      <p:sp>
        <p:nvSpPr>
          <p:cNvPr id="24" name="Rectangle 23">
            <a:extLst>
              <a:ext uri="{FF2B5EF4-FFF2-40B4-BE49-F238E27FC236}">
                <a16:creationId xmlns:a16="http://schemas.microsoft.com/office/drawing/2014/main" id="{F0C89D78-9E75-4315-BB1B-D01DE504B995}"/>
              </a:ext>
            </a:extLst>
          </p:cNvPr>
          <p:cNvSpPr/>
          <p:nvPr/>
        </p:nvSpPr>
        <p:spPr>
          <a:xfrm>
            <a:off x="5933600" y="4952528"/>
            <a:ext cx="1703069" cy="4845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We’ve suspended seat reservations</a:t>
            </a:r>
          </a:p>
        </p:txBody>
      </p:sp>
      <p:sp>
        <p:nvSpPr>
          <p:cNvPr id="25" name="Rectangle 24">
            <a:extLst>
              <a:ext uri="{FF2B5EF4-FFF2-40B4-BE49-F238E27FC236}">
                <a16:creationId xmlns:a16="http://schemas.microsoft.com/office/drawing/2014/main" id="{1288BAB9-CC74-4D95-BA54-30E8ECA5B16B}"/>
              </a:ext>
            </a:extLst>
          </p:cNvPr>
          <p:cNvSpPr/>
          <p:nvPr/>
        </p:nvSpPr>
        <p:spPr>
          <a:xfrm>
            <a:off x="6057899" y="3565688"/>
            <a:ext cx="1805940" cy="48457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350" dirty="0"/>
              <a:t>You can see the sign just there</a:t>
            </a:r>
          </a:p>
        </p:txBody>
      </p:sp>
    </p:spTree>
    <p:extLst>
      <p:ext uri="{BB962C8B-B14F-4D97-AF65-F5344CB8AC3E}">
        <p14:creationId xmlns:p14="http://schemas.microsoft.com/office/powerpoint/2010/main" val="415780637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12BA724-0A86-4315-B637-495DA6617CDD}"/>
</file>

<file path=customXml/itemProps2.xml><?xml version="1.0" encoding="utf-8"?>
<ds:datastoreItem xmlns:ds="http://schemas.openxmlformats.org/officeDocument/2006/customXml" ds:itemID="{6CC5C28F-4651-4FF2-B51F-D847C98B2D12}"/>
</file>

<file path=customXml/itemProps3.xml><?xml version="1.0" encoding="utf-8"?>
<ds:datastoreItem xmlns:ds="http://schemas.openxmlformats.org/officeDocument/2006/customXml" ds:itemID="{48D80F8A-B358-430A-9DA8-6CF81623F555}"/>
</file>

<file path=docProps/app.xml><?xml version="1.0" encoding="utf-8"?>
<Properties xmlns="http://schemas.openxmlformats.org/officeDocument/2006/extended-properties" xmlns:vt="http://schemas.openxmlformats.org/officeDocument/2006/docPropsVTypes">
  <Template>Office Theme</Template>
  <TotalTime>48</TotalTime>
  <Words>1666</Words>
  <Application>Microsoft Office PowerPoint</Application>
  <PresentationFormat>On-screen Show (4:3)</PresentationFormat>
  <Paragraphs>133</Paragraphs>
  <Slides>11</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11</vt:i4>
      </vt:variant>
    </vt:vector>
  </HeadingPairs>
  <TitlesOfParts>
    <vt:vector size="15" baseType="lpstr">
      <vt:lpstr>Arial</vt:lpstr>
      <vt:lpstr>Calibri</vt:lpstr>
      <vt:lpstr>Calibri Light</vt:lpstr>
      <vt:lpstr>Office Theme</vt:lpstr>
      <vt:lpstr>  What is disability?</vt:lpstr>
      <vt:lpstr>What do you think disability is?  Who do you first think of  when you hear  “disabled person”?</vt:lpstr>
      <vt:lpstr>What is disability? Think of disabling barriers </vt:lpstr>
      <vt:lpstr>Equality Act definition of disability</vt:lpstr>
      <vt:lpstr>  What sorts of experiences might be covered by the  Equality Act definition? </vt:lpstr>
      <vt:lpstr>Could it cause an ‘impairment’ within the meaning of the Equality Act? </vt:lpstr>
      <vt:lpstr>Quiz – How common is living with an impairment? </vt:lpstr>
      <vt:lpstr>Quiz – How common is living with an impairment? </vt:lpstr>
      <vt:lpstr>Disability. What’s the problem?</vt:lpstr>
      <vt:lpstr>Disability. What’s the solution?</vt:lpstr>
      <vt:lpstr>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disability?</dc:title>
  <dc:creator>Agnes Fletcher</dc:creator>
  <cp:lastModifiedBy>Agnes Fletcher</cp:lastModifiedBy>
  <cp:revision>4</cp:revision>
  <dcterms:created xsi:type="dcterms:W3CDTF">2020-06-08T10:07:05Z</dcterms:created>
  <dcterms:modified xsi:type="dcterms:W3CDTF">2020-06-08T22:21:29Z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