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23" r:id="rId3"/>
    <p:sldId id="363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68151" autoAdjust="0"/>
  </p:normalViewPr>
  <p:slideViewPr>
    <p:cSldViewPr snapToGrid="0">
      <p:cViewPr varScale="1">
        <p:scale>
          <a:sx n="65" d="100"/>
          <a:sy n="65" d="100"/>
        </p:scale>
        <p:origin x="35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gnes Fletcher" userId="3249466c264e17c0" providerId="LiveId" clId="{21CC82E0-2AAA-475D-A411-41F69F59F58C}"/>
    <pc:docChg chg="modSld">
      <pc:chgData name="Agnes Fletcher" userId="3249466c264e17c0" providerId="LiveId" clId="{21CC82E0-2AAA-475D-A411-41F69F59F58C}" dt="2020-06-29T09:49:45.107" v="83" actId="20577"/>
      <pc:docMkLst>
        <pc:docMk/>
      </pc:docMkLst>
      <pc:sldChg chg="modSp mod">
        <pc:chgData name="Agnes Fletcher" userId="3249466c264e17c0" providerId="LiveId" clId="{21CC82E0-2AAA-475D-A411-41F69F59F58C}" dt="2020-06-29T09:49:45.107" v="83" actId="20577"/>
        <pc:sldMkLst>
          <pc:docMk/>
          <pc:sldMk cId="383105761" sldId="256"/>
        </pc:sldMkLst>
        <pc:spChg chg="mod">
          <ac:chgData name="Agnes Fletcher" userId="3249466c264e17c0" providerId="LiveId" clId="{21CC82E0-2AAA-475D-A411-41F69F59F58C}" dt="2020-06-29T09:49:45.107" v="83" actId="20577"/>
          <ac:spMkLst>
            <pc:docMk/>
            <pc:sldMk cId="383105761" sldId="256"/>
            <ac:spMk id="2" creationId="{8459AE55-C0D7-44C1-A125-B261A33CA754}"/>
          </ac:spMkLst>
        </pc:spChg>
      </pc:sldChg>
      <pc:sldChg chg="modSp mod">
        <pc:chgData name="Agnes Fletcher" userId="3249466c264e17c0" providerId="LiveId" clId="{21CC82E0-2AAA-475D-A411-41F69F59F58C}" dt="2020-06-29T09:48:45.946" v="39" actId="20577"/>
        <pc:sldMkLst>
          <pc:docMk/>
          <pc:sldMk cId="2448966868" sldId="323"/>
        </pc:sldMkLst>
        <pc:spChg chg="mod">
          <ac:chgData name="Agnes Fletcher" userId="3249466c264e17c0" providerId="LiveId" clId="{21CC82E0-2AAA-475D-A411-41F69F59F58C}" dt="2020-06-29T09:48:45.946" v="39" actId="20577"/>
          <ac:spMkLst>
            <pc:docMk/>
            <pc:sldMk cId="2448966868" sldId="323"/>
            <ac:spMk id="3" creationId="{A8C3AB4E-A4F8-48FC-A354-3BB71ECE7C01}"/>
          </ac:spMkLst>
        </pc:spChg>
      </pc:sldChg>
    </pc:docChg>
  </pc:docChgLst>
  <pc:docChgLst>
    <pc:chgData name="Agnes Fletcher" userId="3249466c264e17c0" providerId="LiveId" clId="{8B787A86-B747-4788-9DE5-607DC21ABF09}"/>
    <pc:docChg chg="addSld modSld sldOrd">
      <pc:chgData name="Agnes Fletcher" userId="3249466c264e17c0" providerId="LiveId" clId="{8B787A86-B747-4788-9DE5-607DC21ABF09}" dt="2020-06-08T21:18:40.087" v="11" actId="20577"/>
      <pc:docMkLst>
        <pc:docMk/>
      </pc:docMkLst>
      <pc:sldChg chg="modSp mod">
        <pc:chgData name="Agnes Fletcher" userId="3249466c264e17c0" providerId="LiveId" clId="{8B787A86-B747-4788-9DE5-607DC21ABF09}" dt="2020-06-08T21:18:40.087" v="11" actId="20577"/>
        <pc:sldMkLst>
          <pc:docMk/>
          <pc:sldMk cId="383105761" sldId="256"/>
        </pc:sldMkLst>
        <pc:spChg chg="mod">
          <ac:chgData name="Agnes Fletcher" userId="3249466c264e17c0" providerId="LiveId" clId="{8B787A86-B747-4788-9DE5-607DC21ABF09}" dt="2020-06-08T21:18:40.087" v="11" actId="20577"/>
          <ac:spMkLst>
            <pc:docMk/>
            <pc:sldMk cId="383105761" sldId="256"/>
            <ac:spMk id="2" creationId="{8459AE55-C0D7-44C1-A125-B261A33CA754}"/>
          </ac:spMkLst>
        </pc:spChg>
      </pc:sldChg>
      <pc:sldChg chg="add ord">
        <pc:chgData name="Agnes Fletcher" userId="3249466c264e17c0" providerId="LiveId" clId="{8B787A86-B747-4788-9DE5-607DC21ABF09}" dt="2020-06-08T12:04:48.751" v="2"/>
        <pc:sldMkLst>
          <pc:docMk/>
          <pc:sldMk cId="1811336541" sldId="3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07432D-7057-4E4F-A64B-EA465D196AAE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0B946B-8CD2-4D83-B3C8-4EB32E33D96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389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It may be necessary to include details of specific policies for safe and inclusive travel during pandemics.</a:t>
            </a:r>
          </a:p>
          <a:p>
            <a:endParaRPr lang="en-GB" dirty="0"/>
          </a:p>
          <a:p>
            <a:r>
              <a:rPr lang="en-GB" dirty="0"/>
              <a:t>Remember to remind delegates that disabled passengers have rights to accessible information and practical support at all times – but that support may need to be offered in different ways to maintain safety. For example, social distancing may mean some changes to the way that practical support is offered.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0B946B-8CD2-4D83-B3C8-4EB32E33D96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4118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CBA15A7-24CF-489D-B74D-DA3B22E422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880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Communication is crucial. Getting it right can make all the difference to how safe and comfortable any passenger finds their journey. </a:t>
            </a:r>
          </a:p>
          <a:p>
            <a:endParaRPr lang="en-GB" dirty="0"/>
          </a:p>
          <a:p>
            <a:r>
              <a:rPr lang="en-GB" dirty="0"/>
              <a:t>Communication is about the information passengers receive from audio-visual announcements and signage. It is also about their interactions with staff. </a:t>
            </a:r>
          </a:p>
          <a:p>
            <a:endParaRPr lang="en-GB" dirty="0"/>
          </a:p>
          <a:p>
            <a:r>
              <a:rPr lang="en-GB" dirty="0"/>
              <a:t>Remember the barriers that some passengers face to the transport network. This can include information and communication. </a:t>
            </a:r>
          </a:p>
          <a:p>
            <a:endParaRPr lang="en-GB" dirty="0"/>
          </a:p>
          <a:p>
            <a:r>
              <a:rPr lang="en-GB" dirty="0"/>
              <a:t>You can make a REAL difference by communicating in an inclusive way.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1D9D01-5A5C-459D-B94B-C9C817464E0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658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2796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8445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984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181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75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1151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77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10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583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9946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76620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7BF31-4A30-42EF-BEC3-C4AC59D78F0F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75B18-0DA3-4564-BCAA-5E1BEC6DF14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4270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59AE55-C0D7-44C1-A125-B261A33CA7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2573850"/>
            <a:ext cx="7772400" cy="2387600"/>
          </a:xfrm>
        </p:spPr>
        <p:txBody>
          <a:bodyPr>
            <a:normAutofit fontScale="90000"/>
          </a:bodyPr>
          <a:lstStyle/>
          <a:p>
            <a:br>
              <a:rPr lang="en-GB" b="1" dirty="0">
                <a:solidFill>
                  <a:srgbClr val="7030A0"/>
                </a:solidFill>
              </a:rPr>
            </a:br>
            <a:br>
              <a:rPr lang="en-GB" b="1" dirty="0">
                <a:solidFill>
                  <a:srgbClr val="7030A0"/>
                </a:solidFill>
              </a:rPr>
            </a:br>
            <a:br>
              <a:rPr lang="en-GB" b="1" dirty="0">
                <a:solidFill>
                  <a:srgbClr val="7030A0"/>
                </a:solidFill>
              </a:rPr>
            </a:br>
            <a:br>
              <a:rPr lang="en-GB" b="1" dirty="0">
                <a:solidFill>
                  <a:srgbClr val="7030A0"/>
                </a:solidFill>
              </a:rPr>
            </a:br>
            <a:r>
              <a:rPr lang="en-GB" b="1" dirty="0">
                <a:solidFill>
                  <a:srgbClr val="7030A0"/>
                </a:solidFill>
              </a:rPr>
              <a:t>Inclusive transport services </a:t>
            </a:r>
            <a:br>
              <a:rPr lang="en-GB" b="1" dirty="0">
                <a:solidFill>
                  <a:srgbClr val="7030A0"/>
                </a:solidFill>
              </a:rPr>
            </a:br>
            <a:r>
              <a:rPr lang="en-GB" b="1">
                <a:solidFill>
                  <a:srgbClr val="7030A0"/>
                </a:solidFill>
              </a:rPr>
              <a:t>during pandemics</a:t>
            </a:r>
            <a:endParaRPr lang="en-GB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05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956828-F9AB-4FE4-BCBD-93816C43C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Inclusive travel: disability assistance and social distancing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3AB4E-A4F8-48FC-A354-3BB71ECE7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Transport operating companies may need to ensure ‘social distancing’ at intervals to support efforts to suppress transmission of viruses.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Maintaining an inclusive transport offer is also vital and a legal requirement.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Over 200 disabled people brought a class action against UK supermarkets in 2020 claiming discrimination in COVID-19 policies on subjects such as queuing, ‘one person per shop’ and online shopping.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It is crucial to consider disabled people’s rights when conducting risk assessments and developing policies and practice on social distancing and to ensure a balance between health and safety and anti-discrimination practice.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Personal protective equipment may be required for staff providing assistance to disabled passengers. </a:t>
            </a: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en-GB" sz="8000" dirty="0"/>
              <a:t>Policies relating to face coverings are likely to have exclusions for those who for disability-related reasons cannot safely use them.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89668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BC890-3DC3-41D1-A663-18466ABD3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REAL passengers, REAL people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62E0A3-D33E-481E-8BEC-6A7A7ABEB5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>
                <a:solidFill>
                  <a:srgbClr val="7030A0"/>
                </a:solidFill>
              </a:rPr>
              <a:t>R</a:t>
            </a:r>
            <a:r>
              <a:rPr lang="en-GB" b="1" dirty="0"/>
              <a:t>espect</a:t>
            </a:r>
          </a:p>
          <a:p>
            <a:r>
              <a:rPr lang="en-GB" b="1" dirty="0">
                <a:solidFill>
                  <a:srgbClr val="7030A0"/>
                </a:solidFill>
              </a:rPr>
              <a:t>E</a:t>
            </a:r>
            <a:r>
              <a:rPr lang="en-GB" b="1" dirty="0"/>
              <a:t>mpathise</a:t>
            </a:r>
          </a:p>
          <a:p>
            <a:r>
              <a:rPr lang="en-GB" b="1" dirty="0">
                <a:solidFill>
                  <a:srgbClr val="7030A0"/>
                </a:solidFill>
              </a:rPr>
              <a:t>A</a:t>
            </a:r>
            <a:r>
              <a:rPr lang="en-GB" b="1" dirty="0"/>
              <a:t>sk</a:t>
            </a:r>
          </a:p>
          <a:p>
            <a:r>
              <a:rPr lang="en-GB" b="1" dirty="0">
                <a:solidFill>
                  <a:srgbClr val="7030A0"/>
                </a:solidFill>
              </a:rPr>
              <a:t>L</a:t>
            </a:r>
            <a:r>
              <a:rPr lang="en-GB" b="1" dirty="0"/>
              <a:t>isten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11336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7A27A67C8D85542B1A0A40BBA28A30B" ma:contentTypeVersion="4" ma:contentTypeDescription="Create a new document." ma:contentTypeScope="" ma:versionID="5f7a3bc8ff7045113081c497ff41999a">
  <xsd:schema xmlns:xsd="http://www.w3.org/2001/XMLSchema" xmlns:xs="http://www.w3.org/2001/XMLSchema" xmlns:p="http://schemas.microsoft.com/office/2006/metadata/properties" xmlns:ns2="f21983d5-9076-4e83-b00f-521373bb6b19" targetNamespace="http://schemas.microsoft.com/office/2006/metadata/properties" ma:root="true" ma:fieldsID="1589027d74fd971d62699d169cd835c9" ns2:_="">
    <xsd:import namespace="f21983d5-9076-4e83-b00f-521373bb6b1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1983d5-9076-4e83-b00f-521373bb6b1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A94D88-87C8-4D74-A29B-1C6502908CC2}"/>
</file>

<file path=customXml/itemProps2.xml><?xml version="1.0" encoding="utf-8"?>
<ds:datastoreItem xmlns:ds="http://schemas.openxmlformats.org/officeDocument/2006/customXml" ds:itemID="{09409E31-82A8-4F38-9A79-237778C48B9A}"/>
</file>

<file path=customXml/itemProps3.xml><?xml version="1.0" encoding="utf-8"?>
<ds:datastoreItem xmlns:ds="http://schemas.openxmlformats.org/officeDocument/2006/customXml" ds:itemID="{20B25007-F595-4D8F-A1CF-314E52413A3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314</Words>
  <Application>Microsoft Office PowerPoint</Application>
  <PresentationFormat>On-screen Show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    Inclusive transport services  during pandemics</vt:lpstr>
      <vt:lpstr>Inclusive travel: disability assistance and social distancing</vt:lpstr>
      <vt:lpstr>REAL passengers, REAL people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Inclusive rail services  during pandemics</dc:title>
  <dc:creator>Agnes Fletcher</dc:creator>
  <cp:lastModifiedBy>Agnes Fletcher</cp:lastModifiedBy>
  <cp:revision>1</cp:revision>
  <dcterms:created xsi:type="dcterms:W3CDTF">2020-06-08T11:08:46Z</dcterms:created>
  <dcterms:modified xsi:type="dcterms:W3CDTF">2020-06-29T09:49:50Z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0x01010097A27A67C8D85542B1A0A40BBA28A30B</vt:lpwstr>
  </property>
</Properties>
</file>