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362" r:id="rId2"/>
    <p:sldId id="363" r:id="rId3"/>
    <p:sldId id="313" r:id="rId4"/>
    <p:sldId id="297" r:id="rId5"/>
    <p:sldId id="364" r:id="rId6"/>
    <p:sldId id="365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60459" autoAdjust="0"/>
  </p:normalViewPr>
  <p:slideViewPr>
    <p:cSldViewPr snapToGrid="0">
      <p:cViewPr varScale="1">
        <p:scale>
          <a:sx n="58" d="100"/>
          <a:sy n="58" d="100"/>
        </p:scale>
        <p:origin x="56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gnes Fletcher" userId="3249466c264e17c0" providerId="LiveId" clId="{9FD7A347-0A2F-4289-85CB-A408AF0213C9}"/>
    <pc:docChg chg="custSel addSld modSld">
      <pc:chgData name="Agnes Fletcher" userId="3249466c264e17c0" providerId="LiveId" clId="{9FD7A347-0A2F-4289-85CB-A408AF0213C9}" dt="2020-06-08T21:17:53.498" v="23"/>
      <pc:docMkLst>
        <pc:docMk/>
      </pc:docMkLst>
      <pc:sldChg chg="modSp mod">
        <pc:chgData name="Agnes Fletcher" userId="3249466c264e17c0" providerId="LiveId" clId="{9FD7A347-0A2F-4289-85CB-A408AF0213C9}" dt="2020-06-08T12:03:49.655" v="11" actId="20577"/>
        <pc:sldMkLst>
          <pc:docMk/>
          <pc:sldMk cId="293880818" sldId="362"/>
        </pc:sldMkLst>
        <pc:spChg chg="mod">
          <ac:chgData name="Agnes Fletcher" userId="3249466c264e17c0" providerId="LiveId" clId="{9FD7A347-0A2F-4289-85CB-A408AF0213C9}" dt="2020-06-08T12:03:49.655" v="11" actId="20577"/>
          <ac:spMkLst>
            <pc:docMk/>
            <pc:sldMk cId="293880818" sldId="362"/>
            <ac:spMk id="2" creationId="{001B6482-759C-4424-92E5-955598B0E1D1}"/>
          </ac:spMkLst>
        </pc:spChg>
      </pc:sldChg>
      <pc:sldChg chg="modSp mod">
        <pc:chgData name="Agnes Fletcher" userId="3249466c264e17c0" providerId="LiveId" clId="{9FD7A347-0A2F-4289-85CB-A408AF0213C9}" dt="2020-06-08T21:17:46.495" v="22" actId="20577"/>
        <pc:sldMkLst>
          <pc:docMk/>
          <pc:sldMk cId="1811336541" sldId="363"/>
        </pc:sldMkLst>
        <pc:spChg chg="mod">
          <ac:chgData name="Agnes Fletcher" userId="3249466c264e17c0" providerId="LiveId" clId="{9FD7A347-0A2F-4289-85CB-A408AF0213C9}" dt="2020-06-08T21:17:41.393" v="18" actId="20577"/>
          <ac:spMkLst>
            <pc:docMk/>
            <pc:sldMk cId="1811336541" sldId="363"/>
            <ac:spMk id="2" creationId="{818BC890-3DC3-41D1-A663-18466ABD3028}"/>
          </ac:spMkLst>
        </pc:spChg>
        <pc:spChg chg="mod">
          <ac:chgData name="Agnes Fletcher" userId="3249466c264e17c0" providerId="LiveId" clId="{9FD7A347-0A2F-4289-85CB-A408AF0213C9}" dt="2020-06-08T21:17:46.495" v="22" actId="20577"/>
          <ac:spMkLst>
            <pc:docMk/>
            <pc:sldMk cId="1811336541" sldId="363"/>
            <ac:spMk id="3" creationId="{1062E0A3-D33E-481E-8BEC-6A7A7ABEB538}"/>
          </ac:spMkLst>
        </pc:spChg>
      </pc:sldChg>
      <pc:sldChg chg="add">
        <pc:chgData name="Agnes Fletcher" userId="3249466c264e17c0" providerId="LiveId" clId="{9FD7A347-0A2F-4289-85CB-A408AF0213C9}" dt="2020-06-08T21:17:53.498" v="23"/>
        <pc:sldMkLst>
          <pc:docMk/>
          <pc:sldMk cId="1795195501" sldId="365"/>
        </pc:sldMkLst>
      </pc:sldChg>
    </pc:docChg>
  </pc:docChgLst>
  <pc:docChgLst>
    <pc:chgData name="Agnes Fletcher" userId="3249466c264e17c0" providerId="LiveId" clId="{17FC5BE6-886C-4E94-896B-BBD17375687E}"/>
    <pc:docChg chg="custSel modSld">
      <pc:chgData name="Agnes Fletcher" userId="3249466c264e17c0" providerId="LiveId" clId="{17FC5BE6-886C-4E94-896B-BBD17375687E}" dt="2020-06-29T09:48:07.905" v="31" actId="313"/>
      <pc:docMkLst>
        <pc:docMk/>
      </pc:docMkLst>
      <pc:sldChg chg="modSp mod">
        <pc:chgData name="Agnes Fletcher" userId="3249466c264e17c0" providerId="LiveId" clId="{17FC5BE6-886C-4E94-896B-BBD17375687E}" dt="2020-06-29T09:48:07.905" v="31" actId="313"/>
        <pc:sldMkLst>
          <pc:docMk/>
          <pc:sldMk cId="2595233098" sldId="313"/>
        </pc:sldMkLst>
        <pc:spChg chg="mod">
          <ac:chgData name="Agnes Fletcher" userId="3249466c264e17c0" providerId="LiveId" clId="{17FC5BE6-886C-4E94-896B-BBD17375687E}" dt="2020-06-29T09:48:07.905" v="31" actId="313"/>
          <ac:spMkLst>
            <pc:docMk/>
            <pc:sldMk cId="2595233098" sldId="313"/>
            <ac:spMk id="3" creationId="{0F016D90-1F23-4B62-B90D-A815FC6B254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55C8A1-C687-4DA3-B145-1B4A8536D164}" type="datetimeFigureOut">
              <a:rPr lang="en-GB" smtClean="0"/>
              <a:t>29/06/2020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1D9D01-5A5C-459D-B94B-C9C817464E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8836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Communication is crucial. Getting it right can make all the difference to how safe and comfortable any passenger finds their journey. </a:t>
            </a:r>
          </a:p>
          <a:p>
            <a:endParaRPr lang="en-GB" dirty="0"/>
          </a:p>
          <a:p>
            <a:r>
              <a:rPr lang="en-GB" dirty="0"/>
              <a:t>Communication is about the information passengers receive from audio-visual announcements and signage. It is also about their interactions with staff. </a:t>
            </a:r>
          </a:p>
          <a:p>
            <a:endParaRPr lang="en-GB" dirty="0"/>
          </a:p>
          <a:p>
            <a:r>
              <a:rPr lang="en-GB" dirty="0"/>
              <a:t>Remember the barriers that some passengers face to the transport network. This can include information and communication. </a:t>
            </a:r>
          </a:p>
          <a:p>
            <a:endParaRPr lang="en-GB" dirty="0"/>
          </a:p>
          <a:p>
            <a:r>
              <a:rPr lang="en-GB" dirty="0"/>
              <a:t>You can make a REAL difference by communicating in an inclusive way.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1D9D01-5A5C-459D-B94B-C9C817464E0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26587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Communication is crucial. Getting it right can make all the difference to how safe and comfortable any passenger finds their journey. </a:t>
            </a:r>
          </a:p>
          <a:p>
            <a:endParaRPr lang="en-GB" dirty="0"/>
          </a:p>
          <a:p>
            <a:r>
              <a:rPr lang="en-GB" dirty="0"/>
              <a:t>Communication is about the information passengers receive from audio-visual announcements and signage. It is also about their interactions with staff. </a:t>
            </a:r>
          </a:p>
          <a:p>
            <a:endParaRPr lang="en-GB" dirty="0"/>
          </a:p>
          <a:p>
            <a:r>
              <a:rPr lang="en-GB" dirty="0"/>
              <a:t>Remember the barriers that some passengers face to the transport network. This can include information and communication. </a:t>
            </a:r>
          </a:p>
          <a:p>
            <a:endParaRPr lang="en-GB" dirty="0"/>
          </a:p>
          <a:p>
            <a:r>
              <a:rPr lang="en-GB" dirty="0"/>
              <a:t>You can make a REAL difference by communicating in an inclusive way.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1D9D01-5A5C-459D-B94B-C9C817464E0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809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A76D6-7CEE-4D7F-AD8D-0A1DECA3E329}" type="datetimeFigureOut">
              <a:rPr lang="en-GB" smtClean="0"/>
              <a:t>29/06/2020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BCCCD-6EB4-4EF0-B570-4FF226A85A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549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A76D6-7CEE-4D7F-AD8D-0A1DECA3E329}" type="datetimeFigureOut">
              <a:rPr lang="en-GB" smtClean="0"/>
              <a:t>29/06/2020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BCCCD-6EB4-4EF0-B570-4FF226A85A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1835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A76D6-7CEE-4D7F-AD8D-0A1DECA3E329}" type="datetimeFigureOut">
              <a:rPr lang="en-GB" smtClean="0"/>
              <a:t>29/06/2020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BCCCD-6EB4-4EF0-B570-4FF226A85A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103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A76D6-7CEE-4D7F-AD8D-0A1DECA3E329}" type="datetimeFigureOut">
              <a:rPr lang="en-GB" smtClean="0"/>
              <a:t>29/06/2020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BCCCD-6EB4-4EF0-B570-4FF226A85A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8217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A76D6-7CEE-4D7F-AD8D-0A1DECA3E329}" type="datetimeFigureOut">
              <a:rPr lang="en-GB" smtClean="0"/>
              <a:t>29/06/2020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BCCCD-6EB4-4EF0-B570-4FF226A85A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2398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A76D6-7CEE-4D7F-AD8D-0A1DECA3E329}" type="datetimeFigureOut">
              <a:rPr lang="en-GB" smtClean="0"/>
              <a:t>29/06/2020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BCCCD-6EB4-4EF0-B570-4FF226A85A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6152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A76D6-7CEE-4D7F-AD8D-0A1DECA3E329}" type="datetimeFigureOut">
              <a:rPr lang="en-GB" smtClean="0"/>
              <a:t>29/06/2020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BCCCD-6EB4-4EF0-B570-4FF226A85A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0075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A76D6-7CEE-4D7F-AD8D-0A1DECA3E329}" type="datetimeFigureOut">
              <a:rPr lang="en-GB" smtClean="0"/>
              <a:t>29/06/2020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BCCCD-6EB4-4EF0-B570-4FF226A85A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3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A76D6-7CEE-4D7F-AD8D-0A1DECA3E329}" type="datetimeFigureOut">
              <a:rPr lang="en-GB" smtClean="0"/>
              <a:t>29/06/2020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BCCCD-6EB4-4EF0-B570-4FF226A85A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1479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A76D6-7CEE-4D7F-AD8D-0A1DECA3E329}" type="datetimeFigureOut">
              <a:rPr lang="en-GB" smtClean="0"/>
              <a:t>29/06/2020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BCCCD-6EB4-4EF0-B570-4FF226A85A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4347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A76D6-7CEE-4D7F-AD8D-0A1DECA3E329}" type="datetimeFigureOut">
              <a:rPr lang="en-GB" smtClean="0"/>
              <a:t>29/06/2020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BCCCD-6EB4-4EF0-B570-4FF226A85A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1823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A76D6-7CEE-4D7F-AD8D-0A1DECA3E329}" type="datetimeFigureOut">
              <a:rPr lang="en-GB" smtClean="0"/>
              <a:t>29/06/2020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BCCCD-6EB4-4EF0-B570-4FF226A85A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2790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1B6482-759C-4424-92E5-955598B0E1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57350" y="2299097"/>
            <a:ext cx="5829300" cy="1790700"/>
          </a:xfrm>
        </p:spPr>
        <p:txBody>
          <a:bodyPr>
            <a:normAutofit fontScale="90000"/>
          </a:bodyPr>
          <a:lstStyle/>
          <a:p>
            <a:r>
              <a:rPr lang="en-GB" b="1">
                <a:solidFill>
                  <a:srgbClr val="7030A0"/>
                </a:solidFill>
              </a:rPr>
              <a:t>Inclusive communication </a:t>
            </a:r>
            <a:br>
              <a:rPr lang="en-GB" b="1" dirty="0">
                <a:solidFill>
                  <a:srgbClr val="7030A0"/>
                </a:solidFill>
              </a:rPr>
            </a:br>
            <a:r>
              <a:rPr lang="en-GB" sz="2700" b="1" dirty="0">
                <a:solidFill>
                  <a:srgbClr val="7030A0"/>
                </a:solidFill>
              </a:rPr>
              <a:t>[potentially delivered via a mnemonic/ static infographic and/or film clips]</a:t>
            </a:r>
          </a:p>
        </p:txBody>
      </p:sp>
    </p:spTree>
    <p:extLst>
      <p:ext uri="{BB962C8B-B14F-4D97-AF65-F5344CB8AC3E}">
        <p14:creationId xmlns:p14="http://schemas.microsoft.com/office/powerpoint/2010/main" val="293880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8BC890-3DC3-41D1-A663-18466ABD3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7030A0"/>
                </a:solidFill>
              </a:rPr>
              <a:t>REAL passenger, REAL person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62E0A3-D33E-481E-8BEC-6A7A7ABEB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>
                <a:solidFill>
                  <a:srgbClr val="7030A0"/>
                </a:solidFill>
              </a:rPr>
              <a:t>R</a:t>
            </a:r>
            <a:r>
              <a:rPr lang="en-GB" b="1" dirty="0"/>
              <a:t>espect</a:t>
            </a:r>
          </a:p>
          <a:p>
            <a:r>
              <a:rPr lang="en-GB" b="1" dirty="0">
                <a:solidFill>
                  <a:srgbClr val="7030A0"/>
                </a:solidFill>
              </a:rPr>
              <a:t>E</a:t>
            </a:r>
            <a:r>
              <a:rPr lang="en-GB" b="1" dirty="0"/>
              <a:t>mpathy</a:t>
            </a:r>
          </a:p>
          <a:p>
            <a:r>
              <a:rPr lang="en-GB" b="1" dirty="0">
                <a:solidFill>
                  <a:srgbClr val="7030A0"/>
                </a:solidFill>
              </a:rPr>
              <a:t>A</a:t>
            </a:r>
            <a:r>
              <a:rPr lang="en-GB" b="1" dirty="0"/>
              <a:t>sk</a:t>
            </a:r>
          </a:p>
          <a:p>
            <a:r>
              <a:rPr lang="en-GB" b="1" dirty="0">
                <a:solidFill>
                  <a:srgbClr val="7030A0"/>
                </a:solidFill>
              </a:rPr>
              <a:t>L</a:t>
            </a:r>
            <a:r>
              <a:rPr lang="en-GB" b="1" dirty="0"/>
              <a:t>isten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1336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3F38ED-1B67-42FE-9427-871D1F952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7030A0"/>
                </a:solidFill>
              </a:rPr>
              <a:t>Communication tips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016D90-1F23-4B62-B90D-A815FC6B25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600" dirty="0"/>
              <a:t>If you think someone might be helped by sharing information about disability, don’t be afraid to ask ‘Do you need any assistance with your journey?’ or ‘Can </a:t>
            </a:r>
            <a:r>
              <a:rPr lang="en-GB" sz="2600"/>
              <a:t>I help you at all?’</a:t>
            </a:r>
            <a:endParaRPr lang="en-GB" sz="2600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600" dirty="0"/>
              <a:t>Find out about accessible routes and facilities, such as where lifts and toilets are; whether there are induction loops; and audio-announcements.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600" dirty="0"/>
              <a:t>Remember that sometimes people need extra time to understand or to explain what they need.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600" dirty="0"/>
              <a:t>You may need to repeat what you say, using different words, to help someone understand.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sz="26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5233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B4540-2A0A-4B25-B550-F70F60447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7030A0"/>
                </a:solidFill>
              </a:rPr>
              <a:t>Communication tips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971DE2-3652-4182-8531-A0C8D16DC2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dirty="0"/>
              <a:t>Communication isn't just about talking. It's also about listening.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600" dirty="0"/>
              <a:t>When you're communicating with anyone, think about your tone of voice, as well as the words you use.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600" dirty="0"/>
              <a:t>To be an inclusive communicator, remember that people may face different types of language barrier, for example because of their hearing, not having English as a first language or having a learning disability or problems with memory. </a:t>
            </a:r>
          </a:p>
        </p:txBody>
      </p:sp>
    </p:spTree>
    <p:extLst>
      <p:ext uri="{BB962C8B-B14F-4D97-AF65-F5344CB8AC3E}">
        <p14:creationId xmlns:p14="http://schemas.microsoft.com/office/powerpoint/2010/main" val="1808112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DFCF91-CB06-438C-832C-919E0A818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7030A0"/>
                </a:solidFill>
              </a:rPr>
              <a:t>Communication tips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C2F1C7-954F-4E6F-87DB-B72A8477B9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600" dirty="0"/>
              <a:t>Remember to:</a:t>
            </a:r>
          </a:p>
          <a:p>
            <a:pPr lvl="1">
              <a:lnSpc>
                <a:spcPct val="100000"/>
              </a:lnSpc>
            </a:pPr>
            <a:r>
              <a:rPr lang="en-GB" sz="2600" dirty="0"/>
              <a:t>use accessible language</a:t>
            </a:r>
          </a:p>
          <a:p>
            <a:pPr lvl="1">
              <a:lnSpc>
                <a:spcPct val="100000"/>
              </a:lnSpc>
            </a:pPr>
            <a:r>
              <a:rPr lang="en-GB" sz="2600" dirty="0"/>
              <a:t>avoid jargon or long words that might be hard to understand</a:t>
            </a:r>
          </a:p>
          <a:p>
            <a:pPr lvl="1">
              <a:lnSpc>
                <a:spcPct val="100000"/>
              </a:lnSpc>
            </a:pPr>
            <a:r>
              <a:rPr lang="en-GB" sz="2600" dirty="0"/>
              <a:t>be prepared to use different communication tools</a:t>
            </a:r>
          </a:p>
          <a:p>
            <a:pPr lvl="1">
              <a:lnSpc>
                <a:spcPct val="100000"/>
              </a:lnSpc>
            </a:pPr>
            <a:r>
              <a:rPr lang="en-GB" sz="2600" dirty="0"/>
              <a:t>follow the lead of the person you're communicating with</a:t>
            </a:r>
          </a:p>
          <a:p>
            <a:pPr lvl="1">
              <a:lnSpc>
                <a:spcPct val="100000"/>
              </a:lnSpc>
            </a:pPr>
            <a:r>
              <a:rPr lang="en-GB" sz="2600" dirty="0"/>
              <a:t>go at the pace of the person you're communicating with, check you have understood and be creative.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8447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8BC890-3DC3-41D1-A663-18466ABD3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7030A0"/>
                </a:solidFill>
              </a:rPr>
              <a:t>REAL passenger, REAL person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62E0A3-D33E-481E-8BEC-6A7A7ABEB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>
                <a:solidFill>
                  <a:srgbClr val="7030A0"/>
                </a:solidFill>
              </a:rPr>
              <a:t>R</a:t>
            </a:r>
            <a:r>
              <a:rPr lang="en-GB" b="1" dirty="0"/>
              <a:t>espect</a:t>
            </a:r>
          </a:p>
          <a:p>
            <a:r>
              <a:rPr lang="en-GB" b="1" dirty="0">
                <a:solidFill>
                  <a:srgbClr val="7030A0"/>
                </a:solidFill>
              </a:rPr>
              <a:t>E</a:t>
            </a:r>
            <a:r>
              <a:rPr lang="en-GB" b="1" dirty="0"/>
              <a:t>mpathy</a:t>
            </a:r>
          </a:p>
          <a:p>
            <a:r>
              <a:rPr lang="en-GB" b="1" dirty="0">
                <a:solidFill>
                  <a:srgbClr val="7030A0"/>
                </a:solidFill>
              </a:rPr>
              <a:t>A</a:t>
            </a:r>
            <a:r>
              <a:rPr lang="en-GB" b="1" dirty="0"/>
              <a:t>sk</a:t>
            </a:r>
          </a:p>
          <a:p>
            <a:r>
              <a:rPr lang="en-GB" b="1" dirty="0">
                <a:solidFill>
                  <a:srgbClr val="7030A0"/>
                </a:solidFill>
              </a:rPr>
              <a:t>L</a:t>
            </a:r>
            <a:r>
              <a:rPr lang="en-GB" b="1" dirty="0"/>
              <a:t>isten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51955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7A27A67C8D85542B1A0A40BBA28A30B" ma:contentTypeVersion="4" ma:contentTypeDescription="Create a new document." ma:contentTypeScope="" ma:versionID="5f7a3bc8ff7045113081c497ff41999a">
  <xsd:schema xmlns:xsd="http://www.w3.org/2001/XMLSchema" xmlns:xs="http://www.w3.org/2001/XMLSchema" xmlns:p="http://schemas.microsoft.com/office/2006/metadata/properties" xmlns:ns2="f21983d5-9076-4e83-b00f-521373bb6b19" targetNamespace="http://schemas.microsoft.com/office/2006/metadata/properties" ma:root="true" ma:fieldsID="1589027d74fd971d62699d169cd835c9" ns2:_="">
    <xsd:import namespace="f21983d5-9076-4e83-b00f-521373bb6b1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1983d5-9076-4e83-b00f-521373bb6b1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56CDDE5-4589-4C6B-89FB-3C5D19F55AC1}"/>
</file>

<file path=customXml/itemProps2.xml><?xml version="1.0" encoding="utf-8"?>
<ds:datastoreItem xmlns:ds="http://schemas.openxmlformats.org/officeDocument/2006/customXml" ds:itemID="{3EFA1AAA-13F8-4B04-84DE-6FFFBFDD489C}"/>
</file>

<file path=customXml/itemProps3.xml><?xml version="1.0" encoding="utf-8"?>
<ds:datastoreItem xmlns:ds="http://schemas.openxmlformats.org/officeDocument/2006/customXml" ds:itemID="{C0AE3981-7B2D-44B7-BC62-625ED4E51540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419</Words>
  <Application>Microsoft Office PowerPoint</Application>
  <PresentationFormat>On-screen Show (4:3)</PresentationFormat>
  <Paragraphs>43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Inclusive communication  [potentially delivered via a mnemonic/ static infographic and/or film clips]</vt:lpstr>
      <vt:lpstr>REAL passenger, REAL person</vt:lpstr>
      <vt:lpstr>Communication tips</vt:lpstr>
      <vt:lpstr>Communication tips</vt:lpstr>
      <vt:lpstr>Communication tips</vt:lpstr>
      <vt:lpstr>REAL passenger, REAL person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  [potentially delivered as overall guidance, perhaps via a mnemonic and/or film clips]</dc:title>
  <dc:creator>Agnes Fletcher</dc:creator>
  <cp:lastModifiedBy>Agnes Fletcher</cp:lastModifiedBy>
  <cp:revision>2</cp:revision>
  <dcterms:created xsi:type="dcterms:W3CDTF">2020-06-08T11:52:44Z</dcterms:created>
  <dcterms:modified xsi:type="dcterms:W3CDTF">2020-06-29T09:48:13Z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0x01010097A27A67C8D85542B1A0A40BBA28A30B</vt:lpwstr>
  </property>
</Properties>
</file>