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60" r:id="rId4"/>
  </p:sldMasterIdLst>
  <p:notesMasterIdLst>
    <p:notesMasterId r:id="rId40"/>
  </p:notesMasterIdLst>
  <p:sldIdLst>
    <p:sldId id="837" r:id="rId5"/>
    <p:sldId id="834" r:id="rId6"/>
    <p:sldId id="842" r:id="rId7"/>
    <p:sldId id="839" r:id="rId8"/>
    <p:sldId id="838" r:id="rId9"/>
    <p:sldId id="841" r:id="rId10"/>
    <p:sldId id="840" r:id="rId11"/>
    <p:sldId id="511" r:id="rId12"/>
    <p:sldId id="513" r:id="rId13"/>
    <p:sldId id="520" r:id="rId14"/>
    <p:sldId id="752" r:id="rId15"/>
    <p:sldId id="515" r:id="rId16"/>
    <p:sldId id="727" r:id="rId17"/>
    <p:sldId id="764" r:id="rId18"/>
    <p:sldId id="843" r:id="rId19"/>
    <p:sldId id="530" r:id="rId20"/>
    <p:sldId id="604" r:id="rId21"/>
    <p:sldId id="534" r:id="rId22"/>
    <p:sldId id="844" r:id="rId23"/>
    <p:sldId id="536" r:id="rId24"/>
    <p:sldId id="765" r:id="rId25"/>
    <p:sldId id="738" r:id="rId26"/>
    <p:sldId id="766" r:id="rId27"/>
    <p:sldId id="767" r:id="rId28"/>
    <p:sldId id="768" r:id="rId29"/>
    <p:sldId id="737" r:id="rId30"/>
    <p:sldId id="771" r:id="rId31"/>
    <p:sldId id="772" r:id="rId32"/>
    <p:sldId id="741" r:id="rId33"/>
    <p:sldId id="773" r:id="rId34"/>
    <p:sldId id="774" r:id="rId35"/>
    <p:sldId id="780" r:id="rId36"/>
    <p:sldId id="791" r:id="rId37"/>
    <p:sldId id="836" r:id="rId38"/>
    <p:sldId id="807" r:id="rId3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01EB7DD-0664-4728-B990-442568A954D8}" v="252" dt="2026-03-06T15:49:35.32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7" autoAdjust="0"/>
    <p:restoredTop sz="94660"/>
  </p:normalViewPr>
  <p:slideViewPr>
    <p:cSldViewPr snapToGrid="0">
      <p:cViewPr varScale="1">
        <p:scale>
          <a:sx n="82" d="100"/>
          <a:sy n="82" d="100"/>
        </p:scale>
        <p:origin x="49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viewProps" Target="viewProp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notesMaster" Target="notesMasters/notesMaster1.xml"/><Relationship Id="rId45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theme" Target="theme/theme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20" Type="http://schemas.openxmlformats.org/officeDocument/2006/relationships/slide" Target="slides/slide16.xml"/><Relationship Id="rId41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FA94CD-40E6-4FCD-8C95-F8BC52F2AB7C}" type="datetimeFigureOut">
              <a:rPr lang="en-GB" smtClean="0"/>
              <a:t>06/03/2026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DCAEB4-E04D-4613-B33C-7233B9197C2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586466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1" spc="50" dirty="0">
                <a:latin typeface="Arial Narrow" panose="020B0606020202030204" pitchFamily="34" charset="0"/>
              </a:rPr>
              <a:t>SOURCE:</a:t>
            </a:r>
          </a:p>
          <a:p>
            <a:r>
              <a:rPr lang="en-GB" sz="1200" spc="50" dirty="0">
                <a:latin typeface="Arial Narrow" panose="020B0606020202030204" pitchFamily="34" charset="0"/>
              </a:rPr>
              <a:t>NHS Website: Dealing with a mental health crisis or emergency</a:t>
            </a:r>
            <a:br>
              <a:rPr lang="en-GB" sz="1200" spc="50" dirty="0">
                <a:latin typeface="Arial Narrow" panose="020B0606020202030204" pitchFamily="34" charset="0"/>
              </a:rPr>
            </a:br>
            <a:r>
              <a:rPr lang="en-GB" sz="1200" spc="50" dirty="0">
                <a:latin typeface="Arial Narrow" panose="020B0606020202030204" pitchFamily="34" charset="0"/>
              </a:rPr>
              <a:t>www.nhs.uk/using-the-nhs/nhs-services/mental-health-services/dealing-with-a-mental-health-crisis-or-emergency/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B55509-4EC3-F847-BFD4-E052EE169357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4044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1" spc="50" dirty="0">
                <a:latin typeface="Arial Narrow" panose="020B0606020202030204" pitchFamily="34" charset="0"/>
              </a:rPr>
              <a:t>SOURCE:</a:t>
            </a:r>
          </a:p>
          <a:p>
            <a:r>
              <a:rPr lang="en-GB" sz="1200" spc="50" dirty="0">
                <a:latin typeface="Arial Narrow" panose="020B0606020202030204" pitchFamily="34" charset="0"/>
              </a:rPr>
              <a:t>NHS Website: Dealing with a mental health crisis or emergency</a:t>
            </a:r>
            <a:br>
              <a:rPr lang="en-GB" sz="1200" spc="50" dirty="0">
                <a:latin typeface="Arial Narrow" panose="020B0606020202030204" pitchFamily="34" charset="0"/>
              </a:rPr>
            </a:br>
            <a:r>
              <a:rPr lang="en-GB" sz="1200" spc="50" dirty="0">
                <a:latin typeface="Arial Narrow" panose="020B0606020202030204" pitchFamily="34" charset="0"/>
              </a:rPr>
              <a:t>www.nhs.uk/using-the-nhs/nhs-services/mental-health-services/dealing-with-a-mental-health-crisis-or-emergency/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B55509-4EC3-F847-BFD4-E052EE169357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01238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1" spc="50" dirty="0">
                <a:latin typeface="Arial Narrow" panose="020B0606020202030204" pitchFamily="34" charset="0"/>
              </a:rPr>
              <a:t>SOURCE:</a:t>
            </a:r>
          </a:p>
          <a:p>
            <a:r>
              <a:rPr lang="en-GB" sz="1100" spc="50" dirty="0">
                <a:latin typeface="Arial Narrow" panose="020B0606020202030204" pitchFamily="34" charset="0"/>
              </a:rPr>
              <a:t>Samaritans.org</a:t>
            </a:r>
          </a:p>
          <a:p>
            <a:r>
              <a:rPr lang="en-GB" sz="1100" i="1" spc="50" dirty="0">
                <a:latin typeface="Arial Narrow" panose="020B0606020202030204" pitchFamily="34" charset="0"/>
              </a:rPr>
              <a:t>Latest statistics for the UK and Republic of Ireland</a:t>
            </a:r>
            <a:br>
              <a:rPr lang="en-GB" sz="1100" spc="50" dirty="0">
                <a:latin typeface="Arial Narrow" panose="020B0606020202030204" pitchFamily="34" charset="0"/>
              </a:rPr>
            </a:br>
            <a:r>
              <a:rPr lang="en-GB" sz="1100" spc="50" dirty="0">
                <a:latin typeface="Arial Narrow" panose="020B0606020202030204" pitchFamily="34" charset="0"/>
              </a:rPr>
              <a:t>(September 2018)</a:t>
            </a:r>
          </a:p>
          <a:p>
            <a:endParaRPr lang="en-GB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B55509-4EC3-F847-BFD4-E052EE169357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58646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B55509-4EC3-F847-BFD4-E052EE169357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00320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B55509-4EC3-F847-BFD4-E052EE169357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70904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B55509-4EC3-F847-BFD4-E052EE169357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4301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B55509-4EC3-F847-BFD4-E052EE169357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18258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B55509-4EC3-F847-BFD4-E052EE169357}" type="slidenum">
              <a:rPr lang="en-US" smtClean="0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63840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1" spc="50" dirty="0">
                <a:latin typeface="Arial Narrow" panose="020B0606020202030204" pitchFamily="34" charset="0"/>
              </a:rPr>
              <a:t>SOURCE:</a:t>
            </a:r>
          </a:p>
          <a:p>
            <a:r>
              <a:rPr lang="en-GB" sz="1100" spc="50" dirty="0">
                <a:latin typeface="Arial Narrow" panose="020B0606020202030204" pitchFamily="34" charset="0"/>
              </a:rPr>
              <a:t>NHS Mood zone: Five steps to mental wellbeing</a:t>
            </a:r>
            <a:br>
              <a:rPr lang="en-GB" sz="1100" spc="50" dirty="0">
                <a:latin typeface="Arial Narrow" panose="020B0606020202030204" pitchFamily="34" charset="0"/>
              </a:rPr>
            </a:br>
            <a:r>
              <a:rPr lang="en-GB" sz="1100" i="1" spc="50" dirty="0">
                <a:latin typeface="Arial Narrow" panose="020B0606020202030204" pitchFamily="34" charset="0"/>
              </a:rPr>
              <a:t>https://www.nhs.uk/conditions/stress-anxiety-depression/improve-mental-wellbeing/</a:t>
            </a:r>
            <a:endParaRPr lang="en-GB" sz="1100" spc="50" dirty="0">
              <a:latin typeface="Arial Narrow" panose="020B0606020202030204" pitchFamily="34" charset="0"/>
            </a:endParaRPr>
          </a:p>
          <a:p>
            <a:endParaRPr lang="en-GB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B55509-4EC3-F847-BFD4-E052EE169357}" type="slidenum">
              <a:rPr lang="en-US" smtClean="0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87472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1793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/>
          <p:cNvCxnSpPr>
            <a:cxnSpLocks/>
          </p:cNvCxnSpPr>
          <p:nvPr userDrawn="1"/>
        </p:nvCxnSpPr>
        <p:spPr>
          <a:xfrm>
            <a:off x="-143020" y="5990114"/>
            <a:ext cx="12493611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77252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169B391C-718B-D6AF-91EB-2F28D4D4A228}"/>
              </a:ext>
            </a:extLst>
          </p:cNvPr>
          <p:cNvSpPr txBox="1"/>
          <p:nvPr userDrawn="1"/>
        </p:nvSpPr>
        <p:spPr>
          <a:xfrm>
            <a:off x="9196084" y="6152181"/>
            <a:ext cx="1685252" cy="584953"/>
          </a:xfrm>
          <a:prstGeom prst="rect">
            <a:avLst/>
          </a:prstGeom>
          <a:noFill/>
        </p:spPr>
        <p:txBody>
          <a:bodyPr wrap="square" lIns="45896" tIns="22948" rIns="45896" bIns="22948" rtlCol="0" anchor="t">
            <a:spAutoFit/>
          </a:bodyPr>
          <a:lstStyle/>
          <a:p>
            <a:pPr>
              <a:lnSpc>
                <a:spcPts val="1154"/>
              </a:lnSpc>
              <a:spcAft>
                <a:spcPts val="301"/>
              </a:spcAft>
            </a:pPr>
            <a:r>
              <a:rPr lang="en-US" sz="1100" b="1" spc="25" dirty="0">
                <a:solidFill>
                  <a:schemeClr val="bg1"/>
                </a:solidFill>
                <a:latin typeface="Arial Narrow"/>
                <a:cs typeface="Arial Narrow"/>
              </a:rPr>
              <a:t>CONTACT:</a:t>
            </a:r>
          </a:p>
          <a:p>
            <a:pPr>
              <a:lnSpc>
                <a:spcPts val="1154"/>
              </a:lnSpc>
              <a:spcAft>
                <a:spcPts val="301"/>
              </a:spcAft>
            </a:pPr>
            <a:r>
              <a:rPr lang="en-US" sz="1100" spc="50" dirty="0">
                <a:solidFill>
                  <a:schemeClr val="bg1"/>
                </a:solidFill>
                <a:latin typeface="Arial Narrow"/>
                <a:cs typeface="Arial Narrow"/>
              </a:rPr>
              <a:t>www.firstaidawards.com</a:t>
            </a:r>
          </a:p>
          <a:p>
            <a:pPr>
              <a:lnSpc>
                <a:spcPts val="1154"/>
              </a:lnSpc>
              <a:spcAft>
                <a:spcPts val="301"/>
              </a:spcAft>
            </a:pPr>
            <a:r>
              <a:rPr lang="en-US" sz="1100" spc="50" dirty="0">
                <a:solidFill>
                  <a:schemeClr val="bg1"/>
                </a:solidFill>
                <a:latin typeface="Arial Narrow"/>
                <a:cs typeface="Arial Narrow"/>
              </a:rPr>
              <a:t>03458 333999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71052B7F-058A-04CD-D77F-3D613B5A40AB}"/>
              </a:ext>
            </a:extLst>
          </p:cNvPr>
          <p:cNvCxnSpPr/>
          <p:nvPr userDrawn="1"/>
        </p:nvCxnSpPr>
        <p:spPr>
          <a:xfrm rot="5400000">
            <a:off x="8865045" y="6451592"/>
            <a:ext cx="540635" cy="8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pic>
        <p:nvPicPr>
          <p:cNvPr id="15" name="Picture 14">
            <a:extLst>
              <a:ext uri="{FF2B5EF4-FFF2-40B4-BE49-F238E27FC236}">
                <a16:creationId xmlns:a16="http://schemas.microsoft.com/office/drawing/2014/main" id="{C094C9F2-FC48-89B6-9FEB-154EB8810DA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309737" y="6157583"/>
            <a:ext cx="1430893" cy="579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899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hf hdr="0" ftr="0" dt="0"/>
  <p:txStyles>
    <p:titleStyle>
      <a:lvl1pPr algn="ctr" defTabSz="544179" rtl="0" eaLnBrk="1" latinLnBrk="0" hangingPunct="1">
        <a:spcBef>
          <a:spcPct val="0"/>
        </a:spcBef>
        <a:buNone/>
        <a:defRPr sz="52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8134" indent="-408134" algn="l" defTabSz="544179" rtl="0" eaLnBrk="1" latinLnBrk="0" hangingPunct="1">
        <a:spcBef>
          <a:spcPct val="20000"/>
        </a:spcBef>
        <a:buFont typeface="Arial"/>
        <a:buChar char="•"/>
        <a:defRPr sz="3829" kern="1200">
          <a:solidFill>
            <a:schemeClr val="tx1"/>
          </a:solidFill>
          <a:latin typeface="+mn-lt"/>
          <a:ea typeface="+mn-ea"/>
          <a:cs typeface="+mn-cs"/>
        </a:defRPr>
      </a:lvl1pPr>
      <a:lvl2pPr marL="884290" indent="-340111" algn="l" defTabSz="544179" rtl="0" eaLnBrk="1" latinLnBrk="0" hangingPunct="1">
        <a:spcBef>
          <a:spcPct val="20000"/>
        </a:spcBef>
        <a:buFont typeface="Arial"/>
        <a:buChar char="–"/>
        <a:defRPr sz="3325" kern="1200">
          <a:solidFill>
            <a:schemeClr val="tx1"/>
          </a:solidFill>
          <a:latin typeface="+mn-lt"/>
          <a:ea typeface="+mn-ea"/>
          <a:cs typeface="+mn-cs"/>
        </a:defRPr>
      </a:lvl2pPr>
      <a:lvl3pPr marL="1360447" indent="-272089" algn="l" defTabSz="544179" rtl="0" eaLnBrk="1" latinLnBrk="0" hangingPunct="1">
        <a:spcBef>
          <a:spcPct val="20000"/>
        </a:spcBef>
        <a:buFont typeface="Arial"/>
        <a:buChar char="•"/>
        <a:defRPr sz="2872" kern="1200">
          <a:solidFill>
            <a:schemeClr val="tx1"/>
          </a:solidFill>
          <a:latin typeface="+mn-lt"/>
          <a:ea typeface="+mn-ea"/>
          <a:cs typeface="+mn-cs"/>
        </a:defRPr>
      </a:lvl3pPr>
      <a:lvl4pPr marL="1904625" indent="-272089" algn="l" defTabSz="544179" rtl="0" eaLnBrk="1" latinLnBrk="0" hangingPunct="1">
        <a:spcBef>
          <a:spcPct val="20000"/>
        </a:spcBef>
        <a:buFont typeface="Arial"/>
        <a:buChar char="–"/>
        <a:defRPr sz="2368" kern="1200">
          <a:solidFill>
            <a:schemeClr val="tx1"/>
          </a:solidFill>
          <a:latin typeface="+mn-lt"/>
          <a:ea typeface="+mn-ea"/>
          <a:cs typeface="+mn-cs"/>
        </a:defRPr>
      </a:lvl4pPr>
      <a:lvl5pPr marL="2448804" indent="-272089" algn="l" defTabSz="544179" rtl="0" eaLnBrk="1" latinLnBrk="0" hangingPunct="1">
        <a:spcBef>
          <a:spcPct val="20000"/>
        </a:spcBef>
        <a:buFont typeface="Arial"/>
        <a:buChar char="»"/>
        <a:defRPr sz="2368" kern="1200">
          <a:solidFill>
            <a:schemeClr val="tx1"/>
          </a:solidFill>
          <a:latin typeface="+mn-lt"/>
          <a:ea typeface="+mn-ea"/>
          <a:cs typeface="+mn-cs"/>
        </a:defRPr>
      </a:lvl5pPr>
      <a:lvl6pPr marL="2992983" indent="-272089" algn="l" defTabSz="544179" rtl="0" eaLnBrk="1" latinLnBrk="0" hangingPunct="1">
        <a:spcBef>
          <a:spcPct val="20000"/>
        </a:spcBef>
        <a:buFont typeface="Arial"/>
        <a:buChar char="•"/>
        <a:defRPr sz="2368" kern="1200">
          <a:solidFill>
            <a:schemeClr val="tx1"/>
          </a:solidFill>
          <a:latin typeface="+mn-lt"/>
          <a:ea typeface="+mn-ea"/>
          <a:cs typeface="+mn-cs"/>
        </a:defRPr>
      </a:lvl6pPr>
      <a:lvl7pPr marL="3537161" indent="-272089" algn="l" defTabSz="544179" rtl="0" eaLnBrk="1" latinLnBrk="0" hangingPunct="1">
        <a:spcBef>
          <a:spcPct val="20000"/>
        </a:spcBef>
        <a:buFont typeface="Arial"/>
        <a:buChar char="•"/>
        <a:defRPr sz="2368" kern="1200">
          <a:solidFill>
            <a:schemeClr val="tx1"/>
          </a:solidFill>
          <a:latin typeface="+mn-lt"/>
          <a:ea typeface="+mn-ea"/>
          <a:cs typeface="+mn-cs"/>
        </a:defRPr>
      </a:lvl7pPr>
      <a:lvl8pPr marL="4081340" indent="-272089" algn="l" defTabSz="544179" rtl="0" eaLnBrk="1" latinLnBrk="0" hangingPunct="1">
        <a:spcBef>
          <a:spcPct val="20000"/>
        </a:spcBef>
        <a:buFont typeface="Arial"/>
        <a:buChar char="•"/>
        <a:defRPr sz="2368" kern="1200">
          <a:solidFill>
            <a:schemeClr val="tx1"/>
          </a:solidFill>
          <a:latin typeface="+mn-lt"/>
          <a:ea typeface="+mn-ea"/>
          <a:cs typeface="+mn-cs"/>
        </a:defRPr>
      </a:lvl8pPr>
      <a:lvl9pPr marL="4625518" indent="-272089" algn="l" defTabSz="544179" rtl="0" eaLnBrk="1" latinLnBrk="0" hangingPunct="1">
        <a:spcBef>
          <a:spcPct val="20000"/>
        </a:spcBef>
        <a:buFont typeface="Arial"/>
        <a:buChar char="•"/>
        <a:defRPr sz="236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44179" rtl="0" eaLnBrk="1" latinLnBrk="0" hangingPunct="1">
        <a:defRPr sz="2167" kern="1200">
          <a:solidFill>
            <a:schemeClr val="tx1"/>
          </a:solidFill>
          <a:latin typeface="+mn-lt"/>
          <a:ea typeface="+mn-ea"/>
          <a:cs typeface="+mn-cs"/>
        </a:defRPr>
      </a:lvl1pPr>
      <a:lvl2pPr marL="544179" algn="l" defTabSz="544179" rtl="0" eaLnBrk="1" latinLnBrk="0" hangingPunct="1">
        <a:defRPr sz="2167" kern="1200">
          <a:solidFill>
            <a:schemeClr val="tx1"/>
          </a:solidFill>
          <a:latin typeface="+mn-lt"/>
          <a:ea typeface="+mn-ea"/>
          <a:cs typeface="+mn-cs"/>
        </a:defRPr>
      </a:lvl2pPr>
      <a:lvl3pPr marL="1088357" algn="l" defTabSz="544179" rtl="0" eaLnBrk="1" latinLnBrk="0" hangingPunct="1">
        <a:defRPr sz="2167" kern="1200">
          <a:solidFill>
            <a:schemeClr val="tx1"/>
          </a:solidFill>
          <a:latin typeface="+mn-lt"/>
          <a:ea typeface="+mn-ea"/>
          <a:cs typeface="+mn-cs"/>
        </a:defRPr>
      </a:lvl3pPr>
      <a:lvl4pPr marL="1632536" algn="l" defTabSz="544179" rtl="0" eaLnBrk="1" latinLnBrk="0" hangingPunct="1">
        <a:defRPr sz="2167" kern="1200">
          <a:solidFill>
            <a:schemeClr val="tx1"/>
          </a:solidFill>
          <a:latin typeface="+mn-lt"/>
          <a:ea typeface="+mn-ea"/>
          <a:cs typeface="+mn-cs"/>
        </a:defRPr>
      </a:lvl4pPr>
      <a:lvl5pPr marL="2176715" algn="l" defTabSz="544179" rtl="0" eaLnBrk="1" latinLnBrk="0" hangingPunct="1">
        <a:defRPr sz="2167" kern="1200">
          <a:solidFill>
            <a:schemeClr val="tx1"/>
          </a:solidFill>
          <a:latin typeface="+mn-lt"/>
          <a:ea typeface="+mn-ea"/>
          <a:cs typeface="+mn-cs"/>
        </a:defRPr>
      </a:lvl5pPr>
      <a:lvl6pPr marL="2720893" algn="l" defTabSz="544179" rtl="0" eaLnBrk="1" latinLnBrk="0" hangingPunct="1">
        <a:defRPr sz="2167" kern="1200">
          <a:solidFill>
            <a:schemeClr val="tx1"/>
          </a:solidFill>
          <a:latin typeface="+mn-lt"/>
          <a:ea typeface="+mn-ea"/>
          <a:cs typeface="+mn-cs"/>
        </a:defRPr>
      </a:lvl6pPr>
      <a:lvl7pPr marL="3265071" algn="l" defTabSz="544179" rtl="0" eaLnBrk="1" latinLnBrk="0" hangingPunct="1">
        <a:defRPr sz="2167" kern="1200">
          <a:solidFill>
            <a:schemeClr val="tx1"/>
          </a:solidFill>
          <a:latin typeface="+mn-lt"/>
          <a:ea typeface="+mn-ea"/>
          <a:cs typeface="+mn-cs"/>
        </a:defRPr>
      </a:lvl7pPr>
      <a:lvl8pPr marL="3809250" algn="l" defTabSz="544179" rtl="0" eaLnBrk="1" latinLnBrk="0" hangingPunct="1">
        <a:defRPr sz="2167" kern="1200">
          <a:solidFill>
            <a:schemeClr val="tx1"/>
          </a:solidFill>
          <a:latin typeface="+mn-lt"/>
          <a:ea typeface="+mn-ea"/>
          <a:cs typeface="+mn-cs"/>
        </a:defRPr>
      </a:lvl8pPr>
      <a:lvl9pPr marL="4353429" algn="l" defTabSz="544179" rtl="0" eaLnBrk="1" latinLnBrk="0" hangingPunct="1">
        <a:defRPr sz="21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slide" Target="slide3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slide" Target="slide3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34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slide" Target="slide2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slide" Target="slide2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slide" Target="slide3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slide" Target="slide3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slide" Target="slide3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02E97C2-5D5C-5250-08EF-347567D0E52E}"/>
              </a:ext>
            </a:extLst>
          </p:cNvPr>
          <p:cNvSpPr txBox="1"/>
          <p:nvPr/>
        </p:nvSpPr>
        <p:spPr>
          <a:xfrm>
            <a:off x="2275114" y="2090433"/>
            <a:ext cx="7641772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7200" b="1" cap="all" spc="75" dirty="0">
                <a:latin typeface="Arial Narrow"/>
                <a:cs typeface="Arial Narrow"/>
              </a:rPr>
              <a:t>MENTAL HEALTH AWARENESS</a:t>
            </a:r>
            <a:endParaRPr lang="en-GB" sz="7200" dirty="0"/>
          </a:p>
        </p:txBody>
      </p:sp>
    </p:spTree>
    <p:extLst>
      <p:ext uri="{BB962C8B-B14F-4D97-AF65-F5344CB8AC3E}">
        <p14:creationId xmlns:p14="http://schemas.microsoft.com/office/powerpoint/2010/main" val="5500408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lide Number Placeholder 11">
            <a:extLst>
              <a:ext uri="{FF2B5EF4-FFF2-40B4-BE49-F238E27FC236}">
                <a16:creationId xmlns:a16="http://schemas.microsoft.com/office/drawing/2014/main" id="{0AD0B098-C549-4936-9483-484892AF0A3D}"/>
              </a:ext>
            </a:extLst>
          </p:cNvPr>
          <p:cNvSpPr txBox="1">
            <a:spLocks/>
          </p:cNvSpPr>
          <p:nvPr/>
        </p:nvSpPr>
        <p:spPr>
          <a:xfrm>
            <a:off x="8484290" y="6257205"/>
            <a:ext cx="504201" cy="364768"/>
          </a:xfrm>
          <a:prstGeom prst="rect">
            <a:avLst/>
          </a:prstGeom>
          <a:ln>
            <a:noFill/>
          </a:ln>
        </p:spPr>
        <p:txBody>
          <a:bodyPr vert="horz" lIns="46076" tIns="23038" rIns="46076" bIns="23038" rtlCol="0" anchor="ctr"/>
          <a:lstStyle>
            <a:lvl1pPr algn="r">
              <a:defRPr sz="2800" b="1" i="0">
                <a:solidFill>
                  <a:srgbClr val="FFFFFF"/>
                </a:solidFill>
                <a:latin typeface="Arial Narrow"/>
                <a:cs typeface="Arial Narrow"/>
              </a:defRPr>
            </a:lvl1pPr>
          </a:lstStyle>
          <a:p>
            <a:pPr>
              <a:defRPr/>
            </a:pPr>
            <a:fld id="{5FD45250-8870-034C-95D8-56645336F5DB}" type="slidenum">
              <a:rPr lang="en-US" sz="1411"/>
              <a:pPr>
                <a:defRPr/>
              </a:pPr>
              <a:t>9</a:t>
            </a:fld>
            <a:endParaRPr lang="en-US" sz="1411" dirty="0"/>
          </a:p>
        </p:txBody>
      </p:sp>
      <p:pic>
        <p:nvPicPr>
          <p:cNvPr id="28" name="Picture 27" descr="arrow-forward.png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41232AE6-9590-41B3-9BFD-6D6FE7C5A1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26940" y="6283248"/>
            <a:ext cx="298807" cy="316020"/>
          </a:xfrm>
          <a:prstGeom prst="rect">
            <a:avLst/>
          </a:prstGeom>
        </p:spPr>
      </p:pic>
      <p:pic>
        <p:nvPicPr>
          <p:cNvPr id="29" name="Picture 28" descr="arrow-forward.png">
            <a:hlinkClick r:id="rId3" action="ppaction://hlinksldjump"/>
            <a:extLst>
              <a:ext uri="{FF2B5EF4-FFF2-40B4-BE49-F238E27FC236}">
                <a16:creationId xmlns:a16="http://schemas.microsoft.com/office/drawing/2014/main" id="{23ACCA93-15A6-420F-BB13-9101C41771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543488" y="6283248"/>
            <a:ext cx="298807" cy="316020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:a16="http://schemas.microsoft.com/office/drawing/2014/main" id="{28A06288-3B2A-495C-8164-3ED40D324C43}"/>
              </a:ext>
            </a:extLst>
          </p:cNvPr>
          <p:cNvSpPr txBox="1">
            <a:spLocks/>
          </p:cNvSpPr>
          <p:nvPr/>
        </p:nvSpPr>
        <p:spPr>
          <a:xfrm>
            <a:off x="953195" y="1120958"/>
            <a:ext cx="4141889" cy="452802"/>
          </a:xfrm>
          <a:prstGeom prst="rect">
            <a:avLst/>
          </a:prstGeom>
        </p:spPr>
        <p:txBody>
          <a:bodyPr vert="horz" wrap="none" lIns="0" tIns="0" rIns="0" bIns="0" rtlCol="0" anchor="t" anchorCtr="0">
            <a:normAutofit/>
          </a:bodyPr>
          <a:lstStyle/>
          <a:p>
            <a:pPr lvl="0">
              <a:spcBef>
                <a:spcPct val="0"/>
              </a:spcBef>
            </a:pPr>
            <a:r>
              <a:rPr lang="en-US" sz="2800" b="1" cap="all" spc="75" dirty="0">
                <a:latin typeface="Arial Narrow"/>
                <a:cs typeface="Arial Narrow"/>
              </a:rPr>
              <a:t>MENTAL HEALTH STIGMA</a:t>
            </a:r>
            <a:endParaRPr lang="en-US" sz="2800" b="1" i="1" cap="all" spc="75" dirty="0">
              <a:latin typeface="Arial Narrow"/>
              <a:cs typeface="Arial Narrow"/>
            </a:endParaRPr>
          </a:p>
        </p:txBody>
      </p:sp>
      <p:sp>
        <p:nvSpPr>
          <p:cNvPr id="18" name="Title 1">
            <a:hlinkClick r:id="" action="ppaction://noaction"/>
            <a:extLst>
              <a:ext uri="{FF2B5EF4-FFF2-40B4-BE49-F238E27FC236}">
                <a16:creationId xmlns:a16="http://schemas.microsoft.com/office/drawing/2014/main" id="{FFD0ABE2-A5B7-4D3E-A0E1-606E9A340B43}"/>
              </a:ext>
            </a:extLst>
          </p:cNvPr>
          <p:cNvSpPr txBox="1">
            <a:spLocks/>
          </p:cNvSpPr>
          <p:nvPr/>
        </p:nvSpPr>
        <p:spPr>
          <a:xfrm>
            <a:off x="988405" y="2790151"/>
            <a:ext cx="9195331" cy="470550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lvl="0">
              <a:spcBef>
                <a:spcPct val="0"/>
              </a:spcBef>
            </a:pPr>
            <a:r>
              <a:rPr lang="en-GB" sz="2600" b="1" spc="50" dirty="0">
                <a:latin typeface="Arial Narrow"/>
                <a:ea typeface="+mj-ea"/>
                <a:cs typeface="Arial Narrow"/>
              </a:rPr>
              <a:t>In the context of mental health, there are two main types of stigma:</a:t>
            </a:r>
          </a:p>
        </p:txBody>
      </p:sp>
      <p:sp>
        <p:nvSpPr>
          <p:cNvPr id="19" name="Title 1">
            <a:hlinkClick r:id="" action="ppaction://noaction"/>
            <a:extLst>
              <a:ext uri="{FF2B5EF4-FFF2-40B4-BE49-F238E27FC236}">
                <a16:creationId xmlns:a16="http://schemas.microsoft.com/office/drawing/2014/main" id="{BBDAAA70-5ED2-4964-86AD-E4E7263FE9EA}"/>
              </a:ext>
            </a:extLst>
          </p:cNvPr>
          <p:cNvSpPr txBox="1">
            <a:spLocks/>
          </p:cNvSpPr>
          <p:nvPr/>
        </p:nvSpPr>
        <p:spPr>
          <a:xfrm>
            <a:off x="953195" y="1713089"/>
            <a:ext cx="10297062" cy="859755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lvl="0">
              <a:spcBef>
                <a:spcPct val="0"/>
              </a:spcBef>
            </a:pPr>
            <a:r>
              <a:rPr lang="en-GB" sz="2800" b="1" spc="50" dirty="0">
                <a:latin typeface="Arial Narrow"/>
                <a:ea typeface="+mj-ea"/>
                <a:cs typeface="Arial Narrow"/>
              </a:rPr>
              <a:t>Stigma </a:t>
            </a:r>
            <a:r>
              <a:rPr lang="en-GB" sz="2800" b="1" spc="50" dirty="0">
                <a:solidFill>
                  <a:schemeClr val="bg1">
                    <a:lumMod val="50000"/>
                  </a:schemeClr>
                </a:solidFill>
                <a:latin typeface="Arial Narrow"/>
                <a:ea typeface="+mj-ea"/>
                <a:cs typeface="Arial Narrow"/>
              </a:rPr>
              <a:t>– </a:t>
            </a:r>
            <a:r>
              <a:rPr lang="en-GB" sz="2800" b="1" spc="50" dirty="0">
                <a:latin typeface="Arial Narrow"/>
                <a:ea typeface="+mj-ea"/>
                <a:cs typeface="Arial Narrow"/>
              </a:rPr>
              <a:t>a set of prejudicial attitudes and values, which may lead to</a:t>
            </a:r>
            <a:br>
              <a:rPr lang="en-GB" sz="2800" b="1" spc="50" dirty="0">
                <a:latin typeface="Arial Narrow"/>
                <a:ea typeface="+mj-ea"/>
                <a:cs typeface="Arial Narrow"/>
              </a:rPr>
            </a:br>
            <a:r>
              <a:rPr lang="en-GB" sz="2800" b="1" spc="50" dirty="0">
                <a:latin typeface="Arial Narrow"/>
                <a:ea typeface="+mj-ea"/>
                <a:cs typeface="Arial Narrow"/>
              </a:rPr>
              <a:t>               discriminatory behaviours. </a:t>
            </a:r>
            <a:endParaRPr lang="en-GB" sz="2800" b="1" i="1" spc="50" dirty="0">
              <a:latin typeface="Arial Narrow"/>
              <a:ea typeface="+mj-ea"/>
              <a:cs typeface="Arial Narrow"/>
            </a:endParaRPr>
          </a:p>
        </p:txBody>
      </p:sp>
      <p:sp>
        <p:nvSpPr>
          <p:cNvPr id="20" name="Title 1">
            <a:hlinkClick r:id="" action="ppaction://noaction"/>
            <a:extLst>
              <a:ext uri="{FF2B5EF4-FFF2-40B4-BE49-F238E27FC236}">
                <a16:creationId xmlns:a16="http://schemas.microsoft.com/office/drawing/2014/main" id="{640C6E0C-6C3C-4ABE-B1D0-440DB2A19691}"/>
              </a:ext>
            </a:extLst>
          </p:cNvPr>
          <p:cNvSpPr txBox="1">
            <a:spLocks/>
          </p:cNvSpPr>
          <p:nvPr/>
        </p:nvSpPr>
        <p:spPr>
          <a:xfrm>
            <a:off x="988404" y="3364061"/>
            <a:ext cx="10338535" cy="762838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marL="342900" lvl="0" indent="-34290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GB" sz="2400" b="1" spc="50" dirty="0">
                <a:latin typeface="Arial Narrow"/>
                <a:ea typeface="+mj-ea"/>
                <a:cs typeface="Arial Narrow"/>
              </a:rPr>
              <a:t>Social stigma: </a:t>
            </a:r>
            <a:r>
              <a:rPr lang="en-GB" sz="2400" spc="50" dirty="0">
                <a:latin typeface="Arial Narrow"/>
                <a:ea typeface="+mj-ea"/>
                <a:cs typeface="Arial Narrow"/>
              </a:rPr>
              <a:t>Includes the negative attitudes and discriminatory behaviours that</a:t>
            </a:r>
            <a:br>
              <a:rPr lang="en-GB" sz="2400" spc="50" dirty="0">
                <a:latin typeface="Arial Narrow"/>
                <a:ea typeface="+mj-ea"/>
                <a:cs typeface="Arial Narrow"/>
              </a:rPr>
            </a:br>
            <a:r>
              <a:rPr lang="en-GB" sz="2400" spc="50" dirty="0">
                <a:latin typeface="Arial Narrow"/>
                <a:ea typeface="+mj-ea"/>
                <a:cs typeface="Arial Narrow"/>
              </a:rPr>
              <a:t>  society or particular individuals hold towards those with mental health problems</a:t>
            </a:r>
            <a:endParaRPr lang="en-GB" sz="2400" spc="50" dirty="0">
              <a:solidFill>
                <a:srgbClr val="000000"/>
              </a:solidFill>
              <a:latin typeface="Arial Narrow"/>
              <a:ea typeface="+mj-ea"/>
              <a:cs typeface="Arial Narrow"/>
            </a:endParaRP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A1FED3FD-DD68-424D-8C65-F0225D17D49D}"/>
              </a:ext>
            </a:extLst>
          </p:cNvPr>
          <p:cNvCxnSpPr>
            <a:cxnSpLocks/>
          </p:cNvCxnSpPr>
          <p:nvPr/>
        </p:nvCxnSpPr>
        <p:spPr>
          <a:xfrm>
            <a:off x="988407" y="4260890"/>
            <a:ext cx="10338533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itle 1">
            <a:hlinkClick r:id="" action="ppaction://noaction"/>
            <a:extLst>
              <a:ext uri="{FF2B5EF4-FFF2-40B4-BE49-F238E27FC236}">
                <a16:creationId xmlns:a16="http://schemas.microsoft.com/office/drawing/2014/main" id="{748C3D72-669A-446A-B7DA-6A74361EA330}"/>
              </a:ext>
            </a:extLst>
          </p:cNvPr>
          <p:cNvSpPr txBox="1">
            <a:spLocks/>
          </p:cNvSpPr>
          <p:nvPr/>
        </p:nvSpPr>
        <p:spPr>
          <a:xfrm>
            <a:off x="988407" y="4416631"/>
            <a:ext cx="10338533" cy="748890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marL="342900" lvl="0" indent="-34290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GB" sz="2400" b="1" spc="50" dirty="0">
                <a:latin typeface="Arial Narrow"/>
                <a:ea typeface="+mj-ea"/>
                <a:cs typeface="Arial Narrow"/>
              </a:rPr>
              <a:t>Self-stigma:</a:t>
            </a:r>
            <a:r>
              <a:rPr lang="en-GB" sz="2400" b="1" spc="50" dirty="0">
                <a:solidFill>
                  <a:schemeClr val="bg1">
                    <a:lumMod val="50000"/>
                  </a:schemeClr>
                </a:solidFill>
                <a:latin typeface="Arial Narrow"/>
                <a:ea typeface="+mj-ea"/>
                <a:cs typeface="Arial Narrow"/>
              </a:rPr>
              <a:t> </a:t>
            </a:r>
            <a:r>
              <a:rPr lang="en-GB" sz="2400" spc="50" dirty="0">
                <a:latin typeface="Arial Narrow"/>
                <a:ea typeface="+mj-ea"/>
                <a:cs typeface="Arial Narrow"/>
              </a:rPr>
              <a:t>This is where people with mental health problems believe what is being</a:t>
            </a:r>
            <a:br>
              <a:rPr lang="en-GB" sz="2400" spc="50" dirty="0">
                <a:latin typeface="Arial Narrow"/>
                <a:ea typeface="+mj-ea"/>
                <a:cs typeface="Arial Narrow"/>
              </a:rPr>
            </a:br>
            <a:r>
              <a:rPr lang="en-GB" sz="2400" spc="50" dirty="0">
                <a:latin typeface="Arial Narrow"/>
                <a:ea typeface="+mj-ea"/>
                <a:cs typeface="Arial Narrow"/>
              </a:rPr>
              <a:t>  said about their condition and agree with their viewpoints</a:t>
            </a:r>
            <a:endParaRPr lang="en-GB" sz="2400" spc="50" dirty="0">
              <a:solidFill>
                <a:srgbClr val="000000"/>
              </a:solidFill>
              <a:latin typeface="Arial Narrow"/>
              <a:ea typeface="+mj-ea"/>
              <a:cs typeface="Arial Narrow"/>
            </a:endParaRP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2863521-9AFF-4BA0-A7EF-D184CD353FA9}"/>
              </a:ext>
            </a:extLst>
          </p:cNvPr>
          <p:cNvCxnSpPr>
            <a:cxnSpLocks/>
          </p:cNvCxnSpPr>
          <p:nvPr/>
        </p:nvCxnSpPr>
        <p:spPr>
          <a:xfrm>
            <a:off x="988408" y="5336799"/>
            <a:ext cx="10338532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096B709D-8681-88FF-5339-9C1723683A2B}"/>
              </a:ext>
            </a:extLst>
          </p:cNvPr>
          <p:cNvSpPr txBox="1"/>
          <p:nvPr/>
        </p:nvSpPr>
        <p:spPr>
          <a:xfrm>
            <a:off x="842296" y="5508078"/>
            <a:ext cx="1023887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spc="50" dirty="0">
                <a:latin typeface="Arial Narrow"/>
                <a:ea typeface="+mj-ea"/>
              </a:rPr>
              <a:t>Structural Stigma:</a:t>
            </a:r>
            <a:r>
              <a:rPr lang="en-GB" dirty="0"/>
              <a:t> </a:t>
            </a:r>
            <a:r>
              <a:rPr lang="en-GB" sz="2400" spc="50" dirty="0">
                <a:latin typeface="Arial Narrow"/>
                <a:ea typeface="+mj-ea"/>
              </a:rPr>
              <a:t>Systemic, institutional policies (e.g., lower insurance coverage, reduced research funding) that limit opportunities for people with mental illnesses.</a:t>
            </a:r>
          </a:p>
        </p:txBody>
      </p:sp>
    </p:spTree>
    <p:extLst>
      <p:ext uri="{BB962C8B-B14F-4D97-AF65-F5344CB8AC3E}">
        <p14:creationId xmlns:p14="http://schemas.microsoft.com/office/powerpoint/2010/main" val="2702689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lide Number Placeholder 11">
            <a:extLst>
              <a:ext uri="{FF2B5EF4-FFF2-40B4-BE49-F238E27FC236}">
                <a16:creationId xmlns:a16="http://schemas.microsoft.com/office/drawing/2014/main" id="{0AD0B098-C549-4936-9483-484892AF0A3D}"/>
              </a:ext>
            </a:extLst>
          </p:cNvPr>
          <p:cNvSpPr txBox="1">
            <a:spLocks/>
          </p:cNvSpPr>
          <p:nvPr/>
        </p:nvSpPr>
        <p:spPr>
          <a:xfrm>
            <a:off x="8484290" y="6257205"/>
            <a:ext cx="504201" cy="364768"/>
          </a:xfrm>
          <a:prstGeom prst="rect">
            <a:avLst/>
          </a:prstGeom>
          <a:ln>
            <a:noFill/>
          </a:ln>
        </p:spPr>
        <p:txBody>
          <a:bodyPr vert="horz" lIns="46076" tIns="23038" rIns="46076" bIns="23038" rtlCol="0" anchor="ctr"/>
          <a:lstStyle>
            <a:lvl1pPr algn="r">
              <a:defRPr sz="2800" b="1" i="0">
                <a:solidFill>
                  <a:srgbClr val="FFFFFF"/>
                </a:solidFill>
                <a:latin typeface="Arial Narrow"/>
                <a:cs typeface="Arial Narrow"/>
              </a:defRPr>
            </a:lvl1pPr>
          </a:lstStyle>
          <a:p>
            <a:pPr>
              <a:defRPr/>
            </a:pPr>
            <a:fld id="{5FD45250-8870-034C-95D8-56645336F5DB}" type="slidenum">
              <a:rPr lang="en-US" sz="1411"/>
              <a:pPr>
                <a:defRPr/>
              </a:pPr>
              <a:t>10</a:t>
            </a:fld>
            <a:endParaRPr lang="en-US" sz="1411" dirty="0"/>
          </a:p>
        </p:txBody>
      </p:sp>
      <p:pic>
        <p:nvPicPr>
          <p:cNvPr id="28" name="Picture 27" descr="arrow-forward.png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41232AE6-9590-41B3-9BFD-6D6FE7C5A1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26940" y="6283248"/>
            <a:ext cx="298807" cy="316020"/>
          </a:xfrm>
          <a:prstGeom prst="rect">
            <a:avLst/>
          </a:prstGeom>
        </p:spPr>
      </p:pic>
      <p:pic>
        <p:nvPicPr>
          <p:cNvPr id="29" name="Picture 28" descr="arrow-forward.png">
            <a:hlinkClick r:id="rId3" action="ppaction://hlinksldjump"/>
            <a:extLst>
              <a:ext uri="{FF2B5EF4-FFF2-40B4-BE49-F238E27FC236}">
                <a16:creationId xmlns:a16="http://schemas.microsoft.com/office/drawing/2014/main" id="{23ACCA93-15A6-420F-BB13-9101C41771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543488" y="6283248"/>
            <a:ext cx="298807" cy="316020"/>
          </a:xfrm>
          <a:prstGeom prst="rect">
            <a:avLst/>
          </a:prstGeom>
        </p:spPr>
      </p:pic>
      <p:sp>
        <p:nvSpPr>
          <p:cNvPr id="30" name="Title 1">
            <a:extLst>
              <a:ext uri="{FF2B5EF4-FFF2-40B4-BE49-F238E27FC236}">
                <a16:creationId xmlns:a16="http://schemas.microsoft.com/office/drawing/2014/main" id="{D13C79D1-2324-4EC4-9016-7D7C54CAD943}"/>
              </a:ext>
            </a:extLst>
          </p:cNvPr>
          <p:cNvSpPr txBox="1">
            <a:spLocks/>
          </p:cNvSpPr>
          <p:nvPr/>
        </p:nvSpPr>
        <p:spPr>
          <a:xfrm>
            <a:off x="2521838" y="1158591"/>
            <a:ext cx="4033828" cy="452802"/>
          </a:xfrm>
          <a:prstGeom prst="rect">
            <a:avLst/>
          </a:prstGeom>
        </p:spPr>
        <p:txBody>
          <a:bodyPr vert="horz" wrap="none" lIns="0" tIns="0" rIns="0" bIns="0" rtlCol="0" anchor="t" anchorCtr="0">
            <a:normAutofit/>
          </a:bodyPr>
          <a:lstStyle/>
          <a:p>
            <a:pPr lvl="0">
              <a:spcBef>
                <a:spcPct val="0"/>
              </a:spcBef>
            </a:pPr>
            <a:r>
              <a:rPr lang="en-US" sz="2800" b="1" cap="all" spc="75" dirty="0">
                <a:latin typeface="Arial Narrow"/>
                <a:cs typeface="Arial Narrow"/>
              </a:rPr>
              <a:t>THE EFFECTS OF STIGMA</a:t>
            </a:r>
            <a:endParaRPr lang="en-US" sz="2800" b="1" i="1" cap="all" spc="75" dirty="0">
              <a:latin typeface="Arial Narrow"/>
              <a:cs typeface="Arial Narrow"/>
            </a:endParaRPr>
          </a:p>
        </p:txBody>
      </p:sp>
      <p:sp>
        <p:nvSpPr>
          <p:cNvPr id="32" name="Title 1">
            <a:hlinkClick r:id="" action="ppaction://noaction"/>
            <a:extLst>
              <a:ext uri="{FF2B5EF4-FFF2-40B4-BE49-F238E27FC236}">
                <a16:creationId xmlns:a16="http://schemas.microsoft.com/office/drawing/2014/main" id="{9B31BE10-417D-4F67-BC13-F2AD04055B64}"/>
              </a:ext>
            </a:extLst>
          </p:cNvPr>
          <p:cNvSpPr txBox="1">
            <a:spLocks/>
          </p:cNvSpPr>
          <p:nvPr/>
        </p:nvSpPr>
        <p:spPr>
          <a:xfrm>
            <a:off x="2521840" y="2825040"/>
            <a:ext cx="6123360" cy="347056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lvl="0">
              <a:spcBef>
                <a:spcPct val="0"/>
              </a:spcBef>
            </a:pPr>
            <a:r>
              <a:rPr lang="en-US" sz="2000" spc="50" dirty="0">
                <a:latin typeface="Arial Narrow"/>
                <a:cs typeface="Arial Narrow"/>
              </a:rPr>
              <a:t>• </a:t>
            </a:r>
            <a:r>
              <a:rPr lang="en-GB" sz="2000" spc="50" dirty="0">
                <a:latin typeface="Arial Narrow"/>
                <a:ea typeface="+mj-ea"/>
                <a:cs typeface="Arial Narrow"/>
              </a:rPr>
              <a:t>Reluctance to seek professional treatment</a:t>
            </a:r>
            <a:endParaRPr lang="en-GB" sz="2000" spc="50" dirty="0">
              <a:solidFill>
                <a:srgbClr val="000000"/>
              </a:solidFill>
              <a:latin typeface="Arial Narrow"/>
              <a:ea typeface="+mj-ea"/>
              <a:cs typeface="Arial Narrow"/>
            </a:endParaRP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28331CE4-3AB5-451C-BBB1-DE932DCD3757}"/>
              </a:ext>
            </a:extLst>
          </p:cNvPr>
          <p:cNvCxnSpPr>
            <a:cxnSpLocks/>
          </p:cNvCxnSpPr>
          <p:nvPr/>
        </p:nvCxnSpPr>
        <p:spPr>
          <a:xfrm>
            <a:off x="2521840" y="3256280"/>
            <a:ext cx="6123362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Title 1">
            <a:hlinkClick r:id="" action="ppaction://noaction"/>
            <a:extLst>
              <a:ext uri="{FF2B5EF4-FFF2-40B4-BE49-F238E27FC236}">
                <a16:creationId xmlns:a16="http://schemas.microsoft.com/office/drawing/2014/main" id="{1C8672ED-BB4F-4AB1-869E-95135672B5F3}"/>
              </a:ext>
            </a:extLst>
          </p:cNvPr>
          <p:cNvSpPr txBox="1">
            <a:spLocks/>
          </p:cNvSpPr>
          <p:nvPr/>
        </p:nvSpPr>
        <p:spPr>
          <a:xfrm>
            <a:off x="2521840" y="3368931"/>
            <a:ext cx="6123362" cy="367904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lvl="0">
              <a:spcBef>
                <a:spcPct val="0"/>
              </a:spcBef>
            </a:pPr>
            <a:r>
              <a:rPr lang="en-US" sz="2000" spc="50" dirty="0">
                <a:latin typeface="Arial Narrow"/>
                <a:cs typeface="Arial Narrow"/>
              </a:rPr>
              <a:t>•</a:t>
            </a:r>
            <a:r>
              <a:rPr lang="en-US" sz="2000" spc="50" dirty="0">
                <a:solidFill>
                  <a:srgbClr val="009ED5"/>
                </a:solidFill>
                <a:latin typeface="Arial Narrow"/>
                <a:cs typeface="Arial Narrow"/>
              </a:rPr>
              <a:t> </a:t>
            </a:r>
            <a:r>
              <a:rPr lang="en-GB" sz="2000" spc="50" dirty="0">
                <a:latin typeface="Arial Narrow"/>
                <a:ea typeface="+mj-ea"/>
                <a:cs typeface="Arial Narrow"/>
              </a:rPr>
              <a:t>Victimisation, harassment and physical violence</a:t>
            </a:r>
            <a:endParaRPr lang="en-GB" sz="2000" spc="50" dirty="0">
              <a:solidFill>
                <a:srgbClr val="000000"/>
              </a:solidFill>
              <a:latin typeface="Arial Narrow"/>
              <a:ea typeface="+mj-ea"/>
              <a:cs typeface="Arial Narrow"/>
            </a:endParaRP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473C2108-C194-403E-A825-0B22B50D00B7}"/>
              </a:ext>
            </a:extLst>
          </p:cNvPr>
          <p:cNvCxnSpPr>
            <a:cxnSpLocks/>
          </p:cNvCxnSpPr>
          <p:nvPr/>
        </p:nvCxnSpPr>
        <p:spPr>
          <a:xfrm>
            <a:off x="2521840" y="3806325"/>
            <a:ext cx="6123362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" name="Title 1">
            <a:hlinkClick r:id="" action="ppaction://noaction"/>
            <a:extLst>
              <a:ext uri="{FF2B5EF4-FFF2-40B4-BE49-F238E27FC236}">
                <a16:creationId xmlns:a16="http://schemas.microsoft.com/office/drawing/2014/main" id="{2A91E273-AA3D-4237-B81D-8255C2CC66D8}"/>
              </a:ext>
            </a:extLst>
          </p:cNvPr>
          <p:cNvSpPr txBox="1">
            <a:spLocks/>
          </p:cNvSpPr>
          <p:nvPr/>
        </p:nvSpPr>
        <p:spPr>
          <a:xfrm>
            <a:off x="2521840" y="3930867"/>
            <a:ext cx="6123362" cy="367904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lvl="0">
              <a:spcBef>
                <a:spcPct val="0"/>
              </a:spcBef>
            </a:pPr>
            <a:r>
              <a:rPr lang="en-US" sz="2000" spc="50" dirty="0">
                <a:latin typeface="Arial Narrow"/>
                <a:cs typeface="Arial Narrow"/>
              </a:rPr>
              <a:t>•</a:t>
            </a:r>
            <a:r>
              <a:rPr lang="en-US" sz="2000" spc="50" dirty="0">
                <a:solidFill>
                  <a:srgbClr val="009ED5"/>
                </a:solidFill>
                <a:latin typeface="Arial Narrow"/>
                <a:cs typeface="Arial Narrow"/>
              </a:rPr>
              <a:t> </a:t>
            </a:r>
            <a:r>
              <a:rPr lang="en-GB" sz="2000" spc="50" dirty="0">
                <a:latin typeface="Arial Narrow"/>
                <a:ea typeface="+mj-ea"/>
                <a:cs typeface="Arial Narrow"/>
              </a:rPr>
              <a:t>Difficulties finding or keeping employment also taking part in activities</a:t>
            </a:r>
            <a:endParaRPr lang="en-GB" sz="2000" spc="50" dirty="0">
              <a:solidFill>
                <a:srgbClr val="000000"/>
              </a:solidFill>
              <a:latin typeface="Arial Narrow"/>
              <a:ea typeface="+mj-ea"/>
              <a:cs typeface="Arial Narrow"/>
            </a:endParaRP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ED37B76E-20A8-49C5-AF88-B222FABE22C2}"/>
              </a:ext>
            </a:extLst>
          </p:cNvPr>
          <p:cNvCxnSpPr>
            <a:cxnSpLocks/>
          </p:cNvCxnSpPr>
          <p:nvPr/>
        </p:nvCxnSpPr>
        <p:spPr>
          <a:xfrm>
            <a:off x="2521840" y="4382954"/>
            <a:ext cx="6123362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9" name="Title 1">
            <a:hlinkClick r:id="" action="ppaction://noaction"/>
            <a:extLst>
              <a:ext uri="{FF2B5EF4-FFF2-40B4-BE49-F238E27FC236}">
                <a16:creationId xmlns:a16="http://schemas.microsoft.com/office/drawing/2014/main" id="{95735240-206B-42B2-B690-D41B893877AC}"/>
              </a:ext>
            </a:extLst>
          </p:cNvPr>
          <p:cNvSpPr txBox="1">
            <a:spLocks/>
          </p:cNvSpPr>
          <p:nvPr/>
        </p:nvSpPr>
        <p:spPr>
          <a:xfrm>
            <a:off x="2521840" y="4509865"/>
            <a:ext cx="6123362" cy="367904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lvl="0">
              <a:spcBef>
                <a:spcPct val="0"/>
              </a:spcBef>
            </a:pPr>
            <a:r>
              <a:rPr lang="en-US" sz="2000" spc="50" dirty="0">
                <a:latin typeface="Arial Narrow"/>
                <a:cs typeface="Arial Narrow"/>
              </a:rPr>
              <a:t>•</a:t>
            </a:r>
            <a:r>
              <a:rPr lang="en-US" sz="2000" spc="50" dirty="0">
                <a:solidFill>
                  <a:srgbClr val="009ED5"/>
                </a:solidFill>
                <a:latin typeface="Arial Narrow"/>
                <a:cs typeface="Arial Narrow"/>
              </a:rPr>
              <a:t> </a:t>
            </a:r>
            <a:r>
              <a:rPr lang="en-GB" sz="2000" spc="50" dirty="0">
                <a:latin typeface="Arial Narrow"/>
                <a:ea typeface="+mj-ea"/>
                <a:cs typeface="Arial Narrow"/>
              </a:rPr>
              <a:t>Lack of understanding and empathy from family and friends</a:t>
            </a:r>
            <a:endParaRPr lang="en-GB" sz="2000" spc="50" dirty="0">
              <a:solidFill>
                <a:srgbClr val="000000"/>
              </a:solidFill>
              <a:latin typeface="Arial Narrow"/>
              <a:ea typeface="+mj-ea"/>
              <a:cs typeface="Arial Narrow"/>
            </a:endParaRP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AC5F14F8-3418-4D9D-980A-BE07F52E3076}"/>
              </a:ext>
            </a:extLst>
          </p:cNvPr>
          <p:cNvCxnSpPr>
            <a:cxnSpLocks/>
          </p:cNvCxnSpPr>
          <p:nvPr/>
        </p:nvCxnSpPr>
        <p:spPr>
          <a:xfrm>
            <a:off x="2521840" y="4956291"/>
            <a:ext cx="6123362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" name="Title 1">
            <a:hlinkClick r:id="" action="ppaction://noaction"/>
            <a:extLst>
              <a:ext uri="{FF2B5EF4-FFF2-40B4-BE49-F238E27FC236}">
                <a16:creationId xmlns:a16="http://schemas.microsoft.com/office/drawing/2014/main" id="{56403296-8672-4F1D-A113-0A3872E3681E}"/>
              </a:ext>
            </a:extLst>
          </p:cNvPr>
          <p:cNvSpPr txBox="1">
            <a:spLocks/>
          </p:cNvSpPr>
          <p:nvPr/>
        </p:nvSpPr>
        <p:spPr>
          <a:xfrm>
            <a:off x="2521838" y="5085697"/>
            <a:ext cx="6123362" cy="367904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lvl="0">
              <a:spcBef>
                <a:spcPct val="0"/>
              </a:spcBef>
            </a:pPr>
            <a:r>
              <a:rPr lang="en-US" sz="2000" spc="50" dirty="0">
                <a:latin typeface="Arial Narrow"/>
                <a:cs typeface="Arial Narrow"/>
              </a:rPr>
              <a:t>• </a:t>
            </a:r>
            <a:r>
              <a:rPr lang="en-GB" sz="2000" spc="50" dirty="0">
                <a:latin typeface="Arial Narrow"/>
                <a:ea typeface="+mj-ea"/>
                <a:cs typeface="Arial Narrow"/>
              </a:rPr>
              <a:t>Developing a practice of self-stigmatisation</a:t>
            </a:r>
            <a:endParaRPr lang="en-GB" sz="2000" spc="50" dirty="0">
              <a:solidFill>
                <a:srgbClr val="000000"/>
              </a:solidFill>
              <a:latin typeface="Arial Narrow"/>
              <a:ea typeface="+mj-ea"/>
              <a:cs typeface="Arial Narrow"/>
            </a:endParaRPr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E7101109-3A96-42E3-BD0B-675A378B5925}"/>
              </a:ext>
            </a:extLst>
          </p:cNvPr>
          <p:cNvCxnSpPr>
            <a:cxnSpLocks/>
          </p:cNvCxnSpPr>
          <p:nvPr/>
        </p:nvCxnSpPr>
        <p:spPr>
          <a:xfrm>
            <a:off x="2521840" y="5524530"/>
            <a:ext cx="6123362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3" name="Title 1">
            <a:hlinkClick r:id="" action="ppaction://noaction"/>
            <a:extLst>
              <a:ext uri="{FF2B5EF4-FFF2-40B4-BE49-F238E27FC236}">
                <a16:creationId xmlns:a16="http://schemas.microsoft.com/office/drawing/2014/main" id="{944FE331-C39E-40E3-841A-5DBD2D20E51D}"/>
              </a:ext>
            </a:extLst>
          </p:cNvPr>
          <p:cNvSpPr txBox="1">
            <a:spLocks/>
          </p:cNvSpPr>
          <p:nvPr/>
        </p:nvSpPr>
        <p:spPr>
          <a:xfrm>
            <a:off x="2521839" y="2283075"/>
            <a:ext cx="6123361" cy="312018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lvl="0">
              <a:spcBef>
                <a:spcPct val="0"/>
              </a:spcBef>
            </a:pPr>
            <a:r>
              <a:rPr lang="en-US" sz="2000" spc="50" dirty="0">
                <a:latin typeface="Arial Narrow"/>
                <a:cs typeface="Arial Narrow"/>
              </a:rPr>
              <a:t>• </a:t>
            </a:r>
            <a:r>
              <a:rPr lang="en-GB" sz="2000" spc="50" dirty="0">
                <a:latin typeface="Arial Narrow"/>
                <a:ea typeface="+mj-ea"/>
                <a:cs typeface="Arial Narrow"/>
              </a:rPr>
              <a:t>Reluctance to ask anyone for help</a:t>
            </a:r>
            <a:endParaRPr lang="en-GB" sz="2000" spc="50" dirty="0">
              <a:solidFill>
                <a:srgbClr val="000000"/>
              </a:solidFill>
              <a:latin typeface="Arial Narrow"/>
              <a:ea typeface="+mj-ea"/>
              <a:cs typeface="Arial Narrow"/>
            </a:endParaRP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F19E1009-9FEC-487A-B14A-C05CAD257F0A}"/>
              </a:ext>
            </a:extLst>
          </p:cNvPr>
          <p:cNvCxnSpPr>
            <a:cxnSpLocks/>
          </p:cNvCxnSpPr>
          <p:nvPr/>
        </p:nvCxnSpPr>
        <p:spPr>
          <a:xfrm>
            <a:off x="2521839" y="2710066"/>
            <a:ext cx="6123363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5" name="Title 1">
            <a:hlinkClick r:id="" action="ppaction://noaction"/>
            <a:extLst>
              <a:ext uri="{FF2B5EF4-FFF2-40B4-BE49-F238E27FC236}">
                <a16:creationId xmlns:a16="http://schemas.microsoft.com/office/drawing/2014/main" id="{6A00C90E-6BB8-4ECB-9459-008B11021179}"/>
              </a:ext>
            </a:extLst>
          </p:cNvPr>
          <p:cNvSpPr txBox="1">
            <a:spLocks/>
          </p:cNvSpPr>
          <p:nvPr/>
        </p:nvSpPr>
        <p:spPr>
          <a:xfrm>
            <a:off x="2521839" y="1754211"/>
            <a:ext cx="6086150" cy="367904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lvl="0">
              <a:spcBef>
                <a:spcPct val="0"/>
              </a:spcBef>
            </a:pPr>
            <a:r>
              <a:rPr lang="en-US" sz="2000" spc="50" dirty="0">
                <a:latin typeface="Arial Narrow"/>
                <a:cs typeface="Arial Narrow"/>
              </a:rPr>
              <a:t>• </a:t>
            </a:r>
            <a:r>
              <a:rPr lang="en-GB" sz="2000" spc="50" dirty="0">
                <a:latin typeface="Arial Narrow"/>
                <a:ea typeface="+mj-ea"/>
                <a:cs typeface="Arial Narrow"/>
              </a:rPr>
              <a:t>Feelings of shame and hopelessness</a:t>
            </a:r>
            <a:endParaRPr lang="en-GB" sz="2000" spc="50" dirty="0">
              <a:solidFill>
                <a:srgbClr val="000000"/>
              </a:solidFill>
              <a:latin typeface="Arial Narrow"/>
              <a:ea typeface="+mj-ea"/>
              <a:cs typeface="Arial Narrow"/>
            </a:endParaRPr>
          </a:p>
        </p:txBody>
      </p: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32418D59-D869-436B-BC2D-4440530CE4DC}"/>
              </a:ext>
            </a:extLst>
          </p:cNvPr>
          <p:cNvCxnSpPr>
            <a:cxnSpLocks/>
          </p:cNvCxnSpPr>
          <p:nvPr/>
        </p:nvCxnSpPr>
        <p:spPr>
          <a:xfrm>
            <a:off x="2521839" y="2181202"/>
            <a:ext cx="6123363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59242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4" grpId="0"/>
      <p:bldP spid="37" grpId="0"/>
      <p:bldP spid="39" grpId="0"/>
      <p:bldP spid="41" grpId="0"/>
      <p:bldP spid="43" grpId="0"/>
      <p:bldP spid="4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lide Number Placeholder 11">
            <a:extLst>
              <a:ext uri="{FF2B5EF4-FFF2-40B4-BE49-F238E27FC236}">
                <a16:creationId xmlns:a16="http://schemas.microsoft.com/office/drawing/2014/main" id="{0AD0B098-C549-4936-9483-484892AF0A3D}"/>
              </a:ext>
            </a:extLst>
          </p:cNvPr>
          <p:cNvSpPr txBox="1">
            <a:spLocks/>
          </p:cNvSpPr>
          <p:nvPr/>
        </p:nvSpPr>
        <p:spPr>
          <a:xfrm>
            <a:off x="8484290" y="6257205"/>
            <a:ext cx="504201" cy="364768"/>
          </a:xfrm>
          <a:prstGeom prst="rect">
            <a:avLst/>
          </a:prstGeom>
          <a:ln>
            <a:noFill/>
          </a:ln>
        </p:spPr>
        <p:txBody>
          <a:bodyPr vert="horz" lIns="46076" tIns="23038" rIns="46076" bIns="23038" rtlCol="0" anchor="ctr"/>
          <a:lstStyle>
            <a:lvl1pPr algn="r">
              <a:defRPr sz="2800" b="1" i="0">
                <a:solidFill>
                  <a:srgbClr val="FFFFFF"/>
                </a:solidFill>
                <a:latin typeface="Arial Narrow"/>
                <a:cs typeface="Arial Narrow"/>
              </a:defRPr>
            </a:lvl1pPr>
          </a:lstStyle>
          <a:p>
            <a:pPr>
              <a:defRPr/>
            </a:pPr>
            <a:fld id="{5FD45250-8870-034C-95D8-56645336F5DB}" type="slidenum">
              <a:rPr lang="en-US" sz="1411"/>
              <a:pPr>
                <a:defRPr/>
              </a:pPr>
              <a:t>11</a:t>
            </a:fld>
            <a:endParaRPr lang="en-US" sz="1411" dirty="0"/>
          </a:p>
        </p:txBody>
      </p:sp>
      <p:pic>
        <p:nvPicPr>
          <p:cNvPr id="28" name="Picture 27" descr="arrow-forward.png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41232AE6-9590-41B3-9BFD-6D6FE7C5A1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26940" y="6283248"/>
            <a:ext cx="298807" cy="316020"/>
          </a:xfrm>
          <a:prstGeom prst="rect">
            <a:avLst/>
          </a:prstGeom>
        </p:spPr>
      </p:pic>
      <p:pic>
        <p:nvPicPr>
          <p:cNvPr id="29" name="Picture 28" descr="arrow-forward.png">
            <a:hlinkClick r:id="rId3" action="ppaction://hlinksldjump"/>
            <a:extLst>
              <a:ext uri="{FF2B5EF4-FFF2-40B4-BE49-F238E27FC236}">
                <a16:creationId xmlns:a16="http://schemas.microsoft.com/office/drawing/2014/main" id="{23ACCA93-15A6-420F-BB13-9101C41771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543488" y="6283248"/>
            <a:ext cx="298807" cy="316020"/>
          </a:xfrm>
          <a:prstGeom prst="rect">
            <a:avLst/>
          </a:prstGeom>
        </p:spPr>
      </p:pic>
      <p:sp>
        <p:nvSpPr>
          <p:cNvPr id="50" name="Title 1">
            <a:extLst>
              <a:ext uri="{FF2B5EF4-FFF2-40B4-BE49-F238E27FC236}">
                <a16:creationId xmlns:a16="http://schemas.microsoft.com/office/drawing/2014/main" id="{D681FE3E-CF28-421C-9AFA-BB220A621711}"/>
              </a:ext>
            </a:extLst>
          </p:cNvPr>
          <p:cNvSpPr txBox="1">
            <a:spLocks/>
          </p:cNvSpPr>
          <p:nvPr/>
        </p:nvSpPr>
        <p:spPr>
          <a:xfrm>
            <a:off x="1700117" y="1016430"/>
            <a:ext cx="5043583" cy="484741"/>
          </a:xfrm>
          <a:prstGeom prst="rect">
            <a:avLst/>
          </a:prstGeom>
        </p:spPr>
        <p:txBody>
          <a:bodyPr vert="horz" wrap="none" lIns="0" tIns="0" rIns="0" bIns="0" rtlCol="0" anchor="t" anchorCtr="0">
            <a:normAutofit/>
          </a:bodyPr>
          <a:lstStyle/>
          <a:p>
            <a:pPr lvl="0">
              <a:spcBef>
                <a:spcPct val="0"/>
              </a:spcBef>
            </a:pPr>
            <a:r>
              <a:rPr lang="en-US" sz="2800" b="1" cap="all" spc="75" dirty="0">
                <a:latin typeface="Arial Narrow"/>
                <a:cs typeface="Arial Narrow"/>
              </a:rPr>
              <a:t>MENTAL HEALTH RISK FACTORS</a:t>
            </a:r>
            <a:endParaRPr lang="en-US" sz="2800" b="1" i="1" cap="all" spc="75" dirty="0">
              <a:latin typeface="Arial Narrow"/>
              <a:cs typeface="Arial Narrow"/>
            </a:endParaRPr>
          </a:p>
        </p:txBody>
      </p:sp>
      <p:sp>
        <p:nvSpPr>
          <p:cNvPr id="51" name="Title 1">
            <a:hlinkClick r:id="" action="ppaction://noaction"/>
            <a:extLst>
              <a:ext uri="{FF2B5EF4-FFF2-40B4-BE49-F238E27FC236}">
                <a16:creationId xmlns:a16="http://schemas.microsoft.com/office/drawing/2014/main" id="{E4F49A52-8A25-4E81-8F91-B17169DD327E}"/>
              </a:ext>
            </a:extLst>
          </p:cNvPr>
          <p:cNvSpPr txBox="1">
            <a:spLocks/>
          </p:cNvSpPr>
          <p:nvPr/>
        </p:nvSpPr>
        <p:spPr>
          <a:xfrm>
            <a:off x="1700121" y="2651178"/>
            <a:ext cx="4467402" cy="364763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lvl="0">
              <a:spcBef>
                <a:spcPct val="0"/>
              </a:spcBef>
            </a:pPr>
            <a:r>
              <a:rPr lang="en-US" sz="2000" spc="50" dirty="0">
                <a:latin typeface="Arial Narrow"/>
                <a:cs typeface="Arial Narrow"/>
              </a:rPr>
              <a:t>• </a:t>
            </a:r>
            <a:r>
              <a:rPr lang="en-GB" sz="2000" b="1" spc="50" dirty="0">
                <a:latin typeface="Arial Narrow"/>
                <a:ea typeface="+mj-ea"/>
                <a:cs typeface="Arial Narrow"/>
              </a:rPr>
              <a:t>Abuse, trauma or neglect</a:t>
            </a:r>
          </a:p>
        </p:txBody>
      </p: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CCB58968-3D53-4648-82C3-C0F481834E63}"/>
              </a:ext>
            </a:extLst>
          </p:cNvPr>
          <p:cNvCxnSpPr>
            <a:cxnSpLocks/>
          </p:cNvCxnSpPr>
          <p:nvPr/>
        </p:nvCxnSpPr>
        <p:spPr>
          <a:xfrm>
            <a:off x="1700110" y="3098773"/>
            <a:ext cx="4467407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3" name="Title 1">
            <a:hlinkClick r:id="" action="ppaction://noaction"/>
            <a:extLst>
              <a:ext uri="{FF2B5EF4-FFF2-40B4-BE49-F238E27FC236}">
                <a16:creationId xmlns:a16="http://schemas.microsoft.com/office/drawing/2014/main" id="{E44F4B8D-67DA-4B55-AFC9-0446459F6877}"/>
              </a:ext>
            </a:extLst>
          </p:cNvPr>
          <p:cNvSpPr txBox="1">
            <a:spLocks/>
          </p:cNvSpPr>
          <p:nvPr/>
        </p:nvSpPr>
        <p:spPr>
          <a:xfrm>
            <a:off x="1700115" y="2104352"/>
            <a:ext cx="4467403" cy="364763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lvl="0">
              <a:spcBef>
                <a:spcPct val="0"/>
              </a:spcBef>
            </a:pPr>
            <a:r>
              <a:rPr lang="en-US" sz="2000" spc="50" dirty="0">
                <a:latin typeface="Arial Narrow"/>
                <a:cs typeface="Arial Narrow"/>
              </a:rPr>
              <a:t>• </a:t>
            </a:r>
            <a:r>
              <a:rPr lang="en-GB" sz="2000" b="1" spc="50" dirty="0">
                <a:latin typeface="Arial Narrow"/>
                <a:ea typeface="+mj-ea"/>
                <a:cs typeface="Arial Narrow"/>
              </a:rPr>
              <a:t>Social isolation or loneliness</a:t>
            </a:r>
          </a:p>
        </p:txBody>
      </p: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58E6D2F6-C262-4936-914F-401520348834}"/>
              </a:ext>
            </a:extLst>
          </p:cNvPr>
          <p:cNvCxnSpPr>
            <a:cxnSpLocks/>
          </p:cNvCxnSpPr>
          <p:nvPr/>
        </p:nvCxnSpPr>
        <p:spPr>
          <a:xfrm>
            <a:off x="1700116" y="2529836"/>
            <a:ext cx="4467407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5" name="Title 1">
            <a:hlinkClick r:id="" action="ppaction://noaction"/>
            <a:extLst>
              <a:ext uri="{FF2B5EF4-FFF2-40B4-BE49-F238E27FC236}">
                <a16:creationId xmlns:a16="http://schemas.microsoft.com/office/drawing/2014/main" id="{718D9F28-DC5C-4272-BC3F-C5943C2D43C5}"/>
              </a:ext>
            </a:extLst>
          </p:cNvPr>
          <p:cNvSpPr txBox="1">
            <a:spLocks/>
          </p:cNvSpPr>
          <p:nvPr/>
        </p:nvSpPr>
        <p:spPr>
          <a:xfrm>
            <a:off x="1700115" y="3233744"/>
            <a:ext cx="4467405" cy="364763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lvl="0">
              <a:spcBef>
                <a:spcPct val="0"/>
              </a:spcBef>
            </a:pPr>
            <a:r>
              <a:rPr lang="en-US" sz="2000" spc="50" dirty="0">
                <a:latin typeface="Arial Narrow"/>
                <a:cs typeface="Arial Narrow"/>
              </a:rPr>
              <a:t>• </a:t>
            </a:r>
            <a:r>
              <a:rPr lang="en-GB" sz="2000" b="1" spc="50" dirty="0">
                <a:latin typeface="Arial Narrow"/>
                <a:ea typeface="+mj-ea"/>
                <a:cs typeface="Arial Narrow"/>
              </a:rPr>
              <a:t>Social disadvantage or financial troubles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53F8146-E4B4-484F-9317-7116F1836033}"/>
              </a:ext>
            </a:extLst>
          </p:cNvPr>
          <p:cNvCxnSpPr>
            <a:cxnSpLocks/>
          </p:cNvCxnSpPr>
          <p:nvPr/>
        </p:nvCxnSpPr>
        <p:spPr>
          <a:xfrm>
            <a:off x="1700116" y="3680979"/>
            <a:ext cx="4467407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4DDE89D0-F707-4F0E-B236-E37C7D97FBCA}"/>
              </a:ext>
            </a:extLst>
          </p:cNvPr>
          <p:cNvCxnSpPr>
            <a:cxnSpLocks/>
          </p:cNvCxnSpPr>
          <p:nvPr/>
        </p:nvCxnSpPr>
        <p:spPr>
          <a:xfrm>
            <a:off x="1700116" y="4259679"/>
            <a:ext cx="4467407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8" name="Title 1">
            <a:hlinkClick r:id="" action="ppaction://noaction"/>
            <a:extLst>
              <a:ext uri="{FF2B5EF4-FFF2-40B4-BE49-F238E27FC236}">
                <a16:creationId xmlns:a16="http://schemas.microsoft.com/office/drawing/2014/main" id="{A7284EAD-6EFA-4B76-A520-9E667713BAF5}"/>
              </a:ext>
            </a:extLst>
          </p:cNvPr>
          <p:cNvSpPr txBox="1">
            <a:spLocks/>
          </p:cNvSpPr>
          <p:nvPr/>
        </p:nvSpPr>
        <p:spPr>
          <a:xfrm>
            <a:off x="1700115" y="4398459"/>
            <a:ext cx="4467407" cy="660035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lvl="0">
              <a:spcBef>
                <a:spcPct val="0"/>
              </a:spcBef>
            </a:pPr>
            <a:r>
              <a:rPr lang="en-US" sz="2000" spc="50" dirty="0">
                <a:latin typeface="Arial Narrow"/>
                <a:cs typeface="Arial Narrow"/>
              </a:rPr>
              <a:t>• </a:t>
            </a:r>
            <a:r>
              <a:rPr lang="en-GB" sz="2000" b="1" spc="50" dirty="0">
                <a:latin typeface="Arial Narrow"/>
                <a:ea typeface="+mj-ea"/>
                <a:cs typeface="Arial Narrow"/>
              </a:rPr>
              <a:t>Having a long-term physical health</a:t>
            </a:r>
            <a:br>
              <a:rPr lang="en-GB" sz="2000" b="1" spc="50" dirty="0">
                <a:latin typeface="Arial Narrow"/>
                <a:ea typeface="+mj-ea"/>
                <a:cs typeface="Arial Narrow"/>
              </a:rPr>
            </a:br>
            <a:r>
              <a:rPr lang="en-GB" sz="2000" b="1" spc="50" dirty="0">
                <a:latin typeface="Arial Narrow"/>
                <a:ea typeface="+mj-ea"/>
                <a:cs typeface="Arial Narrow"/>
              </a:rPr>
              <a:t>  condition or injury</a:t>
            </a:r>
          </a:p>
          <a:p>
            <a:pPr lvl="0">
              <a:spcBef>
                <a:spcPct val="0"/>
              </a:spcBef>
            </a:pPr>
            <a:endParaRPr lang="en-GB" sz="2000" b="1" spc="50" dirty="0">
              <a:solidFill>
                <a:srgbClr val="009ED5"/>
              </a:solidFill>
              <a:latin typeface="Arial Narrow"/>
              <a:ea typeface="+mj-ea"/>
              <a:cs typeface="Arial Narrow"/>
            </a:endParaRPr>
          </a:p>
        </p:txBody>
      </p: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45EAFB34-7E05-4890-8F34-F338A856C875}"/>
              </a:ext>
            </a:extLst>
          </p:cNvPr>
          <p:cNvCxnSpPr>
            <a:cxnSpLocks/>
          </p:cNvCxnSpPr>
          <p:nvPr/>
        </p:nvCxnSpPr>
        <p:spPr>
          <a:xfrm>
            <a:off x="1700116" y="5137160"/>
            <a:ext cx="4467407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0" name="Title 1">
            <a:hlinkClick r:id="" action="ppaction://noaction"/>
            <a:extLst>
              <a:ext uri="{FF2B5EF4-FFF2-40B4-BE49-F238E27FC236}">
                <a16:creationId xmlns:a16="http://schemas.microsoft.com/office/drawing/2014/main" id="{D420CE4A-4175-4D2B-AF3B-7774E48D6FE3}"/>
              </a:ext>
            </a:extLst>
          </p:cNvPr>
          <p:cNvSpPr txBox="1">
            <a:spLocks/>
          </p:cNvSpPr>
          <p:nvPr/>
        </p:nvSpPr>
        <p:spPr>
          <a:xfrm>
            <a:off x="6462798" y="1585956"/>
            <a:ext cx="4467403" cy="364763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lvl="0">
              <a:spcBef>
                <a:spcPct val="0"/>
              </a:spcBef>
            </a:pPr>
            <a:r>
              <a:rPr lang="en-US" sz="2000" spc="50" dirty="0">
                <a:latin typeface="Arial Narrow"/>
                <a:cs typeface="Arial Narrow"/>
              </a:rPr>
              <a:t>• </a:t>
            </a:r>
            <a:r>
              <a:rPr lang="en-GB" sz="2000" b="1" spc="50" dirty="0">
                <a:latin typeface="Arial Narrow"/>
                <a:ea typeface="+mj-ea"/>
                <a:cs typeface="Arial Narrow"/>
              </a:rPr>
              <a:t>Poverty or homelessness</a:t>
            </a:r>
          </a:p>
        </p:txBody>
      </p: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8E4AB432-AED3-4A82-9E40-C47D2BA10F40}"/>
              </a:ext>
            </a:extLst>
          </p:cNvPr>
          <p:cNvCxnSpPr>
            <a:cxnSpLocks/>
          </p:cNvCxnSpPr>
          <p:nvPr/>
        </p:nvCxnSpPr>
        <p:spPr>
          <a:xfrm>
            <a:off x="6462799" y="1985313"/>
            <a:ext cx="4467407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2" name="Title 1">
            <a:hlinkClick r:id="" action="ppaction://noaction"/>
            <a:extLst>
              <a:ext uri="{FF2B5EF4-FFF2-40B4-BE49-F238E27FC236}">
                <a16:creationId xmlns:a16="http://schemas.microsoft.com/office/drawing/2014/main" id="{4F63D700-E6ED-4B34-B6CA-1245A1B56184}"/>
              </a:ext>
            </a:extLst>
          </p:cNvPr>
          <p:cNvSpPr txBox="1">
            <a:spLocks/>
          </p:cNvSpPr>
          <p:nvPr/>
        </p:nvSpPr>
        <p:spPr>
          <a:xfrm>
            <a:off x="6462799" y="2091573"/>
            <a:ext cx="4467404" cy="364763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lvl="0">
              <a:spcBef>
                <a:spcPct val="0"/>
              </a:spcBef>
            </a:pPr>
            <a:r>
              <a:rPr lang="en-US" sz="2000" spc="50" dirty="0">
                <a:latin typeface="Arial Narrow"/>
                <a:cs typeface="Arial Narrow"/>
              </a:rPr>
              <a:t>• </a:t>
            </a:r>
            <a:r>
              <a:rPr lang="en-GB" sz="2000" b="1" spc="50" dirty="0">
                <a:latin typeface="Arial Narrow"/>
                <a:ea typeface="+mj-ea"/>
                <a:cs typeface="Arial Narrow"/>
              </a:rPr>
              <a:t>Being a long-term carer</a:t>
            </a:r>
          </a:p>
        </p:txBody>
      </p: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13ED03B7-0171-46A0-B8E7-1986A32E4FDD}"/>
              </a:ext>
            </a:extLst>
          </p:cNvPr>
          <p:cNvCxnSpPr>
            <a:cxnSpLocks/>
          </p:cNvCxnSpPr>
          <p:nvPr/>
        </p:nvCxnSpPr>
        <p:spPr>
          <a:xfrm>
            <a:off x="6462799" y="2536107"/>
            <a:ext cx="4467407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4" name="Title 1">
            <a:hlinkClick r:id="" action="ppaction://noaction"/>
            <a:extLst>
              <a:ext uri="{FF2B5EF4-FFF2-40B4-BE49-F238E27FC236}">
                <a16:creationId xmlns:a16="http://schemas.microsoft.com/office/drawing/2014/main" id="{017AF3D0-267C-460D-A508-68E2D6B25A24}"/>
              </a:ext>
            </a:extLst>
          </p:cNvPr>
          <p:cNvSpPr txBox="1">
            <a:spLocks/>
          </p:cNvSpPr>
          <p:nvPr/>
        </p:nvSpPr>
        <p:spPr>
          <a:xfrm>
            <a:off x="6462798" y="2653006"/>
            <a:ext cx="4467405" cy="364763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lvl="0">
              <a:spcBef>
                <a:spcPct val="0"/>
              </a:spcBef>
            </a:pPr>
            <a:r>
              <a:rPr lang="en-US" sz="2000" spc="50" dirty="0">
                <a:latin typeface="Arial Narrow"/>
                <a:cs typeface="Arial Narrow"/>
              </a:rPr>
              <a:t>• </a:t>
            </a:r>
            <a:r>
              <a:rPr lang="en-GB" sz="2000" b="1" spc="50" dirty="0">
                <a:latin typeface="Arial Narrow"/>
                <a:ea typeface="+mj-ea"/>
                <a:cs typeface="Arial Narrow"/>
              </a:rPr>
              <a:t>Drug or alcohol abuse</a:t>
            </a:r>
          </a:p>
        </p:txBody>
      </p: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48A777EE-8D67-41D1-80BC-611B01D98CCE}"/>
              </a:ext>
            </a:extLst>
          </p:cNvPr>
          <p:cNvCxnSpPr>
            <a:cxnSpLocks/>
          </p:cNvCxnSpPr>
          <p:nvPr/>
        </p:nvCxnSpPr>
        <p:spPr>
          <a:xfrm>
            <a:off x="6462799" y="3098356"/>
            <a:ext cx="4467407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Title 1">
            <a:hlinkClick r:id="" action="ppaction://noaction"/>
            <a:extLst>
              <a:ext uri="{FF2B5EF4-FFF2-40B4-BE49-F238E27FC236}">
                <a16:creationId xmlns:a16="http://schemas.microsoft.com/office/drawing/2014/main" id="{593F35FA-106A-4CD5-9172-6AD329E0AC8D}"/>
              </a:ext>
            </a:extLst>
          </p:cNvPr>
          <p:cNvSpPr txBox="1">
            <a:spLocks/>
          </p:cNvSpPr>
          <p:nvPr/>
        </p:nvSpPr>
        <p:spPr>
          <a:xfrm>
            <a:off x="6462799" y="3231706"/>
            <a:ext cx="4467406" cy="364763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lvl="0">
              <a:spcBef>
                <a:spcPct val="0"/>
              </a:spcBef>
            </a:pPr>
            <a:r>
              <a:rPr lang="en-US" sz="2000" spc="50" dirty="0">
                <a:latin typeface="Arial Narrow"/>
                <a:cs typeface="Arial Narrow"/>
              </a:rPr>
              <a:t>• </a:t>
            </a:r>
            <a:r>
              <a:rPr lang="en-GB" sz="2000" b="1" spc="50" dirty="0">
                <a:latin typeface="Arial Narrow"/>
                <a:ea typeface="+mj-ea"/>
                <a:cs typeface="Arial Narrow"/>
              </a:rPr>
              <a:t>Domestic violence</a:t>
            </a:r>
          </a:p>
        </p:txBody>
      </p: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F7714361-AA5A-45A6-86B8-67238C31F711}"/>
              </a:ext>
            </a:extLst>
          </p:cNvPr>
          <p:cNvCxnSpPr>
            <a:cxnSpLocks/>
          </p:cNvCxnSpPr>
          <p:nvPr/>
        </p:nvCxnSpPr>
        <p:spPr>
          <a:xfrm>
            <a:off x="6462799" y="3685765"/>
            <a:ext cx="4467407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8" name="Title 1">
            <a:hlinkClick r:id="" action="ppaction://noaction"/>
            <a:extLst>
              <a:ext uri="{FF2B5EF4-FFF2-40B4-BE49-F238E27FC236}">
                <a16:creationId xmlns:a16="http://schemas.microsoft.com/office/drawing/2014/main" id="{787513BB-567D-4A9B-AAF6-61DBB4746042}"/>
              </a:ext>
            </a:extLst>
          </p:cNvPr>
          <p:cNvSpPr txBox="1">
            <a:spLocks/>
          </p:cNvSpPr>
          <p:nvPr/>
        </p:nvSpPr>
        <p:spPr>
          <a:xfrm>
            <a:off x="6462798" y="3812226"/>
            <a:ext cx="4467407" cy="660035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lvl="0">
              <a:spcBef>
                <a:spcPct val="0"/>
              </a:spcBef>
            </a:pPr>
            <a:r>
              <a:rPr lang="en-US" sz="2000" spc="50" dirty="0">
                <a:latin typeface="Arial Narrow"/>
                <a:cs typeface="Arial Narrow"/>
              </a:rPr>
              <a:t>• </a:t>
            </a:r>
            <a:r>
              <a:rPr lang="en-GB" sz="2000" b="1" spc="50" dirty="0">
                <a:latin typeface="Arial Narrow"/>
                <a:ea typeface="+mj-ea"/>
                <a:cs typeface="Arial Narrow"/>
              </a:rPr>
              <a:t>Significant trauma as an adult, such as</a:t>
            </a:r>
            <a:br>
              <a:rPr lang="en-GB" sz="2000" b="1" spc="50" dirty="0">
                <a:latin typeface="Arial Narrow"/>
                <a:ea typeface="+mj-ea"/>
                <a:cs typeface="Arial Narrow"/>
              </a:rPr>
            </a:br>
            <a:r>
              <a:rPr lang="en-GB" sz="2000" b="1" spc="50" dirty="0">
                <a:latin typeface="Arial Narrow"/>
                <a:ea typeface="+mj-ea"/>
                <a:cs typeface="Arial Narrow"/>
              </a:rPr>
              <a:t>  military combat</a:t>
            </a:r>
          </a:p>
          <a:p>
            <a:pPr lvl="0">
              <a:spcBef>
                <a:spcPct val="0"/>
              </a:spcBef>
            </a:pPr>
            <a:endParaRPr lang="en-GB" sz="2000" b="1" spc="50" dirty="0">
              <a:solidFill>
                <a:srgbClr val="009ED5"/>
              </a:solidFill>
              <a:latin typeface="Arial Narrow"/>
              <a:ea typeface="+mj-ea"/>
              <a:cs typeface="Arial Narrow"/>
            </a:endParaRPr>
          </a:p>
        </p:txBody>
      </p: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7F2F64B6-9B0E-4905-B169-5C8C6734710F}"/>
              </a:ext>
            </a:extLst>
          </p:cNvPr>
          <p:cNvCxnSpPr>
            <a:cxnSpLocks/>
          </p:cNvCxnSpPr>
          <p:nvPr/>
        </p:nvCxnSpPr>
        <p:spPr>
          <a:xfrm>
            <a:off x="6462799" y="4566510"/>
            <a:ext cx="4467407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0" name="Title 1">
            <a:hlinkClick r:id="" action="ppaction://noaction"/>
            <a:extLst>
              <a:ext uri="{FF2B5EF4-FFF2-40B4-BE49-F238E27FC236}">
                <a16:creationId xmlns:a16="http://schemas.microsoft.com/office/drawing/2014/main" id="{D9F39665-A572-4B57-869B-C1311881DC34}"/>
              </a:ext>
            </a:extLst>
          </p:cNvPr>
          <p:cNvSpPr txBox="1">
            <a:spLocks/>
          </p:cNvSpPr>
          <p:nvPr/>
        </p:nvSpPr>
        <p:spPr>
          <a:xfrm>
            <a:off x="1700110" y="3817605"/>
            <a:ext cx="4467402" cy="364763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lvl="0">
              <a:spcBef>
                <a:spcPct val="0"/>
              </a:spcBef>
            </a:pPr>
            <a:r>
              <a:rPr lang="en-US" sz="2000" spc="50" dirty="0">
                <a:latin typeface="Arial Narrow"/>
                <a:cs typeface="Arial Narrow"/>
              </a:rPr>
              <a:t>• </a:t>
            </a:r>
            <a:r>
              <a:rPr lang="en-GB" sz="2000" b="1" spc="50" dirty="0">
                <a:latin typeface="Arial Narrow"/>
                <a:ea typeface="+mj-ea"/>
                <a:cs typeface="Arial Narrow"/>
              </a:rPr>
              <a:t>Unemployment or losing a job</a:t>
            </a:r>
          </a:p>
        </p:txBody>
      </p: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DFD60AEE-1D9B-4847-9FF5-A86C8200E349}"/>
              </a:ext>
            </a:extLst>
          </p:cNvPr>
          <p:cNvCxnSpPr>
            <a:cxnSpLocks/>
          </p:cNvCxnSpPr>
          <p:nvPr/>
        </p:nvCxnSpPr>
        <p:spPr>
          <a:xfrm>
            <a:off x="1700115" y="5712286"/>
            <a:ext cx="4467407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2" name="Title 1">
            <a:hlinkClick r:id="" action="ppaction://noaction"/>
            <a:extLst>
              <a:ext uri="{FF2B5EF4-FFF2-40B4-BE49-F238E27FC236}">
                <a16:creationId xmlns:a16="http://schemas.microsoft.com/office/drawing/2014/main" id="{3C149DE6-A7C3-4967-BD8B-D56C395EBF77}"/>
              </a:ext>
            </a:extLst>
          </p:cNvPr>
          <p:cNvSpPr txBox="1">
            <a:spLocks/>
          </p:cNvSpPr>
          <p:nvPr/>
        </p:nvSpPr>
        <p:spPr>
          <a:xfrm>
            <a:off x="6462799" y="4693838"/>
            <a:ext cx="4467406" cy="364763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lvl="0">
              <a:spcBef>
                <a:spcPct val="0"/>
              </a:spcBef>
            </a:pPr>
            <a:r>
              <a:rPr lang="en-US" sz="2000" spc="50" dirty="0">
                <a:latin typeface="Arial Narrow"/>
                <a:cs typeface="Arial Narrow"/>
              </a:rPr>
              <a:t>• </a:t>
            </a:r>
            <a:r>
              <a:rPr lang="en-GB" sz="2000" b="1" spc="50" dirty="0">
                <a:latin typeface="Arial Narrow"/>
                <a:ea typeface="+mj-ea"/>
                <a:cs typeface="Arial Narrow"/>
              </a:rPr>
              <a:t>The death of a loved one</a:t>
            </a:r>
          </a:p>
        </p:txBody>
      </p: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6B72A01C-5FFE-4AB8-BB73-B01F8A4A6FCC}"/>
              </a:ext>
            </a:extLst>
          </p:cNvPr>
          <p:cNvCxnSpPr>
            <a:cxnSpLocks/>
          </p:cNvCxnSpPr>
          <p:nvPr/>
        </p:nvCxnSpPr>
        <p:spPr>
          <a:xfrm>
            <a:off x="6462799" y="5147820"/>
            <a:ext cx="4467407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4" name="Title 1">
            <a:hlinkClick r:id="" action="ppaction://noaction"/>
            <a:extLst>
              <a:ext uri="{FF2B5EF4-FFF2-40B4-BE49-F238E27FC236}">
                <a16:creationId xmlns:a16="http://schemas.microsoft.com/office/drawing/2014/main" id="{0BF26F77-6112-4289-B249-F345EB82D359}"/>
              </a:ext>
            </a:extLst>
          </p:cNvPr>
          <p:cNvSpPr txBox="1">
            <a:spLocks/>
          </p:cNvSpPr>
          <p:nvPr/>
        </p:nvSpPr>
        <p:spPr>
          <a:xfrm>
            <a:off x="1700116" y="1585125"/>
            <a:ext cx="4467404" cy="364763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lvl="0">
              <a:spcBef>
                <a:spcPct val="0"/>
              </a:spcBef>
            </a:pPr>
            <a:r>
              <a:rPr lang="en-US" sz="2000" spc="50" dirty="0">
                <a:latin typeface="Arial Narrow"/>
                <a:cs typeface="Arial Narrow"/>
              </a:rPr>
              <a:t>• </a:t>
            </a:r>
            <a:r>
              <a:rPr lang="en-GB" sz="2000" b="1" spc="50" dirty="0">
                <a:latin typeface="Arial Narrow"/>
                <a:ea typeface="+mj-ea"/>
                <a:cs typeface="Arial Narrow"/>
              </a:rPr>
              <a:t>Discrimination and stigma</a:t>
            </a:r>
          </a:p>
        </p:txBody>
      </p: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22DBD277-825F-42E8-852C-6A742280E37F}"/>
              </a:ext>
            </a:extLst>
          </p:cNvPr>
          <p:cNvCxnSpPr>
            <a:cxnSpLocks/>
          </p:cNvCxnSpPr>
          <p:nvPr/>
        </p:nvCxnSpPr>
        <p:spPr>
          <a:xfrm>
            <a:off x="1700116" y="1990182"/>
            <a:ext cx="4467407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6" name="Title 1">
            <a:hlinkClick r:id="" action="ppaction://noaction"/>
            <a:extLst>
              <a:ext uri="{FF2B5EF4-FFF2-40B4-BE49-F238E27FC236}">
                <a16:creationId xmlns:a16="http://schemas.microsoft.com/office/drawing/2014/main" id="{3142C68E-F07E-4E42-901B-FAE185D1E6A3}"/>
              </a:ext>
            </a:extLst>
          </p:cNvPr>
          <p:cNvSpPr txBox="1">
            <a:spLocks/>
          </p:cNvSpPr>
          <p:nvPr/>
        </p:nvSpPr>
        <p:spPr>
          <a:xfrm>
            <a:off x="1700106" y="5258631"/>
            <a:ext cx="4467406" cy="364763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lvl="0">
              <a:spcBef>
                <a:spcPct val="0"/>
              </a:spcBef>
            </a:pPr>
            <a:r>
              <a:rPr lang="en-US" sz="2000" spc="50" dirty="0">
                <a:latin typeface="Arial Narrow"/>
                <a:cs typeface="Arial Narrow"/>
              </a:rPr>
              <a:t>• </a:t>
            </a:r>
            <a:r>
              <a:rPr lang="en-GB" sz="2000" b="1" spc="50" dirty="0">
                <a:latin typeface="Arial Narrow"/>
                <a:ea typeface="+mj-ea"/>
                <a:cs typeface="Arial Narrow"/>
              </a:rPr>
              <a:t>Severe or long-term stress</a:t>
            </a:r>
          </a:p>
        </p:txBody>
      </p:sp>
    </p:spTree>
    <p:extLst>
      <p:ext uri="{BB962C8B-B14F-4D97-AF65-F5344CB8AC3E}">
        <p14:creationId xmlns:p14="http://schemas.microsoft.com/office/powerpoint/2010/main" val="4024153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500"/>
                            </p:stCondLst>
                            <p:childTnLst>
                              <p:par>
                                <p:cTn id="108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3" grpId="0"/>
      <p:bldP spid="55" grpId="0"/>
      <p:bldP spid="58" grpId="0"/>
      <p:bldP spid="60" grpId="0"/>
      <p:bldP spid="62" grpId="0"/>
      <p:bldP spid="64" grpId="0"/>
      <p:bldP spid="66" grpId="0"/>
      <p:bldP spid="68" grpId="0"/>
      <p:bldP spid="70" grpId="0"/>
      <p:bldP spid="72" grpId="0"/>
      <p:bldP spid="74" grpId="0"/>
      <p:bldP spid="7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lide Number Placeholder 11">
            <a:extLst>
              <a:ext uri="{FF2B5EF4-FFF2-40B4-BE49-F238E27FC236}">
                <a16:creationId xmlns:a16="http://schemas.microsoft.com/office/drawing/2014/main" id="{0AD0B098-C549-4936-9483-484892AF0A3D}"/>
              </a:ext>
            </a:extLst>
          </p:cNvPr>
          <p:cNvSpPr txBox="1">
            <a:spLocks/>
          </p:cNvSpPr>
          <p:nvPr/>
        </p:nvSpPr>
        <p:spPr>
          <a:xfrm>
            <a:off x="8484290" y="6257205"/>
            <a:ext cx="504201" cy="364768"/>
          </a:xfrm>
          <a:prstGeom prst="rect">
            <a:avLst/>
          </a:prstGeom>
          <a:ln>
            <a:noFill/>
          </a:ln>
        </p:spPr>
        <p:txBody>
          <a:bodyPr vert="horz" lIns="46076" tIns="23038" rIns="46076" bIns="23038" rtlCol="0" anchor="ctr"/>
          <a:lstStyle>
            <a:lvl1pPr algn="r">
              <a:defRPr sz="2800" b="1" i="0">
                <a:solidFill>
                  <a:srgbClr val="FFFFFF"/>
                </a:solidFill>
                <a:latin typeface="Arial Narrow"/>
                <a:cs typeface="Arial Narrow"/>
              </a:defRPr>
            </a:lvl1pPr>
          </a:lstStyle>
          <a:p>
            <a:pPr>
              <a:defRPr/>
            </a:pPr>
            <a:fld id="{5FD45250-8870-034C-95D8-56645336F5DB}" type="slidenum">
              <a:rPr lang="en-US" sz="1411"/>
              <a:pPr>
                <a:defRPr/>
              </a:pPr>
              <a:t>12</a:t>
            </a:fld>
            <a:endParaRPr lang="en-US" sz="1411" dirty="0"/>
          </a:p>
        </p:txBody>
      </p:sp>
      <p:pic>
        <p:nvPicPr>
          <p:cNvPr id="28" name="Picture 27" descr="arrow-forward.png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41232AE6-9590-41B3-9BFD-6D6FE7C5A1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26940" y="6283248"/>
            <a:ext cx="298807" cy="316020"/>
          </a:xfrm>
          <a:prstGeom prst="rect">
            <a:avLst/>
          </a:prstGeom>
        </p:spPr>
      </p:pic>
      <p:pic>
        <p:nvPicPr>
          <p:cNvPr id="29" name="Picture 28" descr="arrow-forward.png">
            <a:hlinkClick r:id="rId3" action="ppaction://hlinksldjump"/>
            <a:extLst>
              <a:ext uri="{FF2B5EF4-FFF2-40B4-BE49-F238E27FC236}">
                <a16:creationId xmlns:a16="http://schemas.microsoft.com/office/drawing/2014/main" id="{23ACCA93-15A6-420F-BB13-9101C41771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543488" y="6283248"/>
            <a:ext cx="298807" cy="316020"/>
          </a:xfrm>
          <a:prstGeom prst="rect">
            <a:avLst/>
          </a:prstGeom>
        </p:spPr>
      </p:pic>
      <p:sp>
        <p:nvSpPr>
          <p:cNvPr id="25" name="Title 1">
            <a:extLst>
              <a:ext uri="{FF2B5EF4-FFF2-40B4-BE49-F238E27FC236}">
                <a16:creationId xmlns:a16="http://schemas.microsoft.com/office/drawing/2014/main" id="{FFA9AC8E-B7DE-4A8F-AF58-093C37A0752C}"/>
              </a:ext>
            </a:extLst>
          </p:cNvPr>
          <p:cNvSpPr txBox="1">
            <a:spLocks/>
          </p:cNvSpPr>
          <p:nvPr/>
        </p:nvSpPr>
        <p:spPr>
          <a:xfrm>
            <a:off x="1674018" y="1111936"/>
            <a:ext cx="8843964" cy="480788"/>
          </a:xfrm>
          <a:prstGeom prst="rect">
            <a:avLst/>
          </a:prstGeom>
        </p:spPr>
        <p:txBody>
          <a:bodyPr vert="horz" wrap="none" lIns="0" tIns="0" rIns="0" bIns="0" rtlCol="0" anchor="t" anchorCtr="0">
            <a:normAutofit/>
          </a:bodyPr>
          <a:lstStyle/>
          <a:p>
            <a:pPr lvl="0">
              <a:spcBef>
                <a:spcPct val="0"/>
              </a:spcBef>
            </a:pPr>
            <a:r>
              <a:rPr lang="en-US" sz="2600" b="1" cap="all" spc="75" dirty="0">
                <a:latin typeface="Arial Narrow"/>
                <a:cs typeface="Arial Narrow"/>
              </a:rPr>
              <a:t>EARLY WARNING SIGNS OF A MENTAL HEALTH PROBLEM</a:t>
            </a:r>
            <a:endParaRPr lang="en-US" sz="2600" b="1" i="1" cap="all" spc="75" dirty="0">
              <a:latin typeface="Arial Narrow"/>
              <a:cs typeface="Arial Narrow"/>
            </a:endParaRP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75209B6A-11EC-4ACB-8BF1-DA00B3044F4B}"/>
              </a:ext>
            </a:extLst>
          </p:cNvPr>
          <p:cNvCxnSpPr>
            <a:cxnSpLocks/>
          </p:cNvCxnSpPr>
          <p:nvPr/>
        </p:nvCxnSpPr>
        <p:spPr>
          <a:xfrm>
            <a:off x="1674018" y="2932917"/>
            <a:ext cx="3401192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Title 1">
            <a:hlinkClick r:id="" action="ppaction://noaction"/>
            <a:extLst>
              <a:ext uri="{FF2B5EF4-FFF2-40B4-BE49-F238E27FC236}">
                <a16:creationId xmlns:a16="http://schemas.microsoft.com/office/drawing/2014/main" id="{34B62D92-2E11-4345-93C9-8FC63917D7D1}"/>
              </a:ext>
            </a:extLst>
          </p:cNvPr>
          <p:cNvSpPr txBox="1">
            <a:spLocks/>
          </p:cNvSpPr>
          <p:nvPr/>
        </p:nvSpPr>
        <p:spPr>
          <a:xfrm>
            <a:off x="1674064" y="2168127"/>
            <a:ext cx="3401146" cy="655987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lvl="0">
              <a:spcBef>
                <a:spcPct val="0"/>
              </a:spcBef>
            </a:pPr>
            <a:r>
              <a:rPr lang="en-US" sz="2000" spc="50" dirty="0">
                <a:latin typeface="Arial Narrow"/>
                <a:cs typeface="Arial Narrow"/>
              </a:rPr>
              <a:t>•</a:t>
            </a:r>
            <a:r>
              <a:rPr lang="en-US" sz="2000" spc="50" dirty="0">
                <a:solidFill>
                  <a:srgbClr val="009ED5"/>
                </a:solidFill>
                <a:latin typeface="Arial Narrow"/>
                <a:cs typeface="Arial Narrow"/>
              </a:rPr>
              <a:t> </a:t>
            </a:r>
            <a:r>
              <a:rPr lang="en-GB" sz="2000" spc="50" dirty="0">
                <a:latin typeface="Arial Narrow"/>
                <a:cs typeface="Arial Narrow"/>
              </a:rPr>
              <a:t>Losing interest in activities</a:t>
            </a:r>
            <a:br>
              <a:rPr lang="en-GB" sz="2000" spc="50" dirty="0">
                <a:latin typeface="Arial Narrow"/>
                <a:cs typeface="Arial Narrow"/>
              </a:rPr>
            </a:br>
            <a:r>
              <a:rPr lang="en-GB" sz="2000" spc="50" dirty="0">
                <a:latin typeface="Arial Narrow"/>
                <a:cs typeface="Arial Narrow"/>
              </a:rPr>
              <a:t>  that were previously enjoyed</a:t>
            </a:r>
            <a:endParaRPr lang="en-GB" sz="1800" spc="50" dirty="0">
              <a:latin typeface="Arial Narrow"/>
              <a:ea typeface="+mj-ea"/>
              <a:cs typeface="Arial Narrow"/>
            </a:endParaRPr>
          </a:p>
        </p:txBody>
      </p:sp>
      <p:sp>
        <p:nvSpPr>
          <p:cNvPr id="31" name="Title 1">
            <a:hlinkClick r:id="" action="ppaction://noaction"/>
            <a:extLst>
              <a:ext uri="{FF2B5EF4-FFF2-40B4-BE49-F238E27FC236}">
                <a16:creationId xmlns:a16="http://schemas.microsoft.com/office/drawing/2014/main" id="{F970198C-798D-4F96-8546-83A189F16F36}"/>
              </a:ext>
            </a:extLst>
          </p:cNvPr>
          <p:cNvSpPr txBox="1">
            <a:spLocks/>
          </p:cNvSpPr>
          <p:nvPr/>
        </p:nvSpPr>
        <p:spPr>
          <a:xfrm>
            <a:off x="1674036" y="1643349"/>
            <a:ext cx="7664834" cy="355336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lvl="0">
              <a:spcBef>
                <a:spcPct val="0"/>
              </a:spcBef>
            </a:pPr>
            <a:r>
              <a:rPr lang="en-GB" sz="2400" b="1" spc="50" dirty="0">
                <a:latin typeface="Arial Narrow"/>
                <a:cs typeface="Arial Narrow"/>
              </a:rPr>
              <a:t>Early warning signs of a mental health problem may include:</a:t>
            </a:r>
            <a:endParaRPr lang="en-GB" sz="2400" b="1" spc="50" dirty="0">
              <a:latin typeface="Arial Narrow"/>
              <a:ea typeface="+mj-ea"/>
              <a:cs typeface="Arial Narrow"/>
            </a:endParaRP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1516C70A-E884-4CE5-A7EC-206211933CBF}"/>
              </a:ext>
            </a:extLst>
          </p:cNvPr>
          <p:cNvCxnSpPr>
            <a:cxnSpLocks/>
          </p:cNvCxnSpPr>
          <p:nvPr/>
        </p:nvCxnSpPr>
        <p:spPr>
          <a:xfrm>
            <a:off x="1674135" y="3869442"/>
            <a:ext cx="3401075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Title 1">
            <a:hlinkClick r:id="" action="ppaction://noaction"/>
            <a:extLst>
              <a:ext uri="{FF2B5EF4-FFF2-40B4-BE49-F238E27FC236}">
                <a16:creationId xmlns:a16="http://schemas.microsoft.com/office/drawing/2014/main" id="{178C8D98-D815-4C79-93AE-D6F436D23ED8}"/>
              </a:ext>
            </a:extLst>
          </p:cNvPr>
          <p:cNvSpPr txBox="1">
            <a:spLocks/>
          </p:cNvSpPr>
          <p:nvPr/>
        </p:nvSpPr>
        <p:spPr>
          <a:xfrm>
            <a:off x="1674019" y="3085481"/>
            <a:ext cx="3401191" cy="663322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lvl="0">
              <a:spcBef>
                <a:spcPct val="0"/>
              </a:spcBef>
            </a:pPr>
            <a:r>
              <a:rPr lang="en-US" sz="2000" spc="50" dirty="0">
                <a:latin typeface="Arial Narrow"/>
                <a:cs typeface="Arial Narrow"/>
              </a:rPr>
              <a:t>•</a:t>
            </a:r>
            <a:r>
              <a:rPr lang="en-US" sz="2000" spc="50" dirty="0">
                <a:solidFill>
                  <a:srgbClr val="009ED5"/>
                </a:solidFill>
                <a:latin typeface="Arial Narrow"/>
                <a:cs typeface="Arial Narrow"/>
              </a:rPr>
              <a:t> </a:t>
            </a:r>
            <a:r>
              <a:rPr lang="en-GB" sz="2000" spc="50" dirty="0">
                <a:latin typeface="Arial Narrow"/>
                <a:cs typeface="Arial Narrow"/>
              </a:rPr>
              <a:t>Underperforming at work with</a:t>
            </a:r>
            <a:br>
              <a:rPr lang="en-GB" sz="2000" spc="50" dirty="0">
                <a:latin typeface="Arial Narrow"/>
                <a:cs typeface="Arial Narrow"/>
              </a:rPr>
            </a:br>
            <a:r>
              <a:rPr lang="en-GB" sz="2000" spc="50" dirty="0">
                <a:latin typeface="Arial Narrow"/>
                <a:cs typeface="Arial Narrow"/>
              </a:rPr>
              <a:t>  no apparent explanation</a:t>
            </a:r>
            <a:endParaRPr lang="en-GB" sz="1800" spc="50" dirty="0">
              <a:latin typeface="Arial Narrow"/>
              <a:ea typeface="+mj-ea"/>
              <a:cs typeface="Arial Narrow"/>
            </a:endParaRP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D5805B23-7A4F-46E5-9F7A-6B902261595F}"/>
              </a:ext>
            </a:extLst>
          </p:cNvPr>
          <p:cNvCxnSpPr>
            <a:cxnSpLocks/>
          </p:cNvCxnSpPr>
          <p:nvPr/>
        </p:nvCxnSpPr>
        <p:spPr>
          <a:xfrm>
            <a:off x="1674099" y="4763435"/>
            <a:ext cx="3401111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Title 1">
            <a:hlinkClick r:id="" action="ppaction://noaction"/>
            <a:extLst>
              <a:ext uri="{FF2B5EF4-FFF2-40B4-BE49-F238E27FC236}">
                <a16:creationId xmlns:a16="http://schemas.microsoft.com/office/drawing/2014/main" id="{0A9C4D5B-E69C-45C0-8831-B0CF35E31746}"/>
              </a:ext>
            </a:extLst>
          </p:cNvPr>
          <p:cNvSpPr txBox="1">
            <a:spLocks/>
          </p:cNvSpPr>
          <p:nvPr/>
        </p:nvSpPr>
        <p:spPr>
          <a:xfrm>
            <a:off x="1674135" y="4005372"/>
            <a:ext cx="3401075" cy="619635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lvl="0">
              <a:spcBef>
                <a:spcPct val="0"/>
              </a:spcBef>
            </a:pPr>
            <a:r>
              <a:rPr lang="en-US" sz="2000" spc="50" dirty="0">
                <a:latin typeface="Arial Narrow"/>
                <a:cs typeface="Arial Narrow"/>
              </a:rPr>
              <a:t>•</a:t>
            </a:r>
            <a:r>
              <a:rPr lang="en-US" sz="2000" spc="50" dirty="0">
                <a:solidFill>
                  <a:srgbClr val="009ED5"/>
                </a:solidFill>
                <a:latin typeface="Arial Narrow"/>
                <a:cs typeface="Arial Narrow"/>
              </a:rPr>
              <a:t> </a:t>
            </a:r>
            <a:r>
              <a:rPr lang="en-GB" sz="2000" spc="50" dirty="0">
                <a:latin typeface="Arial Narrow"/>
                <a:cs typeface="Arial Narrow"/>
              </a:rPr>
              <a:t>Increased anxiety levels, feeling</a:t>
            </a:r>
            <a:br>
              <a:rPr lang="en-GB" sz="2000" spc="50" dirty="0">
                <a:latin typeface="Arial Narrow"/>
                <a:cs typeface="Arial Narrow"/>
              </a:rPr>
            </a:br>
            <a:r>
              <a:rPr lang="en-GB" sz="2000" spc="50" dirty="0">
                <a:latin typeface="Arial Narrow"/>
                <a:cs typeface="Arial Narrow"/>
              </a:rPr>
              <a:t>  exhausted and restless</a:t>
            </a:r>
            <a:endParaRPr lang="en-GB" sz="1800" spc="50" dirty="0">
              <a:latin typeface="Arial Narrow"/>
              <a:ea typeface="+mj-ea"/>
              <a:cs typeface="Arial Narrow"/>
            </a:endParaRP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C0D33CD3-404B-4852-AB45-49A70D962061}"/>
              </a:ext>
            </a:extLst>
          </p:cNvPr>
          <p:cNvCxnSpPr>
            <a:cxnSpLocks/>
          </p:cNvCxnSpPr>
          <p:nvPr/>
        </p:nvCxnSpPr>
        <p:spPr>
          <a:xfrm>
            <a:off x="1674171" y="5642974"/>
            <a:ext cx="3401039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Title 1">
            <a:hlinkClick r:id="" action="ppaction://noaction"/>
            <a:extLst>
              <a:ext uri="{FF2B5EF4-FFF2-40B4-BE49-F238E27FC236}">
                <a16:creationId xmlns:a16="http://schemas.microsoft.com/office/drawing/2014/main" id="{7DF43ADE-57BA-40C9-88E9-30003243BDFB}"/>
              </a:ext>
            </a:extLst>
          </p:cNvPr>
          <p:cNvSpPr txBox="1">
            <a:spLocks/>
          </p:cNvSpPr>
          <p:nvPr/>
        </p:nvSpPr>
        <p:spPr>
          <a:xfrm>
            <a:off x="1674171" y="4890775"/>
            <a:ext cx="3401039" cy="681517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lvl="0">
              <a:spcBef>
                <a:spcPct val="0"/>
              </a:spcBef>
            </a:pPr>
            <a:r>
              <a:rPr lang="en-US" sz="2000" spc="50" dirty="0">
                <a:latin typeface="Arial Narrow"/>
                <a:cs typeface="Arial Narrow"/>
              </a:rPr>
              <a:t>•</a:t>
            </a:r>
            <a:r>
              <a:rPr lang="en-US" sz="2000" spc="50" dirty="0">
                <a:solidFill>
                  <a:srgbClr val="009ED5"/>
                </a:solidFill>
                <a:latin typeface="Arial Narrow"/>
                <a:cs typeface="Arial Narrow"/>
              </a:rPr>
              <a:t> </a:t>
            </a:r>
            <a:r>
              <a:rPr lang="en-GB" sz="2000" spc="50" dirty="0">
                <a:latin typeface="Arial Narrow"/>
                <a:cs typeface="Arial Narrow"/>
              </a:rPr>
              <a:t>Isolating themselves and not</a:t>
            </a:r>
            <a:br>
              <a:rPr lang="en-GB" sz="2000" spc="50" dirty="0">
                <a:latin typeface="Arial Narrow"/>
                <a:cs typeface="Arial Narrow"/>
              </a:rPr>
            </a:br>
            <a:r>
              <a:rPr lang="en-GB" sz="2000" spc="50" dirty="0">
                <a:latin typeface="Arial Narrow"/>
                <a:cs typeface="Arial Narrow"/>
              </a:rPr>
              <a:t>  wanting to socialise</a:t>
            </a:r>
            <a:endParaRPr lang="en-GB" sz="1800" spc="50" dirty="0">
              <a:latin typeface="Arial Narrow"/>
              <a:ea typeface="+mj-ea"/>
              <a:cs typeface="Arial Narrow"/>
            </a:endParaRPr>
          </a:p>
        </p:txBody>
      </p: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488D3493-C0CD-4A7F-A14A-C1924B5B37D5}"/>
              </a:ext>
            </a:extLst>
          </p:cNvPr>
          <p:cNvCxnSpPr>
            <a:cxnSpLocks/>
          </p:cNvCxnSpPr>
          <p:nvPr/>
        </p:nvCxnSpPr>
        <p:spPr>
          <a:xfrm>
            <a:off x="5363666" y="2932917"/>
            <a:ext cx="4248914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8" name="Title 1">
            <a:hlinkClick r:id="" action="ppaction://noaction"/>
            <a:extLst>
              <a:ext uri="{FF2B5EF4-FFF2-40B4-BE49-F238E27FC236}">
                <a16:creationId xmlns:a16="http://schemas.microsoft.com/office/drawing/2014/main" id="{85E3E937-7511-4C5D-9662-45BC0AA0ABC6}"/>
              </a:ext>
            </a:extLst>
          </p:cNvPr>
          <p:cNvSpPr txBox="1">
            <a:spLocks/>
          </p:cNvSpPr>
          <p:nvPr/>
        </p:nvSpPr>
        <p:spPr>
          <a:xfrm>
            <a:off x="5361198" y="2168126"/>
            <a:ext cx="4248915" cy="655987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lvl="0">
              <a:spcBef>
                <a:spcPct val="0"/>
              </a:spcBef>
            </a:pPr>
            <a:r>
              <a:rPr lang="en-US" sz="2000" spc="50" dirty="0">
                <a:latin typeface="Arial Narrow"/>
                <a:cs typeface="Arial Narrow"/>
              </a:rPr>
              <a:t>•</a:t>
            </a:r>
            <a:r>
              <a:rPr lang="en-US" sz="2000" spc="50" dirty="0">
                <a:solidFill>
                  <a:srgbClr val="009ED5"/>
                </a:solidFill>
                <a:latin typeface="Arial Narrow"/>
                <a:cs typeface="Arial Narrow"/>
              </a:rPr>
              <a:t> </a:t>
            </a:r>
            <a:r>
              <a:rPr lang="en-GB" sz="2000" spc="50" dirty="0">
                <a:latin typeface="Arial Narrow"/>
                <a:cs typeface="Arial Narrow"/>
              </a:rPr>
              <a:t>Changes in appetite such as skipping</a:t>
            </a:r>
            <a:br>
              <a:rPr lang="en-GB" sz="2000" spc="50" dirty="0">
                <a:latin typeface="Arial Narrow"/>
                <a:cs typeface="Arial Narrow"/>
              </a:rPr>
            </a:br>
            <a:r>
              <a:rPr lang="en-GB" sz="2000" spc="50" dirty="0">
                <a:latin typeface="Arial Narrow"/>
                <a:cs typeface="Arial Narrow"/>
              </a:rPr>
              <a:t>  meals or over-eating / bingeing</a:t>
            </a:r>
            <a:endParaRPr lang="en-GB" sz="1800" spc="50" dirty="0">
              <a:latin typeface="Arial Narrow"/>
              <a:ea typeface="+mj-ea"/>
              <a:cs typeface="Arial Narrow"/>
            </a:endParaRPr>
          </a:p>
        </p:txBody>
      </p: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7D963B67-1CF3-4301-87B2-F1D5B8E34E0B}"/>
              </a:ext>
            </a:extLst>
          </p:cNvPr>
          <p:cNvCxnSpPr>
            <a:cxnSpLocks/>
          </p:cNvCxnSpPr>
          <p:nvPr/>
        </p:nvCxnSpPr>
        <p:spPr>
          <a:xfrm>
            <a:off x="5361314" y="3863225"/>
            <a:ext cx="4251266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0" name="Title 1">
            <a:hlinkClick r:id="" action="ppaction://noaction"/>
            <a:extLst>
              <a:ext uri="{FF2B5EF4-FFF2-40B4-BE49-F238E27FC236}">
                <a16:creationId xmlns:a16="http://schemas.microsoft.com/office/drawing/2014/main" id="{52683313-77E4-4F68-856D-3FB0E5D8A62E}"/>
              </a:ext>
            </a:extLst>
          </p:cNvPr>
          <p:cNvSpPr txBox="1">
            <a:spLocks/>
          </p:cNvSpPr>
          <p:nvPr/>
        </p:nvSpPr>
        <p:spPr>
          <a:xfrm>
            <a:off x="5361198" y="3091216"/>
            <a:ext cx="4254118" cy="663322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lvl="0">
              <a:spcBef>
                <a:spcPct val="0"/>
              </a:spcBef>
            </a:pPr>
            <a:r>
              <a:rPr lang="en-US" sz="2000" spc="50" dirty="0">
                <a:latin typeface="Arial Narrow"/>
                <a:cs typeface="Arial Narrow"/>
              </a:rPr>
              <a:t>•</a:t>
            </a:r>
            <a:r>
              <a:rPr lang="en-US" sz="2000" spc="50" dirty="0">
                <a:solidFill>
                  <a:srgbClr val="009ED5"/>
                </a:solidFill>
                <a:latin typeface="Arial Narrow"/>
                <a:cs typeface="Arial Narrow"/>
              </a:rPr>
              <a:t> </a:t>
            </a:r>
            <a:r>
              <a:rPr lang="en-GB" sz="2000" spc="50" dirty="0">
                <a:latin typeface="Arial Narrow"/>
                <a:cs typeface="Arial Narrow"/>
              </a:rPr>
              <a:t>Changes in perception such as hearing</a:t>
            </a:r>
            <a:br>
              <a:rPr lang="en-GB" sz="2000" spc="50" dirty="0">
                <a:latin typeface="Arial Narrow"/>
                <a:cs typeface="Arial Narrow"/>
              </a:rPr>
            </a:br>
            <a:r>
              <a:rPr lang="en-GB" sz="2000" spc="50" dirty="0">
                <a:latin typeface="Arial Narrow"/>
                <a:cs typeface="Arial Narrow"/>
              </a:rPr>
              <a:t>  or seeing things that others don’t</a:t>
            </a:r>
            <a:endParaRPr lang="en-GB" sz="1800" spc="50" dirty="0">
              <a:latin typeface="Arial Narrow"/>
              <a:ea typeface="+mj-ea"/>
              <a:cs typeface="Arial Narrow"/>
            </a:endParaRPr>
          </a:p>
        </p:txBody>
      </p: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E25EA5A0-826C-47F8-8405-48F40C83BE24}"/>
              </a:ext>
            </a:extLst>
          </p:cNvPr>
          <p:cNvCxnSpPr>
            <a:cxnSpLocks/>
          </p:cNvCxnSpPr>
          <p:nvPr/>
        </p:nvCxnSpPr>
        <p:spPr>
          <a:xfrm>
            <a:off x="5363782" y="4759020"/>
            <a:ext cx="4251534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2" name="Title 1">
            <a:hlinkClick r:id="" action="ppaction://noaction"/>
            <a:extLst>
              <a:ext uri="{FF2B5EF4-FFF2-40B4-BE49-F238E27FC236}">
                <a16:creationId xmlns:a16="http://schemas.microsoft.com/office/drawing/2014/main" id="{D0B50DFB-B511-4569-B678-9E941E9C0D35}"/>
              </a:ext>
            </a:extLst>
          </p:cNvPr>
          <p:cNvSpPr txBox="1">
            <a:spLocks/>
          </p:cNvSpPr>
          <p:nvPr/>
        </p:nvSpPr>
        <p:spPr>
          <a:xfrm>
            <a:off x="5363666" y="4006502"/>
            <a:ext cx="4256892" cy="663322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lvl="0">
              <a:spcBef>
                <a:spcPct val="0"/>
              </a:spcBef>
            </a:pPr>
            <a:r>
              <a:rPr lang="en-US" sz="2000" spc="50" dirty="0">
                <a:latin typeface="Arial Narrow"/>
                <a:cs typeface="Arial Narrow"/>
              </a:rPr>
              <a:t>•</a:t>
            </a:r>
            <a:r>
              <a:rPr lang="en-US" sz="2000" spc="50" dirty="0">
                <a:solidFill>
                  <a:srgbClr val="009ED5"/>
                </a:solidFill>
                <a:latin typeface="Arial Narrow"/>
                <a:cs typeface="Arial Narrow"/>
              </a:rPr>
              <a:t> </a:t>
            </a:r>
            <a:r>
              <a:rPr lang="en-GB" sz="2000" spc="50" dirty="0">
                <a:latin typeface="Arial Narrow"/>
                <a:cs typeface="Arial Narrow"/>
              </a:rPr>
              <a:t>Self-harming behaviour. Signs of cuts or</a:t>
            </a:r>
            <a:br>
              <a:rPr lang="en-GB" sz="2000" spc="50" dirty="0">
                <a:latin typeface="Arial Narrow"/>
                <a:cs typeface="Arial Narrow"/>
              </a:rPr>
            </a:br>
            <a:r>
              <a:rPr lang="en-GB" sz="2000" spc="50" dirty="0">
                <a:latin typeface="Arial Narrow"/>
                <a:cs typeface="Arial Narrow"/>
              </a:rPr>
              <a:t>  bruising to uncommon areas of the body</a:t>
            </a:r>
            <a:endParaRPr lang="en-GB" sz="1800" spc="50" dirty="0">
              <a:latin typeface="Arial Narrow"/>
              <a:ea typeface="+mj-ea"/>
              <a:cs typeface="Arial Narrow"/>
            </a:endParaRPr>
          </a:p>
        </p:txBody>
      </p: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51E77BDA-8072-4331-8C87-1DD94FA42EB0}"/>
              </a:ext>
            </a:extLst>
          </p:cNvPr>
          <p:cNvCxnSpPr>
            <a:cxnSpLocks/>
          </p:cNvCxnSpPr>
          <p:nvPr/>
        </p:nvCxnSpPr>
        <p:spPr>
          <a:xfrm>
            <a:off x="5358425" y="5352866"/>
            <a:ext cx="4256891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4" name="Title 1">
            <a:hlinkClick r:id="" action="ppaction://noaction"/>
            <a:extLst>
              <a:ext uri="{FF2B5EF4-FFF2-40B4-BE49-F238E27FC236}">
                <a16:creationId xmlns:a16="http://schemas.microsoft.com/office/drawing/2014/main" id="{2D6AC62E-5D60-4730-8172-4EC8B3602AFC}"/>
              </a:ext>
            </a:extLst>
          </p:cNvPr>
          <p:cNvSpPr txBox="1">
            <a:spLocks/>
          </p:cNvSpPr>
          <p:nvPr/>
        </p:nvSpPr>
        <p:spPr>
          <a:xfrm>
            <a:off x="5361046" y="4897018"/>
            <a:ext cx="4251534" cy="339128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lvl="0">
              <a:spcBef>
                <a:spcPct val="0"/>
              </a:spcBef>
            </a:pPr>
            <a:r>
              <a:rPr lang="en-US" sz="2000" spc="50" dirty="0">
                <a:latin typeface="Arial Narrow"/>
                <a:cs typeface="Arial Narrow"/>
              </a:rPr>
              <a:t>•</a:t>
            </a:r>
            <a:r>
              <a:rPr lang="en-US" sz="2000" spc="50" dirty="0">
                <a:solidFill>
                  <a:srgbClr val="009ED5"/>
                </a:solidFill>
                <a:latin typeface="Arial Narrow"/>
                <a:cs typeface="Arial Narrow"/>
              </a:rPr>
              <a:t> </a:t>
            </a:r>
            <a:r>
              <a:rPr lang="en-GB" sz="2000" spc="50" dirty="0">
                <a:latin typeface="Arial Narrow"/>
                <a:cs typeface="Arial Narrow"/>
              </a:rPr>
              <a:t>Reduced or increased sex drive</a:t>
            </a:r>
            <a:endParaRPr lang="en-GB" sz="1800" spc="50" dirty="0">
              <a:latin typeface="Arial Narrow"/>
              <a:ea typeface="+mj-ea"/>
              <a:cs typeface="Arial Narrow"/>
            </a:endParaRPr>
          </a:p>
        </p:txBody>
      </p:sp>
    </p:spTree>
    <p:extLst>
      <p:ext uri="{BB962C8B-B14F-4D97-AF65-F5344CB8AC3E}">
        <p14:creationId xmlns:p14="http://schemas.microsoft.com/office/powerpoint/2010/main" val="3107262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3" grpId="0"/>
      <p:bldP spid="36" grpId="0"/>
      <p:bldP spid="38" grpId="0"/>
      <p:bldP spid="58" grpId="0"/>
      <p:bldP spid="60" grpId="0"/>
      <p:bldP spid="62" grpId="0"/>
      <p:bldP spid="6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lide Number Placeholder 11">
            <a:extLst>
              <a:ext uri="{FF2B5EF4-FFF2-40B4-BE49-F238E27FC236}">
                <a16:creationId xmlns:a16="http://schemas.microsoft.com/office/drawing/2014/main" id="{0AD0B098-C549-4936-9483-484892AF0A3D}"/>
              </a:ext>
            </a:extLst>
          </p:cNvPr>
          <p:cNvSpPr txBox="1">
            <a:spLocks/>
          </p:cNvSpPr>
          <p:nvPr/>
        </p:nvSpPr>
        <p:spPr>
          <a:xfrm>
            <a:off x="8484290" y="6257205"/>
            <a:ext cx="504201" cy="364768"/>
          </a:xfrm>
          <a:prstGeom prst="rect">
            <a:avLst/>
          </a:prstGeom>
          <a:ln>
            <a:noFill/>
          </a:ln>
        </p:spPr>
        <p:txBody>
          <a:bodyPr vert="horz" lIns="46076" tIns="23038" rIns="46076" bIns="23038" rtlCol="0" anchor="ctr"/>
          <a:lstStyle>
            <a:lvl1pPr algn="r">
              <a:defRPr sz="2800" b="1" i="0">
                <a:solidFill>
                  <a:srgbClr val="FFFFFF"/>
                </a:solidFill>
                <a:latin typeface="Arial Narrow"/>
                <a:cs typeface="Arial Narrow"/>
              </a:defRPr>
            </a:lvl1pPr>
          </a:lstStyle>
          <a:p>
            <a:pPr>
              <a:defRPr/>
            </a:pPr>
            <a:fld id="{5FD45250-8870-034C-95D8-56645336F5DB}" type="slidenum">
              <a:rPr lang="en-US" sz="1411"/>
              <a:pPr>
                <a:defRPr/>
              </a:pPr>
              <a:t>13</a:t>
            </a:fld>
            <a:endParaRPr lang="en-US" sz="1411" dirty="0"/>
          </a:p>
        </p:txBody>
      </p:sp>
      <p:pic>
        <p:nvPicPr>
          <p:cNvPr id="28" name="Picture 27" descr="arrow-forward.png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41232AE6-9590-41B3-9BFD-6D6FE7C5A1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26940" y="6283248"/>
            <a:ext cx="298807" cy="316020"/>
          </a:xfrm>
          <a:prstGeom prst="rect">
            <a:avLst/>
          </a:prstGeom>
        </p:spPr>
      </p:pic>
      <p:pic>
        <p:nvPicPr>
          <p:cNvPr id="29" name="Picture 28" descr="arrow-forward.png">
            <a:hlinkClick r:id="rId4" action="ppaction://hlinksldjump"/>
            <a:extLst>
              <a:ext uri="{FF2B5EF4-FFF2-40B4-BE49-F238E27FC236}">
                <a16:creationId xmlns:a16="http://schemas.microsoft.com/office/drawing/2014/main" id="{23ACCA93-15A6-420F-BB13-9101C41771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543488" y="6283248"/>
            <a:ext cx="298807" cy="316020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:a16="http://schemas.microsoft.com/office/drawing/2014/main" id="{5BB1F476-7551-4B43-AADB-03FEAF1CF6C1}"/>
              </a:ext>
            </a:extLst>
          </p:cNvPr>
          <p:cNvSpPr txBox="1">
            <a:spLocks/>
          </p:cNvSpPr>
          <p:nvPr/>
        </p:nvSpPr>
        <p:spPr>
          <a:xfrm>
            <a:off x="809857" y="1120406"/>
            <a:ext cx="7462270" cy="400110"/>
          </a:xfrm>
          <a:prstGeom prst="rect">
            <a:avLst/>
          </a:prstGeom>
        </p:spPr>
        <p:txBody>
          <a:bodyPr vert="horz" wrap="none" lIns="0" tIns="0" rIns="0" bIns="0" rtlCol="0" anchor="t" anchorCtr="0">
            <a:normAutofit lnSpcReduction="10000"/>
          </a:bodyPr>
          <a:lstStyle/>
          <a:p>
            <a:pPr lvl="0">
              <a:spcBef>
                <a:spcPct val="0"/>
              </a:spcBef>
            </a:pPr>
            <a:r>
              <a:rPr lang="en-US" sz="2800" b="1" cap="all" spc="75" dirty="0">
                <a:latin typeface="Arial Narrow"/>
                <a:cs typeface="Arial Narrow"/>
              </a:rPr>
              <a:t>WHEN TO CONTACT THE EMERGENCY SERVICES</a:t>
            </a:r>
            <a:endParaRPr lang="en-US" sz="2400" b="1" i="1" cap="all" spc="75" dirty="0">
              <a:latin typeface="Arial Narrow"/>
              <a:cs typeface="Arial Narrow"/>
            </a:endParaRPr>
          </a:p>
        </p:txBody>
      </p:sp>
      <p:sp>
        <p:nvSpPr>
          <p:cNvPr id="18" name="Title 1">
            <a:hlinkClick r:id="" action="ppaction://noaction"/>
            <a:extLst>
              <a:ext uri="{FF2B5EF4-FFF2-40B4-BE49-F238E27FC236}">
                <a16:creationId xmlns:a16="http://schemas.microsoft.com/office/drawing/2014/main" id="{B470DBA1-A5AF-4CCF-BACD-FE1883036524}"/>
              </a:ext>
            </a:extLst>
          </p:cNvPr>
          <p:cNvSpPr txBox="1">
            <a:spLocks/>
          </p:cNvSpPr>
          <p:nvPr/>
        </p:nvSpPr>
        <p:spPr>
          <a:xfrm>
            <a:off x="809858" y="1583210"/>
            <a:ext cx="10648134" cy="1376368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lvl="0">
              <a:spcBef>
                <a:spcPct val="0"/>
              </a:spcBef>
            </a:pPr>
            <a:r>
              <a:rPr lang="en-GB" sz="2800" b="1" spc="50" dirty="0">
                <a:latin typeface="Arial Narrow"/>
                <a:ea typeface="+mj-ea"/>
                <a:cs typeface="Arial Narrow"/>
              </a:rPr>
              <a:t>A mental health emergency should be taken</a:t>
            </a:r>
            <a:br>
              <a:rPr lang="en-GB" sz="2800" b="1" spc="50" dirty="0">
                <a:latin typeface="Arial Narrow"/>
                <a:ea typeface="+mj-ea"/>
                <a:cs typeface="Arial Narrow"/>
              </a:rPr>
            </a:br>
            <a:r>
              <a:rPr lang="en-GB" sz="2800" b="1" spc="50" dirty="0">
                <a:latin typeface="Arial Narrow"/>
                <a:ea typeface="+mj-ea"/>
                <a:cs typeface="Arial Narrow"/>
              </a:rPr>
              <a:t>as seriously as a medical emergency. Call 999, 112</a:t>
            </a:r>
            <a:br>
              <a:rPr lang="en-GB" sz="2800" b="1" spc="50" dirty="0">
                <a:latin typeface="Arial Narrow"/>
                <a:ea typeface="+mj-ea"/>
                <a:cs typeface="Arial Narrow"/>
              </a:rPr>
            </a:br>
            <a:r>
              <a:rPr lang="en-GB" sz="2800" b="1" spc="50" dirty="0">
                <a:latin typeface="Arial Narrow"/>
                <a:ea typeface="+mj-ea"/>
                <a:cs typeface="Arial Narrow"/>
              </a:rPr>
              <a:t>or go directly to A&amp;E if they are:</a:t>
            </a:r>
            <a:endParaRPr lang="en-GB" sz="2800" spc="50" dirty="0">
              <a:latin typeface="Arial Narrow"/>
              <a:ea typeface="+mj-ea"/>
              <a:cs typeface="Arial Narrow"/>
            </a:endParaRPr>
          </a:p>
        </p:txBody>
      </p:sp>
      <p:sp>
        <p:nvSpPr>
          <p:cNvPr id="20" name="Title 1">
            <a:hlinkClick r:id="" action="ppaction://noaction"/>
            <a:extLst>
              <a:ext uri="{FF2B5EF4-FFF2-40B4-BE49-F238E27FC236}">
                <a16:creationId xmlns:a16="http://schemas.microsoft.com/office/drawing/2014/main" id="{E4D8B025-90CD-4447-AC64-04FDB5F71814}"/>
              </a:ext>
            </a:extLst>
          </p:cNvPr>
          <p:cNvSpPr txBox="1">
            <a:spLocks/>
          </p:cNvSpPr>
          <p:nvPr/>
        </p:nvSpPr>
        <p:spPr>
          <a:xfrm>
            <a:off x="848701" y="3015367"/>
            <a:ext cx="7136336" cy="397249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lvl="0">
              <a:spcBef>
                <a:spcPct val="0"/>
              </a:spcBef>
            </a:pPr>
            <a:r>
              <a:rPr lang="en-US" sz="2400" b="1" spc="50" dirty="0">
                <a:latin typeface="Arial Narrow"/>
                <a:cs typeface="Arial Narrow"/>
              </a:rPr>
              <a:t>•</a:t>
            </a:r>
            <a:r>
              <a:rPr lang="en-US" sz="2400" b="1" spc="50" dirty="0">
                <a:solidFill>
                  <a:srgbClr val="009ED5"/>
                </a:solidFill>
                <a:latin typeface="Arial Narrow"/>
                <a:cs typeface="Arial Narrow"/>
              </a:rPr>
              <a:t> </a:t>
            </a:r>
            <a:r>
              <a:rPr lang="en-GB" sz="2400" spc="50" dirty="0">
                <a:latin typeface="Arial Narrow"/>
                <a:ea typeface="+mj-ea"/>
                <a:cs typeface="Arial Narrow"/>
              </a:rPr>
              <a:t>Experiencing serious suicidal thoughts and feelings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75C1ECDC-1B55-4037-8D1C-A4FC99F9F464}"/>
              </a:ext>
            </a:extLst>
          </p:cNvPr>
          <p:cNvCxnSpPr>
            <a:cxnSpLocks/>
          </p:cNvCxnSpPr>
          <p:nvPr/>
        </p:nvCxnSpPr>
        <p:spPr>
          <a:xfrm>
            <a:off x="848701" y="3537973"/>
            <a:ext cx="7136347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Title 1">
            <a:hlinkClick r:id="" action="ppaction://noaction"/>
            <a:extLst>
              <a:ext uri="{FF2B5EF4-FFF2-40B4-BE49-F238E27FC236}">
                <a16:creationId xmlns:a16="http://schemas.microsoft.com/office/drawing/2014/main" id="{8947B7C0-E78C-40C9-89BF-A014810F663F}"/>
              </a:ext>
            </a:extLst>
          </p:cNvPr>
          <p:cNvSpPr txBox="1">
            <a:spLocks/>
          </p:cNvSpPr>
          <p:nvPr/>
        </p:nvSpPr>
        <p:spPr>
          <a:xfrm>
            <a:off x="848701" y="3686346"/>
            <a:ext cx="7136337" cy="378668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lvl="0">
              <a:spcBef>
                <a:spcPct val="0"/>
              </a:spcBef>
            </a:pPr>
            <a:r>
              <a:rPr lang="en-US" sz="2400" b="1" spc="50" dirty="0">
                <a:latin typeface="Arial Narrow"/>
                <a:cs typeface="Arial Narrow"/>
              </a:rPr>
              <a:t>•</a:t>
            </a:r>
            <a:r>
              <a:rPr lang="en-US" sz="2400" b="1" spc="50" dirty="0">
                <a:solidFill>
                  <a:srgbClr val="009ED5"/>
                </a:solidFill>
                <a:latin typeface="Arial Narrow"/>
                <a:cs typeface="Arial Narrow"/>
              </a:rPr>
              <a:t> </a:t>
            </a:r>
            <a:r>
              <a:rPr lang="en-GB" sz="2400" spc="50" dirty="0">
                <a:latin typeface="Arial Narrow"/>
                <a:ea typeface="+mj-ea"/>
                <a:cs typeface="Arial Narrow"/>
              </a:rPr>
              <a:t>Thinking about harming themselves or someone else</a:t>
            </a: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DC1D9AFB-4DD4-4A37-823B-94CE2A42472D}"/>
              </a:ext>
            </a:extLst>
          </p:cNvPr>
          <p:cNvCxnSpPr>
            <a:cxnSpLocks/>
          </p:cNvCxnSpPr>
          <p:nvPr/>
        </p:nvCxnSpPr>
        <p:spPr>
          <a:xfrm>
            <a:off x="848702" y="4235298"/>
            <a:ext cx="7136346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" name="Title 1">
            <a:hlinkClick r:id="" action="ppaction://noaction"/>
            <a:extLst>
              <a:ext uri="{FF2B5EF4-FFF2-40B4-BE49-F238E27FC236}">
                <a16:creationId xmlns:a16="http://schemas.microsoft.com/office/drawing/2014/main" id="{5973E092-BB39-4881-847C-4EFD3056A01F}"/>
              </a:ext>
            </a:extLst>
          </p:cNvPr>
          <p:cNvSpPr txBox="1">
            <a:spLocks/>
          </p:cNvSpPr>
          <p:nvPr/>
        </p:nvSpPr>
        <p:spPr>
          <a:xfrm>
            <a:off x="848697" y="5101031"/>
            <a:ext cx="7136344" cy="365962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lvl="0">
              <a:spcBef>
                <a:spcPct val="0"/>
              </a:spcBef>
            </a:pPr>
            <a:r>
              <a:rPr lang="en-US" sz="2400" b="1" spc="50" dirty="0">
                <a:latin typeface="Arial Narrow"/>
                <a:cs typeface="Arial Narrow"/>
              </a:rPr>
              <a:t>•</a:t>
            </a:r>
            <a:r>
              <a:rPr lang="en-US" sz="2400" b="1" spc="50" dirty="0">
                <a:solidFill>
                  <a:srgbClr val="009ED5"/>
                </a:solidFill>
                <a:latin typeface="Arial Narrow"/>
                <a:cs typeface="Arial Narrow"/>
              </a:rPr>
              <a:t> </a:t>
            </a:r>
            <a:r>
              <a:rPr lang="en-GB" sz="2400" spc="50" dirty="0">
                <a:latin typeface="Arial Narrow"/>
                <a:ea typeface="+mj-ea"/>
                <a:cs typeface="Arial Narrow"/>
              </a:rPr>
              <a:t>They have already hurt themselves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AC0AA92B-2FF9-4D21-A78C-88E65F4450AF}"/>
              </a:ext>
            </a:extLst>
          </p:cNvPr>
          <p:cNvCxnSpPr>
            <a:cxnSpLocks/>
          </p:cNvCxnSpPr>
          <p:nvPr/>
        </p:nvCxnSpPr>
        <p:spPr>
          <a:xfrm>
            <a:off x="848700" y="4958085"/>
            <a:ext cx="7136348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9" name="Title 1">
            <a:hlinkClick r:id="" action="ppaction://noaction"/>
            <a:extLst>
              <a:ext uri="{FF2B5EF4-FFF2-40B4-BE49-F238E27FC236}">
                <a16:creationId xmlns:a16="http://schemas.microsoft.com/office/drawing/2014/main" id="{87232B66-C0A8-4B8C-938E-D1F8B845DC8F}"/>
              </a:ext>
            </a:extLst>
          </p:cNvPr>
          <p:cNvSpPr txBox="1">
            <a:spLocks/>
          </p:cNvSpPr>
          <p:nvPr/>
        </p:nvSpPr>
        <p:spPr>
          <a:xfrm>
            <a:off x="848704" y="4390551"/>
            <a:ext cx="7136337" cy="397249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lvl="0">
              <a:spcBef>
                <a:spcPct val="0"/>
              </a:spcBef>
            </a:pPr>
            <a:r>
              <a:rPr lang="en-US" sz="2400" b="1" spc="50" dirty="0">
                <a:latin typeface="Arial Narrow"/>
                <a:cs typeface="Arial Narrow"/>
              </a:rPr>
              <a:t>•</a:t>
            </a:r>
            <a:r>
              <a:rPr lang="en-US" sz="2400" b="1" spc="50" dirty="0">
                <a:solidFill>
                  <a:srgbClr val="009ED5"/>
                </a:solidFill>
                <a:latin typeface="Arial Narrow"/>
                <a:cs typeface="Arial Narrow"/>
              </a:rPr>
              <a:t> </a:t>
            </a:r>
            <a:r>
              <a:rPr lang="en-US" sz="2400" spc="50" dirty="0">
                <a:latin typeface="Arial Narrow"/>
                <a:cs typeface="Arial Narrow"/>
              </a:rPr>
              <a:t>Experiencing</a:t>
            </a:r>
            <a:r>
              <a:rPr lang="en-US" sz="2400" b="1" spc="50" dirty="0">
                <a:solidFill>
                  <a:srgbClr val="009ED5"/>
                </a:solidFill>
                <a:latin typeface="Arial Narrow"/>
                <a:cs typeface="Arial Narrow"/>
              </a:rPr>
              <a:t> </a:t>
            </a:r>
            <a:r>
              <a:rPr lang="en-US" sz="2400" spc="50" dirty="0">
                <a:latin typeface="Arial Narrow"/>
                <a:cs typeface="Arial Narrow"/>
              </a:rPr>
              <a:t>symptoms of an </a:t>
            </a:r>
            <a:r>
              <a:rPr lang="en-GB" sz="2400" spc="50" dirty="0">
                <a:latin typeface="Arial Narrow"/>
                <a:cs typeface="Arial Narrow"/>
              </a:rPr>
              <a:t>underlying medical condition</a:t>
            </a:r>
            <a:endParaRPr lang="en-GB" sz="2400" spc="50" dirty="0">
              <a:latin typeface="Arial Narrow"/>
              <a:ea typeface="+mj-ea"/>
              <a:cs typeface="Arial Narrow"/>
            </a:endParaRP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7E56B700-CCD6-4592-8097-F6454206C53D}"/>
              </a:ext>
            </a:extLst>
          </p:cNvPr>
          <p:cNvCxnSpPr>
            <a:cxnSpLocks/>
          </p:cNvCxnSpPr>
          <p:nvPr/>
        </p:nvCxnSpPr>
        <p:spPr>
          <a:xfrm>
            <a:off x="848703" y="5624907"/>
            <a:ext cx="7136345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7878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  <p:bldP spid="34" grpId="0"/>
      <p:bldP spid="37" grpId="0"/>
      <p:bldP spid="3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lide Number Placeholder 11">
            <a:extLst>
              <a:ext uri="{FF2B5EF4-FFF2-40B4-BE49-F238E27FC236}">
                <a16:creationId xmlns:a16="http://schemas.microsoft.com/office/drawing/2014/main" id="{0AD0B098-C549-4936-9483-484892AF0A3D}"/>
              </a:ext>
            </a:extLst>
          </p:cNvPr>
          <p:cNvSpPr txBox="1">
            <a:spLocks/>
          </p:cNvSpPr>
          <p:nvPr/>
        </p:nvSpPr>
        <p:spPr>
          <a:xfrm>
            <a:off x="8484290" y="6257205"/>
            <a:ext cx="504201" cy="364768"/>
          </a:xfrm>
          <a:prstGeom prst="rect">
            <a:avLst/>
          </a:prstGeom>
          <a:ln>
            <a:noFill/>
          </a:ln>
        </p:spPr>
        <p:txBody>
          <a:bodyPr vert="horz" lIns="46076" tIns="23038" rIns="46076" bIns="23038" rtlCol="0" anchor="ctr"/>
          <a:lstStyle>
            <a:lvl1pPr algn="r">
              <a:defRPr sz="2800" b="1" i="0">
                <a:solidFill>
                  <a:srgbClr val="FFFFFF"/>
                </a:solidFill>
                <a:latin typeface="Arial Narrow"/>
                <a:cs typeface="Arial Narrow"/>
              </a:defRPr>
            </a:lvl1pPr>
          </a:lstStyle>
          <a:p>
            <a:pPr>
              <a:defRPr/>
            </a:pPr>
            <a:fld id="{5FD45250-8870-034C-95D8-56645336F5DB}" type="slidenum">
              <a:rPr lang="en-US" sz="1411"/>
              <a:pPr>
                <a:defRPr/>
              </a:pPr>
              <a:t>14</a:t>
            </a:fld>
            <a:endParaRPr lang="en-US" sz="1411" dirty="0"/>
          </a:p>
        </p:txBody>
      </p:sp>
      <p:pic>
        <p:nvPicPr>
          <p:cNvPr id="28" name="Picture 27" descr="arrow-forward.png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41232AE6-9590-41B3-9BFD-6D6FE7C5A1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26940" y="6283248"/>
            <a:ext cx="298807" cy="316020"/>
          </a:xfrm>
          <a:prstGeom prst="rect">
            <a:avLst/>
          </a:prstGeom>
        </p:spPr>
      </p:pic>
      <p:pic>
        <p:nvPicPr>
          <p:cNvPr id="29" name="Picture 28" descr="arrow-forward.png">
            <a:hlinkClick r:id="rId4" action="ppaction://hlinksldjump"/>
            <a:extLst>
              <a:ext uri="{FF2B5EF4-FFF2-40B4-BE49-F238E27FC236}">
                <a16:creationId xmlns:a16="http://schemas.microsoft.com/office/drawing/2014/main" id="{23ACCA93-15A6-420F-BB13-9101C41771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543488" y="6283248"/>
            <a:ext cx="298807" cy="316020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:a16="http://schemas.microsoft.com/office/drawing/2014/main" id="{5BB1F476-7551-4B43-AADB-03FEAF1CF6C1}"/>
              </a:ext>
            </a:extLst>
          </p:cNvPr>
          <p:cNvSpPr txBox="1">
            <a:spLocks/>
          </p:cNvSpPr>
          <p:nvPr/>
        </p:nvSpPr>
        <p:spPr>
          <a:xfrm>
            <a:off x="809857" y="1120405"/>
            <a:ext cx="7462270" cy="779509"/>
          </a:xfrm>
          <a:prstGeom prst="rect">
            <a:avLst/>
          </a:prstGeom>
        </p:spPr>
        <p:txBody>
          <a:bodyPr vert="horz" wrap="none" lIns="0" tIns="0" rIns="0" bIns="0" rtlCol="0" anchor="t" anchorCtr="0">
            <a:normAutofit/>
          </a:bodyPr>
          <a:lstStyle/>
          <a:p>
            <a:pPr lvl="0">
              <a:spcBef>
                <a:spcPct val="0"/>
              </a:spcBef>
            </a:pPr>
            <a:r>
              <a:rPr lang="en-US" sz="4400" b="1" cap="all" spc="75" dirty="0">
                <a:latin typeface="Arial Narrow"/>
                <a:cs typeface="Arial Narrow"/>
              </a:rPr>
              <a:t>Mental health! </a:t>
            </a:r>
            <a:endParaRPr lang="en-US" sz="4000" b="1" i="1" cap="all" spc="75" dirty="0">
              <a:latin typeface="Arial Narrow"/>
              <a:cs typeface="Arial Narrow"/>
            </a:endParaRPr>
          </a:p>
        </p:txBody>
      </p:sp>
      <p:sp>
        <p:nvSpPr>
          <p:cNvPr id="20" name="Title 1">
            <a:hlinkClick r:id="" action="ppaction://noaction"/>
            <a:extLst>
              <a:ext uri="{FF2B5EF4-FFF2-40B4-BE49-F238E27FC236}">
                <a16:creationId xmlns:a16="http://schemas.microsoft.com/office/drawing/2014/main" id="{E4D8B025-90CD-4447-AC64-04FDB5F71814}"/>
              </a:ext>
            </a:extLst>
          </p:cNvPr>
          <p:cNvSpPr txBox="1">
            <a:spLocks/>
          </p:cNvSpPr>
          <p:nvPr/>
        </p:nvSpPr>
        <p:spPr>
          <a:xfrm>
            <a:off x="543488" y="1899914"/>
            <a:ext cx="7136336" cy="397249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lvl="0">
              <a:spcBef>
                <a:spcPct val="0"/>
              </a:spcBef>
            </a:pPr>
            <a:r>
              <a:rPr lang="en-US" sz="2400" b="1" spc="50" dirty="0">
                <a:latin typeface="Arial Narrow"/>
                <a:cs typeface="Arial Narrow"/>
              </a:rPr>
              <a:t>•</a:t>
            </a:r>
            <a:r>
              <a:rPr lang="en-US" sz="2400" b="1" spc="50" dirty="0">
                <a:solidFill>
                  <a:srgbClr val="009ED5"/>
                </a:solidFill>
                <a:latin typeface="Arial Narrow"/>
                <a:cs typeface="Arial Narrow"/>
              </a:rPr>
              <a:t> </a:t>
            </a:r>
            <a:r>
              <a:rPr lang="en-US" sz="2400" b="1" spc="50" dirty="0">
                <a:latin typeface="Arial Narrow"/>
                <a:cs typeface="Arial Narrow"/>
              </a:rPr>
              <a:t>We will start with stress!</a:t>
            </a:r>
          </a:p>
          <a:p>
            <a:pPr lvl="0">
              <a:spcBef>
                <a:spcPct val="0"/>
              </a:spcBef>
            </a:pPr>
            <a:r>
              <a:rPr lang="en-US" sz="2400" b="1" spc="50" dirty="0">
                <a:latin typeface="Arial Narrow"/>
                <a:ea typeface="+mj-ea"/>
                <a:cs typeface="Arial Narrow"/>
              </a:rPr>
              <a:t>Whilst stress is not a mental health condition, it is a situation that can cause discomfort</a:t>
            </a:r>
          </a:p>
          <a:p>
            <a:pPr lvl="0">
              <a:spcBef>
                <a:spcPct val="0"/>
              </a:spcBef>
            </a:pPr>
            <a:r>
              <a:rPr lang="en-US" sz="2400" b="1" spc="50" dirty="0">
                <a:latin typeface="Arial Narrow"/>
                <a:ea typeface="+mj-ea"/>
                <a:cs typeface="Arial Narrow"/>
              </a:rPr>
              <a:t>and distress for a person.</a:t>
            </a:r>
          </a:p>
          <a:p>
            <a:pPr lvl="0">
              <a:spcBef>
                <a:spcPct val="0"/>
              </a:spcBef>
            </a:pPr>
            <a:endParaRPr lang="en-US" sz="2400" b="1" spc="50" dirty="0">
              <a:latin typeface="Arial Narrow"/>
              <a:ea typeface="+mj-ea"/>
              <a:cs typeface="Arial Narrow"/>
            </a:endParaRPr>
          </a:p>
          <a:p>
            <a:pPr lvl="0">
              <a:spcBef>
                <a:spcPct val="0"/>
              </a:spcBef>
            </a:pPr>
            <a:r>
              <a:rPr lang="en-US" sz="2400" b="1" spc="50" dirty="0">
                <a:latin typeface="Arial Narrow"/>
                <a:ea typeface="+mj-ea"/>
                <a:cs typeface="Arial Narrow"/>
              </a:rPr>
              <a:t>Stress can increase the risk of developing mental health conditions, such as psychosis, </a:t>
            </a:r>
          </a:p>
          <a:p>
            <a:pPr lvl="0">
              <a:spcBef>
                <a:spcPct val="0"/>
              </a:spcBef>
            </a:pPr>
            <a:r>
              <a:rPr lang="en-US" sz="2400" b="1" spc="50" dirty="0">
                <a:latin typeface="Arial Narrow"/>
                <a:ea typeface="+mj-ea"/>
                <a:cs typeface="Arial Narrow"/>
              </a:rPr>
              <a:t>depression, anxiety, also may lead to substance abuse, including alcohol, and associated </a:t>
            </a:r>
          </a:p>
          <a:p>
            <a:pPr lvl="0">
              <a:spcBef>
                <a:spcPct val="0"/>
              </a:spcBef>
            </a:pPr>
            <a:r>
              <a:rPr lang="en-US" sz="2400" b="1" spc="50" dirty="0">
                <a:latin typeface="Arial Narrow"/>
                <a:ea typeface="+mj-ea"/>
                <a:cs typeface="Arial Narrow"/>
              </a:rPr>
              <a:t>problems these can bring. </a:t>
            </a:r>
          </a:p>
          <a:p>
            <a:pPr lvl="0">
              <a:spcBef>
                <a:spcPct val="0"/>
              </a:spcBef>
            </a:pPr>
            <a:endParaRPr lang="en-US" sz="2400" b="1" spc="50" dirty="0">
              <a:latin typeface="Arial Narrow"/>
              <a:ea typeface="+mj-ea"/>
              <a:cs typeface="Arial Narrow"/>
            </a:endParaRPr>
          </a:p>
          <a:p>
            <a:pPr lvl="0">
              <a:spcBef>
                <a:spcPct val="0"/>
              </a:spcBef>
            </a:pPr>
            <a:r>
              <a:rPr lang="en-US" sz="2400" b="1" spc="50" dirty="0">
                <a:latin typeface="Arial Narrow"/>
                <a:ea typeface="+mj-ea"/>
                <a:cs typeface="Arial Narrow"/>
              </a:rPr>
              <a:t>Stress can also affect the physical health, which can lead to diabetes, or cardiovascular </a:t>
            </a:r>
          </a:p>
          <a:p>
            <a:pPr lvl="0">
              <a:spcBef>
                <a:spcPct val="0"/>
              </a:spcBef>
            </a:pPr>
            <a:r>
              <a:rPr lang="en-US" sz="2400" b="1" spc="50" dirty="0">
                <a:latin typeface="Arial Narrow"/>
                <a:ea typeface="+mj-ea"/>
                <a:cs typeface="Arial Narrow"/>
              </a:rPr>
              <a:t>problems, amongst others.  </a:t>
            </a:r>
          </a:p>
          <a:p>
            <a:pPr lvl="0">
              <a:spcBef>
                <a:spcPct val="0"/>
              </a:spcBef>
            </a:pPr>
            <a:endParaRPr lang="en-GB" sz="2400" spc="50" dirty="0">
              <a:latin typeface="Arial Narrow"/>
              <a:ea typeface="+mj-ea"/>
              <a:cs typeface="Arial Narrow"/>
            </a:endParaRPr>
          </a:p>
        </p:txBody>
      </p:sp>
    </p:spTree>
    <p:extLst>
      <p:ext uri="{BB962C8B-B14F-4D97-AF65-F5344CB8AC3E}">
        <p14:creationId xmlns:p14="http://schemas.microsoft.com/office/powerpoint/2010/main" val="3037765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lide Number Placeholder 11">
            <a:extLst>
              <a:ext uri="{FF2B5EF4-FFF2-40B4-BE49-F238E27FC236}">
                <a16:creationId xmlns:a16="http://schemas.microsoft.com/office/drawing/2014/main" id="{0AD0B098-C549-4936-9483-484892AF0A3D}"/>
              </a:ext>
            </a:extLst>
          </p:cNvPr>
          <p:cNvSpPr txBox="1">
            <a:spLocks/>
          </p:cNvSpPr>
          <p:nvPr/>
        </p:nvSpPr>
        <p:spPr>
          <a:xfrm>
            <a:off x="8484290" y="6257205"/>
            <a:ext cx="504201" cy="364768"/>
          </a:xfrm>
          <a:prstGeom prst="rect">
            <a:avLst/>
          </a:prstGeom>
          <a:ln>
            <a:noFill/>
          </a:ln>
        </p:spPr>
        <p:txBody>
          <a:bodyPr vert="horz" lIns="46076" tIns="23038" rIns="46076" bIns="23038" rtlCol="0" anchor="ctr"/>
          <a:lstStyle>
            <a:lvl1pPr algn="r">
              <a:defRPr sz="2800" b="1" i="0">
                <a:solidFill>
                  <a:srgbClr val="FFFFFF"/>
                </a:solidFill>
                <a:latin typeface="Arial Narrow"/>
                <a:cs typeface="Arial Narrow"/>
              </a:defRPr>
            </a:lvl1pPr>
          </a:lstStyle>
          <a:p>
            <a:pPr>
              <a:defRPr/>
            </a:pPr>
            <a:fld id="{5FD45250-8870-034C-95D8-56645336F5DB}" type="slidenum">
              <a:rPr lang="en-US" sz="1411"/>
              <a:pPr>
                <a:defRPr/>
              </a:pPr>
              <a:t>15</a:t>
            </a:fld>
            <a:endParaRPr lang="en-US" sz="1411" dirty="0"/>
          </a:p>
        </p:txBody>
      </p:sp>
      <p:pic>
        <p:nvPicPr>
          <p:cNvPr id="28" name="Picture 27" descr="arrow-forward.png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41232AE6-9590-41B3-9BFD-6D6FE7C5A1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26940" y="6283248"/>
            <a:ext cx="298807" cy="316020"/>
          </a:xfrm>
          <a:prstGeom prst="rect">
            <a:avLst/>
          </a:prstGeom>
        </p:spPr>
      </p:pic>
      <p:pic>
        <p:nvPicPr>
          <p:cNvPr id="29" name="Picture 28" descr="arrow-forward.png">
            <a:hlinkClick r:id="rId3" action="ppaction://hlinksldjump"/>
            <a:extLst>
              <a:ext uri="{FF2B5EF4-FFF2-40B4-BE49-F238E27FC236}">
                <a16:creationId xmlns:a16="http://schemas.microsoft.com/office/drawing/2014/main" id="{23ACCA93-15A6-420F-BB13-9101C41771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543488" y="6283248"/>
            <a:ext cx="298807" cy="316020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50F8E7D7-F6BE-41B5-AAA8-2B26FDF308F7}"/>
              </a:ext>
            </a:extLst>
          </p:cNvPr>
          <p:cNvSpPr txBox="1">
            <a:spLocks/>
          </p:cNvSpPr>
          <p:nvPr/>
        </p:nvSpPr>
        <p:spPr>
          <a:xfrm>
            <a:off x="2623547" y="1102414"/>
            <a:ext cx="2881500" cy="506976"/>
          </a:xfrm>
          <a:prstGeom prst="rect">
            <a:avLst/>
          </a:prstGeom>
        </p:spPr>
        <p:txBody>
          <a:bodyPr vert="horz" wrap="none" lIns="0" tIns="0" rIns="0" bIns="0" rtlCol="0" anchor="t" anchorCtr="0">
            <a:normAutofit fontScale="92500" lnSpcReduction="20000"/>
          </a:bodyPr>
          <a:lstStyle/>
          <a:p>
            <a:pPr lvl="0">
              <a:spcBef>
                <a:spcPct val="0"/>
              </a:spcBef>
            </a:pPr>
            <a:r>
              <a:rPr lang="en-US" sz="4000" b="1" cap="all" spc="75" dirty="0">
                <a:latin typeface="Arial Narrow"/>
                <a:cs typeface="Arial Narrow"/>
              </a:rPr>
              <a:t>WHAT IS STRESS?</a:t>
            </a:r>
            <a:endParaRPr lang="en-US" sz="4000" b="1" i="1" cap="all" spc="75" dirty="0">
              <a:latin typeface="Arial Narrow"/>
              <a:cs typeface="Arial Narrow"/>
            </a:endParaRPr>
          </a:p>
        </p:txBody>
      </p:sp>
      <p:sp>
        <p:nvSpPr>
          <p:cNvPr id="12" name="Title 1">
            <a:hlinkClick r:id="" action="ppaction://noaction"/>
            <a:extLst>
              <a:ext uri="{FF2B5EF4-FFF2-40B4-BE49-F238E27FC236}">
                <a16:creationId xmlns:a16="http://schemas.microsoft.com/office/drawing/2014/main" id="{257FB67B-9504-43E5-9518-807A7065FDEE}"/>
              </a:ext>
            </a:extLst>
          </p:cNvPr>
          <p:cNvSpPr txBox="1">
            <a:spLocks/>
          </p:cNvSpPr>
          <p:nvPr/>
        </p:nvSpPr>
        <p:spPr>
          <a:xfrm>
            <a:off x="842296" y="2119114"/>
            <a:ext cx="9681930" cy="1430007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lvl="0">
              <a:spcBef>
                <a:spcPct val="0"/>
              </a:spcBef>
            </a:pPr>
            <a:r>
              <a:rPr lang="en-GB" sz="4000" b="1" spc="50" dirty="0">
                <a:latin typeface="Arial Narrow"/>
                <a:ea typeface="+mj-ea"/>
                <a:cs typeface="Arial Narrow"/>
              </a:rPr>
              <a:t>Stress is the “adverse reaction people</a:t>
            </a:r>
            <a:br>
              <a:rPr lang="en-GB" sz="4000" b="1" spc="50" dirty="0">
                <a:latin typeface="Arial Narrow"/>
                <a:ea typeface="+mj-ea"/>
                <a:cs typeface="Arial Narrow"/>
              </a:rPr>
            </a:br>
            <a:r>
              <a:rPr lang="en-GB" sz="4000" b="1" spc="50" dirty="0">
                <a:latin typeface="Arial Narrow"/>
                <a:ea typeface="+mj-ea"/>
                <a:cs typeface="Arial Narrow"/>
              </a:rPr>
              <a:t>have to excessive pressure or other</a:t>
            </a:r>
            <a:br>
              <a:rPr lang="en-GB" sz="4000" b="1" spc="50" dirty="0">
                <a:latin typeface="Arial Narrow"/>
                <a:ea typeface="+mj-ea"/>
                <a:cs typeface="Arial Narrow"/>
              </a:rPr>
            </a:br>
            <a:r>
              <a:rPr lang="en-GB" sz="4000" b="1" spc="50" dirty="0">
                <a:latin typeface="Arial Narrow"/>
                <a:ea typeface="+mj-ea"/>
                <a:cs typeface="Arial Narrow"/>
              </a:rPr>
              <a:t>types of demand placed on them”.</a:t>
            </a:r>
            <a:endParaRPr lang="en-GB" sz="4000" b="1" i="1" spc="50" dirty="0">
              <a:latin typeface="Arial Narrow"/>
              <a:ea typeface="+mj-ea"/>
              <a:cs typeface="Arial Narrow"/>
            </a:endParaRPr>
          </a:p>
        </p:txBody>
      </p:sp>
      <p:sp>
        <p:nvSpPr>
          <p:cNvPr id="14" name="Title 1">
            <a:hlinkClick r:id="" action="ppaction://noaction"/>
            <a:extLst>
              <a:ext uri="{FF2B5EF4-FFF2-40B4-BE49-F238E27FC236}">
                <a16:creationId xmlns:a16="http://schemas.microsoft.com/office/drawing/2014/main" id="{B71E5669-3D32-4B42-B165-DA427F08FCC1}"/>
              </a:ext>
            </a:extLst>
          </p:cNvPr>
          <p:cNvSpPr txBox="1">
            <a:spLocks/>
          </p:cNvSpPr>
          <p:nvPr/>
        </p:nvSpPr>
        <p:spPr>
          <a:xfrm>
            <a:off x="5762545" y="4600164"/>
            <a:ext cx="3013613" cy="316020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lvl="0">
              <a:spcBef>
                <a:spcPct val="0"/>
              </a:spcBef>
            </a:pPr>
            <a:r>
              <a:rPr lang="en-GB" sz="2000" b="1" i="1" spc="50" dirty="0">
                <a:solidFill>
                  <a:schemeClr val="bg1">
                    <a:lumMod val="50000"/>
                  </a:schemeClr>
                </a:solidFill>
                <a:latin typeface="Arial Narrow"/>
                <a:ea typeface="+mj-ea"/>
                <a:cs typeface="Arial Narrow"/>
              </a:rPr>
              <a:t>Health and Safety Executive (HSE)</a:t>
            </a:r>
          </a:p>
        </p:txBody>
      </p:sp>
    </p:spTree>
    <p:extLst>
      <p:ext uri="{BB962C8B-B14F-4D97-AF65-F5344CB8AC3E}">
        <p14:creationId xmlns:p14="http://schemas.microsoft.com/office/powerpoint/2010/main" val="3113873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lide Number Placeholder 11">
            <a:extLst>
              <a:ext uri="{FF2B5EF4-FFF2-40B4-BE49-F238E27FC236}">
                <a16:creationId xmlns:a16="http://schemas.microsoft.com/office/drawing/2014/main" id="{0AD0B098-C549-4936-9483-484892AF0A3D}"/>
              </a:ext>
            </a:extLst>
          </p:cNvPr>
          <p:cNvSpPr txBox="1">
            <a:spLocks/>
          </p:cNvSpPr>
          <p:nvPr/>
        </p:nvSpPr>
        <p:spPr>
          <a:xfrm>
            <a:off x="8484290" y="6257205"/>
            <a:ext cx="504201" cy="364768"/>
          </a:xfrm>
          <a:prstGeom prst="rect">
            <a:avLst/>
          </a:prstGeom>
          <a:ln>
            <a:noFill/>
          </a:ln>
        </p:spPr>
        <p:txBody>
          <a:bodyPr vert="horz" lIns="46076" tIns="23038" rIns="46076" bIns="23038" rtlCol="0" anchor="ctr"/>
          <a:lstStyle>
            <a:lvl1pPr algn="r">
              <a:defRPr sz="2800" b="1" i="0">
                <a:solidFill>
                  <a:srgbClr val="FFFFFF"/>
                </a:solidFill>
                <a:latin typeface="Arial Narrow"/>
                <a:cs typeface="Arial Narrow"/>
              </a:defRPr>
            </a:lvl1pPr>
          </a:lstStyle>
          <a:p>
            <a:pPr>
              <a:defRPr/>
            </a:pPr>
            <a:fld id="{5FD45250-8870-034C-95D8-56645336F5DB}" type="slidenum">
              <a:rPr lang="en-US" sz="1411"/>
              <a:pPr>
                <a:defRPr/>
              </a:pPr>
              <a:t>16</a:t>
            </a:fld>
            <a:endParaRPr lang="en-US" sz="1411" dirty="0"/>
          </a:p>
        </p:txBody>
      </p:sp>
      <p:pic>
        <p:nvPicPr>
          <p:cNvPr id="28" name="Picture 27" descr="arrow-forward.png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41232AE6-9590-41B3-9BFD-6D6FE7C5A1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26940" y="6283248"/>
            <a:ext cx="298807" cy="316020"/>
          </a:xfrm>
          <a:prstGeom prst="rect">
            <a:avLst/>
          </a:prstGeom>
        </p:spPr>
      </p:pic>
      <p:pic>
        <p:nvPicPr>
          <p:cNvPr id="29" name="Picture 28" descr="arrow-forward.png">
            <a:hlinkClick r:id="" action="ppaction://noaction"/>
            <a:extLst>
              <a:ext uri="{FF2B5EF4-FFF2-40B4-BE49-F238E27FC236}">
                <a16:creationId xmlns:a16="http://schemas.microsoft.com/office/drawing/2014/main" id="{23ACCA93-15A6-420F-BB13-9101C41771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543488" y="6283248"/>
            <a:ext cx="298807" cy="316020"/>
          </a:xfrm>
          <a:prstGeom prst="rect">
            <a:avLst/>
          </a:prstGeom>
        </p:spPr>
      </p:pic>
      <p:sp>
        <p:nvSpPr>
          <p:cNvPr id="33" name="Title 1">
            <a:extLst>
              <a:ext uri="{FF2B5EF4-FFF2-40B4-BE49-F238E27FC236}">
                <a16:creationId xmlns:a16="http://schemas.microsoft.com/office/drawing/2014/main" id="{F3846457-58A9-4A9C-AD04-76876DB5E88F}"/>
              </a:ext>
            </a:extLst>
          </p:cNvPr>
          <p:cNvSpPr txBox="1">
            <a:spLocks/>
          </p:cNvSpPr>
          <p:nvPr/>
        </p:nvSpPr>
        <p:spPr>
          <a:xfrm>
            <a:off x="1411365" y="1098027"/>
            <a:ext cx="3256328" cy="431903"/>
          </a:xfrm>
          <a:prstGeom prst="rect">
            <a:avLst/>
          </a:prstGeom>
        </p:spPr>
        <p:txBody>
          <a:bodyPr vert="horz" wrap="none" lIns="0" tIns="0" rIns="0" bIns="0" rtlCol="0" anchor="t" anchorCtr="0">
            <a:normAutofit/>
          </a:bodyPr>
          <a:lstStyle/>
          <a:p>
            <a:pPr lvl="0">
              <a:spcBef>
                <a:spcPct val="0"/>
              </a:spcBef>
            </a:pPr>
            <a:r>
              <a:rPr lang="en-US" sz="2800" b="1" cap="all" spc="75" dirty="0">
                <a:latin typeface="Arial Narrow"/>
                <a:cs typeface="Arial Narrow"/>
              </a:rPr>
              <a:t>CAUSES OF STRESS</a:t>
            </a:r>
            <a:endParaRPr lang="en-US" sz="2800" b="1" i="1" cap="all" spc="75" dirty="0">
              <a:latin typeface="Arial Narrow"/>
              <a:cs typeface="Arial Narrow"/>
            </a:endParaRPr>
          </a:p>
        </p:txBody>
      </p:sp>
      <p:sp>
        <p:nvSpPr>
          <p:cNvPr id="34" name="Title 1">
            <a:hlinkClick r:id="" action="ppaction://noaction"/>
            <a:extLst>
              <a:ext uri="{FF2B5EF4-FFF2-40B4-BE49-F238E27FC236}">
                <a16:creationId xmlns:a16="http://schemas.microsoft.com/office/drawing/2014/main" id="{6F287B31-B131-4A17-8F91-12A059429E36}"/>
              </a:ext>
            </a:extLst>
          </p:cNvPr>
          <p:cNvSpPr txBox="1">
            <a:spLocks/>
          </p:cNvSpPr>
          <p:nvPr/>
        </p:nvSpPr>
        <p:spPr>
          <a:xfrm>
            <a:off x="1411355" y="1694233"/>
            <a:ext cx="4467403" cy="460608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lvl="0">
              <a:spcBef>
                <a:spcPct val="0"/>
              </a:spcBef>
            </a:pPr>
            <a:r>
              <a:rPr lang="en-US" sz="2800" spc="50" dirty="0">
                <a:latin typeface="Arial Narrow"/>
                <a:cs typeface="Arial Narrow"/>
              </a:rPr>
              <a:t>• </a:t>
            </a:r>
            <a:r>
              <a:rPr lang="en-GB" sz="2800" b="1" spc="50" dirty="0">
                <a:latin typeface="Arial Narrow"/>
                <a:ea typeface="+mj-ea"/>
                <a:cs typeface="Arial Narrow"/>
              </a:rPr>
              <a:t>Work</a:t>
            </a: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AE257ED0-E42E-4C49-9076-4AFDEDD16CA9}"/>
              </a:ext>
            </a:extLst>
          </p:cNvPr>
          <p:cNvCxnSpPr>
            <a:cxnSpLocks/>
          </p:cNvCxnSpPr>
          <p:nvPr/>
        </p:nvCxnSpPr>
        <p:spPr>
          <a:xfrm>
            <a:off x="1411358" y="2208066"/>
            <a:ext cx="4467407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" name="Title 1">
            <a:hlinkClick r:id="" action="ppaction://noaction"/>
            <a:extLst>
              <a:ext uri="{FF2B5EF4-FFF2-40B4-BE49-F238E27FC236}">
                <a16:creationId xmlns:a16="http://schemas.microsoft.com/office/drawing/2014/main" id="{BC9548A2-17A4-4CBC-8197-8F3530D5327F}"/>
              </a:ext>
            </a:extLst>
          </p:cNvPr>
          <p:cNvSpPr txBox="1">
            <a:spLocks/>
          </p:cNvSpPr>
          <p:nvPr/>
        </p:nvSpPr>
        <p:spPr>
          <a:xfrm>
            <a:off x="1411348" y="2320652"/>
            <a:ext cx="4467403" cy="433500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lvl="0">
              <a:spcBef>
                <a:spcPct val="0"/>
              </a:spcBef>
            </a:pPr>
            <a:r>
              <a:rPr lang="en-US" sz="2800" spc="50" dirty="0">
                <a:latin typeface="Arial Narrow"/>
                <a:cs typeface="Arial Narrow"/>
              </a:rPr>
              <a:t>• </a:t>
            </a:r>
            <a:r>
              <a:rPr lang="en-GB" sz="2800" b="1" spc="50" dirty="0">
                <a:latin typeface="Arial Narrow"/>
                <a:ea typeface="+mj-ea"/>
                <a:cs typeface="Arial Narrow"/>
              </a:rPr>
              <a:t>Finances 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CA76EF0D-4256-4D6F-9A16-B8DC3D085FDE}"/>
              </a:ext>
            </a:extLst>
          </p:cNvPr>
          <p:cNvCxnSpPr>
            <a:cxnSpLocks/>
          </p:cNvCxnSpPr>
          <p:nvPr/>
        </p:nvCxnSpPr>
        <p:spPr>
          <a:xfrm>
            <a:off x="1411351" y="2850725"/>
            <a:ext cx="4467407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9" name="Title 1">
            <a:hlinkClick r:id="" action="ppaction://noaction"/>
            <a:extLst>
              <a:ext uri="{FF2B5EF4-FFF2-40B4-BE49-F238E27FC236}">
                <a16:creationId xmlns:a16="http://schemas.microsoft.com/office/drawing/2014/main" id="{319144B9-4C19-42B8-A8FB-E5CB02E77317}"/>
              </a:ext>
            </a:extLst>
          </p:cNvPr>
          <p:cNvSpPr txBox="1">
            <a:spLocks/>
          </p:cNvSpPr>
          <p:nvPr/>
        </p:nvSpPr>
        <p:spPr>
          <a:xfrm>
            <a:off x="1411348" y="2958167"/>
            <a:ext cx="4467403" cy="476849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lvl="0">
              <a:spcBef>
                <a:spcPct val="0"/>
              </a:spcBef>
            </a:pPr>
            <a:r>
              <a:rPr lang="en-US" sz="2800" spc="50" dirty="0">
                <a:latin typeface="Arial Narrow"/>
                <a:cs typeface="Arial Narrow"/>
              </a:rPr>
              <a:t>• </a:t>
            </a:r>
            <a:r>
              <a:rPr lang="en-GB" sz="2800" b="1" spc="50" dirty="0">
                <a:latin typeface="Arial Narrow"/>
                <a:ea typeface="+mj-ea"/>
                <a:cs typeface="Arial Narrow"/>
              </a:rPr>
              <a:t>Family and friends </a:t>
            </a: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D1DF7B24-0C21-4E5F-AE40-9161A091FBFE}"/>
              </a:ext>
            </a:extLst>
          </p:cNvPr>
          <p:cNvCxnSpPr>
            <a:cxnSpLocks/>
          </p:cNvCxnSpPr>
          <p:nvPr/>
        </p:nvCxnSpPr>
        <p:spPr>
          <a:xfrm>
            <a:off x="1411351" y="3508897"/>
            <a:ext cx="4467407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" name="Title 1">
            <a:hlinkClick r:id="" action="ppaction://noaction"/>
            <a:extLst>
              <a:ext uri="{FF2B5EF4-FFF2-40B4-BE49-F238E27FC236}">
                <a16:creationId xmlns:a16="http://schemas.microsoft.com/office/drawing/2014/main" id="{A668E143-6167-42EB-84C3-DE3B06647CAB}"/>
              </a:ext>
            </a:extLst>
          </p:cNvPr>
          <p:cNvSpPr txBox="1">
            <a:spLocks/>
          </p:cNvSpPr>
          <p:nvPr/>
        </p:nvSpPr>
        <p:spPr>
          <a:xfrm>
            <a:off x="1411341" y="3632725"/>
            <a:ext cx="4467403" cy="364763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lvl="0">
              <a:spcBef>
                <a:spcPct val="0"/>
              </a:spcBef>
            </a:pPr>
            <a:r>
              <a:rPr lang="en-US" sz="2800" spc="50" dirty="0">
                <a:latin typeface="Arial Narrow"/>
                <a:cs typeface="Arial Narrow"/>
              </a:rPr>
              <a:t>• </a:t>
            </a:r>
            <a:r>
              <a:rPr lang="en-GB" sz="2800" b="1" spc="50" dirty="0">
                <a:latin typeface="Arial Narrow"/>
                <a:ea typeface="+mj-ea"/>
                <a:cs typeface="Arial Narrow"/>
              </a:rPr>
              <a:t>Relationships</a:t>
            </a:r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AF72812A-8126-413A-A0D1-26E785518197}"/>
              </a:ext>
            </a:extLst>
          </p:cNvPr>
          <p:cNvCxnSpPr>
            <a:cxnSpLocks/>
          </p:cNvCxnSpPr>
          <p:nvPr/>
        </p:nvCxnSpPr>
        <p:spPr>
          <a:xfrm>
            <a:off x="1411344" y="4151556"/>
            <a:ext cx="4467407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3" name="Title 1">
            <a:hlinkClick r:id="" action="ppaction://noaction"/>
            <a:extLst>
              <a:ext uri="{FF2B5EF4-FFF2-40B4-BE49-F238E27FC236}">
                <a16:creationId xmlns:a16="http://schemas.microsoft.com/office/drawing/2014/main" id="{2083B01C-EBB5-4811-B062-3C25DA437CE4}"/>
              </a:ext>
            </a:extLst>
          </p:cNvPr>
          <p:cNvSpPr txBox="1">
            <a:spLocks/>
          </p:cNvSpPr>
          <p:nvPr/>
        </p:nvSpPr>
        <p:spPr>
          <a:xfrm>
            <a:off x="1411362" y="4253009"/>
            <a:ext cx="4467403" cy="454847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lvl="0">
              <a:spcBef>
                <a:spcPct val="0"/>
              </a:spcBef>
            </a:pPr>
            <a:r>
              <a:rPr lang="en-US" sz="2800" spc="50" dirty="0">
                <a:latin typeface="Arial Narrow"/>
                <a:cs typeface="Arial Narrow"/>
              </a:rPr>
              <a:t>• </a:t>
            </a:r>
            <a:r>
              <a:rPr lang="en-GB" sz="2800" b="1" spc="50" dirty="0">
                <a:latin typeface="Arial Narrow"/>
                <a:ea typeface="+mj-ea"/>
                <a:cs typeface="Arial Narrow"/>
              </a:rPr>
              <a:t>Poor physical health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B9BED1FF-5A34-40DC-8FDE-4A3DC6FEEE83}"/>
              </a:ext>
            </a:extLst>
          </p:cNvPr>
          <p:cNvCxnSpPr>
            <a:cxnSpLocks/>
          </p:cNvCxnSpPr>
          <p:nvPr/>
        </p:nvCxnSpPr>
        <p:spPr>
          <a:xfrm>
            <a:off x="1411365" y="4794215"/>
            <a:ext cx="4467407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5" name="Title 1">
            <a:hlinkClick r:id="" action="ppaction://noaction"/>
            <a:extLst>
              <a:ext uri="{FF2B5EF4-FFF2-40B4-BE49-F238E27FC236}">
                <a16:creationId xmlns:a16="http://schemas.microsoft.com/office/drawing/2014/main" id="{CDF3E5FD-E4C5-4B0B-9F9C-139D8FC41F45}"/>
              </a:ext>
            </a:extLst>
          </p:cNvPr>
          <p:cNvSpPr txBox="1">
            <a:spLocks/>
          </p:cNvSpPr>
          <p:nvPr/>
        </p:nvSpPr>
        <p:spPr>
          <a:xfrm>
            <a:off x="6311924" y="1694233"/>
            <a:ext cx="4467403" cy="364763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lvl="0">
              <a:spcBef>
                <a:spcPct val="0"/>
              </a:spcBef>
            </a:pPr>
            <a:r>
              <a:rPr lang="en-US" sz="2800" spc="50" dirty="0">
                <a:latin typeface="Arial Narrow"/>
                <a:cs typeface="Arial Narrow"/>
              </a:rPr>
              <a:t>• </a:t>
            </a:r>
            <a:r>
              <a:rPr lang="en-GB" sz="2800" b="1" spc="50" dirty="0">
                <a:latin typeface="Arial Narrow"/>
                <a:ea typeface="+mj-ea"/>
                <a:cs typeface="Arial Narrow"/>
              </a:rPr>
              <a:t>Bereavement</a:t>
            </a:r>
          </a:p>
        </p:txBody>
      </p: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322A50EC-F282-4CD6-99EC-32C572DECB91}"/>
              </a:ext>
            </a:extLst>
          </p:cNvPr>
          <p:cNvCxnSpPr>
            <a:cxnSpLocks/>
          </p:cNvCxnSpPr>
          <p:nvPr/>
        </p:nvCxnSpPr>
        <p:spPr>
          <a:xfrm>
            <a:off x="6311927" y="2208066"/>
            <a:ext cx="4467407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5" name="Title 1">
            <a:hlinkClick r:id="" action="ppaction://noaction"/>
            <a:extLst>
              <a:ext uri="{FF2B5EF4-FFF2-40B4-BE49-F238E27FC236}">
                <a16:creationId xmlns:a16="http://schemas.microsoft.com/office/drawing/2014/main" id="{48154E68-D2DC-4285-8978-AD2D6C8E7568}"/>
              </a:ext>
            </a:extLst>
          </p:cNvPr>
          <p:cNvSpPr txBox="1">
            <a:spLocks/>
          </p:cNvSpPr>
          <p:nvPr/>
        </p:nvSpPr>
        <p:spPr>
          <a:xfrm>
            <a:off x="6311941" y="2310108"/>
            <a:ext cx="4467403" cy="364763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lvl="0">
              <a:spcBef>
                <a:spcPct val="0"/>
              </a:spcBef>
            </a:pPr>
            <a:r>
              <a:rPr lang="en-US" sz="2800" spc="50" dirty="0">
                <a:latin typeface="Arial Narrow"/>
                <a:cs typeface="Arial Narrow"/>
              </a:rPr>
              <a:t>• </a:t>
            </a:r>
            <a:r>
              <a:rPr lang="en-GB" sz="2800" b="1" spc="50" dirty="0">
                <a:latin typeface="Arial Narrow"/>
                <a:ea typeface="+mj-ea"/>
                <a:cs typeface="Arial Narrow"/>
              </a:rPr>
              <a:t>Divorce</a:t>
            </a:r>
          </a:p>
        </p:txBody>
      </p: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DDC2B44C-E9A1-4052-A3F4-63283A7F14F7}"/>
              </a:ext>
            </a:extLst>
          </p:cNvPr>
          <p:cNvCxnSpPr>
            <a:cxnSpLocks/>
          </p:cNvCxnSpPr>
          <p:nvPr/>
        </p:nvCxnSpPr>
        <p:spPr>
          <a:xfrm>
            <a:off x="6311920" y="2850725"/>
            <a:ext cx="4467407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7" name="Title 1">
            <a:hlinkClick r:id="" action="ppaction://noaction"/>
            <a:extLst>
              <a:ext uri="{FF2B5EF4-FFF2-40B4-BE49-F238E27FC236}">
                <a16:creationId xmlns:a16="http://schemas.microsoft.com/office/drawing/2014/main" id="{B9029975-344C-4815-9B83-BFEB289118F9}"/>
              </a:ext>
            </a:extLst>
          </p:cNvPr>
          <p:cNvSpPr txBox="1">
            <a:spLocks/>
          </p:cNvSpPr>
          <p:nvPr/>
        </p:nvSpPr>
        <p:spPr>
          <a:xfrm>
            <a:off x="6311917" y="2968800"/>
            <a:ext cx="4467403" cy="364763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lvl="0">
              <a:spcBef>
                <a:spcPct val="0"/>
              </a:spcBef>
            </a:pPr>
            <a:r>
              <a:rPr lang="en-US" sz="2800" spc="50" dirty="0">
                <a:latin typeface="Arial Narrow"/>
                <a:cs typeface="Arial Narrow"/>
              </a:rPr>
              <a:t>• </a:t>
            </a:r>
            <a:r>
              <a:rPr lang="en-GB" sz="2800" b="1" spc="50" dirty="0">
                <a:latin typeface="Arial Narrow"/>
                <a:ea typeface="+mj-ea"/>
                <a:cs typeface="Arial Narrow"/>
              </a:rPr>
              <a:t>Travel </a:t>
            </a:r>
          </a:p>
        </p:txBody>
      </p: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736463D3-172C-47C7-BBD0-D5B1D6A0C58F}"/>
              </a:ext>
            </a:extLst>
          </p:cNvPr>
          <p:cNvCxnSpPr>
            <a:cxnSpLocks/>
          </p:cNvCxnSpPr>
          <p:nvPr/>
        </p:nvCxnSpPr>
        <p:spPr>
          <a:xfrm>
            <a:off x="6311920" y="3508897"/>
            <a:ext cx="4467407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9" name="Title 1">
            <a:hlinkClick r:id="" action="ppaction://noaction"/>
            <a:extLst>
              <a:ext uri="{FF2B5EF4-FFF2-40B4-BE49-F238E27FC236}">
                <a16:creationId xmlns:a16="http://schemas.microsoft.com/office/drawing/2014/main" id="{2DE46E57-8772-466B-9DFA-EC184C2FB3B5}"/>
              </a:ext>
            </a:extLst>
          </p:cNvPr>
          <p:cNvSpPr txBox="1">
            <a:spLocks/>
          </p:cNvSpPr>
          <p:nvPr/>
        </p:nvSpPr>
        <p:spPr>
          <a:xfrm>
            <a:off x="6311910" y="3608614"/>
            <a:ext cx="4467403" cy="364763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lvl="0">
              <a:spcBef>
                <a:spcPct val="0"/>
              </a:spcBef>
            </a:pPr>
            <a:r>
              <a:rPr lang="en-US" sz="2800" spc="50" dirty="0">
                <a:latin typeface="Arial Narrow"/>
                <a:cs typeface="Arial Narrow"/>
              </a:rPr>
              <a:t>• </a:t>
            </a:r>
            <a:r>
              <a:rPr lang="en-GB" sz="2800" b="1" spc="50" dirty="0">
                <a:latin typeface="Arial Narrow"/>
                <a:ea typeface="+mj-ea"/>
                <a:cs typeface="Arial Narrow"/>
              </a:rPr>
              <a:t>Moving house</a:t>
            </a:r>
          </a:p>
        </p:txBody>
      </p: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1B714EAE-5A53-42BA-80B6-949A97FB4CB4}"/>
              </a:ext>
            </a:extLst>
          </p:cNvPr>
          <p:cNvCxnSpPr>
            <a:cxnSpLocks/>
          </p:cNvCxnSpPr>
          <p:nvPr/>
        </p:nvCxnSpPr>
        <p:spPr>
          <a:xfrm>
            <a:off x="6311913" y="4151556"/>
            <a:ext cx="4467407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1" name="Title 1">
            <a:hlinkClick r:id="" action="ppaction://noaction"/>
            <a:extLst>
              <a:ext uri="{FF2B5EF4-FFF2-40B4-BE49-F238E27FC236}">
                <a16:creationId xmlns:a16="http://schemas.microsoft.com/office/drawing/2014/main" id="{95246C3F-5595-48A2-86AF-22F4F6F02C53}"/>
              </a:ext>
            </a:extLst>
          </p:cNvPr>
          <p:cNvSpPr txBox="1">
            <a:spLocks/>
          </p:cNvSpPr>
          <p:nvPr/>
        </p:nvSpPr>
        <p:spPr>
          <a:xfrm>
            <a:off x="6311938" y="4264272"/>
            <a:ext cx="4467403" cy="364763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lvl="0">
              <a:spcBef>
                <a:spcPct val="0"/>
              </a:spcBef>
            </a:pPr>
            <a:r>
              <a:rPr lang="en-US" sz="2800" spc="50" dirty="0">
                <a:latin typeface="Arial Narrow"/>
                <a:cs typeface="Arial Narrow"/>
              </a:rPr>
              <a:t>• </a:t>
            </a:r>
            <a:r>
              <a:rPr lang="en-GB" sz="2800" b="1" spc="50" dirty="0">
                <a:latin typeface="Arial Narrow"/>
                <a:ea typeface="+mj-ea"/>
                <a:cs typeface="Arial Narrow"/>
              </a:rPr>
              <a:t>Bullying</a:t>
            </a:r>
          </a:p>
        </p:txBody>
      </p:sp>
      <p:cxnSp>
        <p:nvCxnSpPr>
          <p:cNvPr id="72" name="Straight Connector 71">
            <a:extLst>
              <a:ext uri="{FF2B5EF4-FFF2-40B4-BE49-F238E27FC236}">
                <a16:creationId xmlns:a16="http://schemas.microsoft.com/office/drawing/2014/main" id="{B18ACEB4-C53F-4A0E-97D3-E37F3EF75EA7}"/>
              </a:ext>
            </a:extLst>
          </p:cNvPr>
          <p:cNvCxnSpPr>
            <a:cxnSpLocks/>
          </p:cNvCxnSpPr>
          <p:nvPr/>
        </p:nvCxnSpPr>
        <p:spPr>
          <a:xfrm>
            <a:off x="6311934" y="4794215"/>
            <a:ext cx="4467407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3" name="Title 1">
            <a:hlinkClick r:id="" action="ppaction://noaction"/>
            <a:extLst>
              <a:ext uri="{FF2B5EF4-FFF2-40B4-BE49-F238E27FC236}">
                <a16:creationId xmlns:a16="http://schemas.microsoft.com/office/drawing/2014/main" id="{4D066B52-5299-45A2-9720-4D2845AB2E78}"/>
              </a:ext>
            </a:extLst>
          </p:cNvPr>
          <p:cNvSpPr txBox="1">
            <a:spLocks/>
          </p:cNvSpPr>
          <p:nvPr/>
        </p:nvSpPr>
        <p:spPr>
          <a:xfrm>
            <a:off x="1411365" y="4913398"/>
            <a:ext cx="4467403" cy="437535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lvl="0">
              <a:spcBef>
                <a:spcPct val="0"/>
              </a:spcBef>
            </a:pPr>
            <a:r>
              <a:rPr lang="en-US" sz="2800" spc="50" dirty="0">
                <a:latin typeface="Arial Narrow"/>
                <a:cs typeface="Arial Narrow"/>
              </a:rPr>
              <a:t>• </a:t>
            </a:r>
            <a:r>
              <a:rPr lang="en-GB" sz="2800" b="1" spc="50" dirty="0">
                <a:latin typeface="Arial Narrow"/>
                <a:ea typeface="+mj-ea"/>
                <a:cs typeface="Arial Narrow"/>
              </a:rPr>
              <a:t>Poor behaviour</a:t>
            </a:r>
          </a:p>
        </p:txBody>
      </p: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7363C56D-BE79-4A0A-A2E0-B50FB17F71A8}"/>
              </a:ext>
            </a:extLst>
          </p:cNvPr>
          <p:cNvCxnSpPr>
            <a:cxnSpLocks/>
          </p:cNvCxnSpPr>
          <p:nvPr/>
        </p:nvCxnSpPr>
        <p:spPr>
          <a:xfrm>
            <a:off x="1411368" y="5451803"/>
            <a:ext cx="4467407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5" name="Title 1">
            <a:hlinkClick r:id="" action="ppaction://noaction"/>
            <a:extLst>
              <a:ext uri="{FF2B5EF4-FFF2-40B4-BE49-F238E27FC236}">
                <a16:creationId xmlns:a16="http://schemas.microsoft.com/office/drawing/2014/main" id="{D7DE5F57-5658-476F-9B25-8CA4F17EF025}"/>
              </a:ext>
            </a:extLst>
          </p:cNvPr>
          <p:cNvSpPr txBox="1">
            <a:spLocks/>
          </p:cNvSpPr>
          <p:nvPr/>
        </p:nvSpPr>
        <p:spPr>
          <a:xfrm>
            <a:off x="6311941" y="4902231"/>
            <a:ext cx="4467403" cy="364763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lvl="0">
              <a:spcBef>
                <a:spcPct val="0"/>
              </a:spcBef>
            </a:pPr>
            <a:r>
              <a:rPr lang="en-US" sz="2800" spc="50" dirty="0">
                <a:latin typeface="Arial Narrow"/>
                <a:cs typeface="Arial Narrow"/>
              </a:rPr>
              <a:t>• </a:t>
            </a:r>
            <a:r>
              <a:rPr lang="en-GB" sz="2800" b="1" spc="50" dirty="0">
                <a:latin typeface="Arial Narrow"/>
                <a:ea typeface="+mj-ea"/>
                <a:cs typeface="Arial Narrow"/>
              </a:rPr>
              <a:t>Personal issues</a:t>
            </a:r>
          </a:p>
        </p:txBody>
      </p: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7B93F257-73F2-488A-9B0F-FF208CCB4723}"/>
              </a:ext>
            </a:extLst>
          </p:cNvPr>
          <p:cNvCxnSpPr>
            <a:cxnSpLocks/>
          </p:cNvCxnSpPr>
          <p:nvPr/>
        </p:nvCxnSpPr>
        <p:spPr>
          <a:xfrm>
            <a:off x="6311937" y="5451803"/>
            <a:ext cx="4467407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21755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00"/>
                            </p:stCondLst>
                            <p:childTnLst>
                              <p:par>
                                <p:cTn id="10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7" grpId="0"/>
      <p:bldP spid="39" grpId="0"/>
      <p:bldP spid="41" grpId="0"/>
      <p:bldP spid="43" grpId="0"/>
      <p:bldP spid="45" grpId="0"/>
      <p:bldP spid="65" grpId="0"/>
      <p:bldP spid="67" grpId="0"/>
      <p:bldP spid="69" grpId="0"/>
      <p:bldP spid="71" grpId="0"/>
      <p:bldP spid="73" grpId="0"/>
      <p:bldP spid="7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lide Number Placeholder 11">
            <a:extLst>
              <a:ext uri="{FF2B5EF4-FFF2-40B4-BE49-F238E27FC236}">
                <a16:creationId xmlns:a16="http://schemas.microsoft.com/office/drawing/2014/main" id="{0AD0B098-C549-4936-9483-484892AF0A3D}"/>
              </a:ext>
            </a:extLst>
          </p:cNvPr>
          <p:cNvSpPr txBox="1">
            <a:spLocks/>
          </p:cNvSpPr>
          <p:nvPr/>
        </p:nvSpPr>
        <p:spPr>
          <a:xfrm>
            <a:off x="8484290" y="6257205"/>
            <a:ext cx="504201" cy="364768"/>
          </a:xfrm>
          <a:prstGeom prst="rect">
            <a:avLst/>
          </a:prstGeom>
          <a:ln>
            <a:noFill/>
          </a:ln>
        </p:spPr>
        <p:txBody>
          <a:bodyPr vert="horz" lIns="46076" tIns="23038" rIns="46076" bIns="23038" rtlCol="0" anchor="ctr"/>
          <a:lstStyle>
            <a:lvl1pPr algn="r">
              <a:defRPr sz="2800" b="1" i="0">
                <a:solidFill>
                  <a:srgbClr val="FFFFFF"/>
                </a:solidFill>
                <a:latin typeface="Arial Narrow"/>
                <a:cs typeface="Arial Narrow"/>
              </a:defRPr>
            </a:lvl1pPr>
          </a:lstStyle>
          <a:p>
            <a:pPr>
              <a:defRPr/>
            </a:pPr>
            <a:fld id="{5FD45250-8870-034C-95D8-56645336F5DB}" type="slidenum">
              <a:rPr lang="en-US" sz="1411"/>
              <a:pPr>
                <a:defRPr/>
              </a:pPr>
              <a:t>17</a:t>
            </a:fld>
            <a:endParaRPr lang="en-US" sz="1411" dirty="0"/>
          </a:p>
        </p:txBody>
      </p:sp>
      <p:pic>
        <p:nvPicPr>
          <p:cNvPr id="28" name="Picture 27" descr="arrow-forward.png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41232AE6-9590-41B3-9BFD-6D6FE7C5A1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26940" y="6283248"/>
            <a:ext cx="298807" cy="316020"/>
          </a:xfrm>
          <a:prstGeom prst="rect">
            <a:avLst/>
          </a:prstGeom>
        </p:spPr>
      </p:pic>
      <p:pic>
        <p:nvPicPr>
          <p:cNvPr id="29" name="Picture 28" descr="arrow-forward.png">
            <a:hlinkClick r:id="rId3" action="ppaction://hlinksldjump"/>
            <a:extLst>
              <a:ext uri="{FF2B5EF4-FFF2-40B4-BE49-F238E27FC236}">
                <a16:creationId xmlns:a16="http://schemas.microsoft.com/office/drawing/2014/main" id="{23ACCA93-15A6-420F-BB13-9101C41771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543488" y="6283248"/>
            <a:ext cx="298807" cy="316020"/>
          </a:xfrm>
          <a:prstGeom prst="rect">
            <a:avLst/>
          </a:prstGeom>
        </p:spPr>
      </p:pic>
      <p:sp>
        <p:nvSpPr>
          <p:cNvPr id="39" name="Title 1">
            <a:extLst>
              <a:ext uri="{FF2B5EF4-FFF2-40B4-BE49-F238E27FC236}">
                <a16:creationId xmlns:a16="http://schemas.microsoft.com/office/drawing/2014/main" id="{1DFF822A-AE76-404C-8B44-14EDEF84A838}"/>
              </a:ext>
            </a:extLst>
          </p:cNvPr>
          <p:cNvSpPr txBox="1">
            <a:spLocks/>
          </p:cNvSpPr>
          <p:nvPr/>
        </p:nvSpPr>
        <p:spPr>
          <a:xfrm>
            <a:off x="2318672" y="1091307"/>
            <a:ext cx="4059650" cy="479488"/>
          </a:xfrm>
          <a:prstGeom prst="rect">
            <a:avLst/>
          </a:prstGeom>
        </p:spPr>
        <p:txBody>
          <a:bodyPr vert="horz" wrap="none" lIns="0" tIns="0" rIns="0" bIns="0" rtlCol="0" anchor="t" anchorCtr="0">
            <a:normAutofit/>
          </a:bodyPr>
          <a:lstStyle/>
          <a:p>
            <a:pPr lvl="0">
              <a:spcBef>
                <a:spcPct val="0"/>
              </a:spcBef>
            </a:pPr>
            <a:r>
              <a:rPr lang="en-US" sz="2800" b="1" cap="all" spc="75" dirty="0">
                <a:latin typeface="Arial Narrow"/>
                <a:cs typeface="Arial Narrow"/>
              </a:rPr>
              <a:t>THE EFFECTS OF STRESS</a:t>
            </a:r>
            <a:endParaRPr lang="en-US" sz="2800" b="1" i="1" cap="all" spc="75" dirty="0">
              <a:latin typeface="Arial Narrow"/>
              <a:cs typeface="Arial Narrow"/>
            </a:endParaRPr>
          </a:p>
        </p:txBody>
      </p:sp>
      <p:sp>
        <p:nvSpPr>
          <p:cNvPr id="40" name="Title 1">
            <a:hlinkClick r:id="" action="ppaction://noaction"/>
            <a:extLst>
              <a:ext uri="{FF2B5EF4-FFF2-40B4-BE49-F238E27FC236}">
                <a16:creationId xmlns:a16="http://schemas.microsoft.com/office/drawing/2014/main" id="{7AC03550-5D38-48C2-9B6A-A67C826B59D6}"/>
              </a:ext>
            </a:extLst>
          </p:cNvPr>
          <p:cNvSpPr txBox="1">
            <a:spLocks/>
          </p:cNvSpPr>
          <p:nvPr/>
        </p:nvSpPr>
        <p:spPr>
          <a:xfrm>
            <a:off x="2318675" y="2275101"/>
            <a:ext cx="2889728" cy="410951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lvl="0">
              <a:spcBef>
                <a:spcPct val="0"/>
              </a:spcBef>
            </a:pPr>
            <a:r>
              <a:rPr lang="en-US" sz="2400" spc="50" dirty="0">
                <a:solidFill>
                  <a:srgbClr val="009ED5"/>
                </a:solidFill>
                <a:latin typeface="Arial Narrow"/>
                <a:cs typeface="Arial Narrow"/>
              </a:rPr>
              <a:t>• </a:t>
            </a:r>
            <a:r>
              <a:rPr lang="en-GB" sz="2400" spc="50" dirty="0">
                <a:solidFill>
                  <a:srgbClr val="000000"/>
                </a:solidFill>
                <a:latin typeface="Arial Narrow"/>
                <a:ea typeface="+mj-ea"/>
                <a:cs typeface="Arial Narrow"/>
              </a:rPr>
              <a:t>Anxious</a:t>
            </a: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A0EDADFA-D998-4184-B067-CE30235B30B0}"/>
              </a:ext>
            </a:extLst>
          </p:cNvPr>
          <p:cNvCxnSpPr>
            <a:cxnSpLocks/>
          </p:cNvCxnSpPr>
          <p:nvPr/>
        </p:nvCxnSpPr>
        <p:spPr>
          <a:xfrm>
            <a:off x="2318673" y="2764388"/>
            <a:ext cx="288973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2" name="Title 1">
            <a:hlinkClick r:id="" action="ppaction://noaction"/>
            <a:extLst>
              <a:ext uri="{FF2B5EF4-FFF2-40B4-BE49-F238E27FC236}">
                <a16:creationId xmlns:a16="http://schemas.microsoft.com/office/drawing/2014/main" id="{BDD311A9-1E13-4E30-8F89-321716DA1E27}"/>
              </a:ext>
            </a:extLst>
          </p:cNvPr>
          <p:cNvSpPr txBox="1">
            <a:spLocks/>
          </p:cNvSpPr>
          <p:nvPr/>
        </p:nvSpPr>
        <p:spPr>
          <a:xfrm>
            <a:off x="2318674" y="1671408"/>
            <a:ext cx="7282526" cy="410951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lvl="0">
              <a:spcBef>
                <a:spcPct val="0"/>
              </a:spcBef>
            </a:pPr>
            <a:r>
              <a:rPr lang="en-GB" sz="2800" b="1" spc="50" dirty="0">
                <a:latin typeface="Arial Narrow"/>
                <a:cs typeface="Arial Narrow"/>
              </a:rPr>
              <a:t>How someone may feel mentally and emotionally:</a:t>
            </a:r>
            <a:endParaRPr lang="en-GB" sz="2800" b="1" spc="50" dirty="0">
              <a:latin typeface="Arial Narrow"/>
              <a:ea typeface="+mj-ea"/>
              <a:cs typeface="Arial Narrow"/>
            </a:endParaRPr>
          </a:p>
        </p:txBody>
      </p:sp>
      <p:sp>
        <p:nvSpPr>
          <p:cNvPr id="43" name="Title 1">
            <a:hlinkClick r:id="" action="ppaction://noaction"/>
            <a:extLst>
              <a:ext uri="{FF2B5EF4-FFF2-40B4-BE49-F238E27FC236}">
                <a16:creationId xmlns:a16="http://schemas.microsoft.com/office/drawing/2014/main" id="{2B5EBAB0-1C1A-4B66-AB2E-9E43C4013F5B}"/>
              </a:ext>
            </a:extLst>
          </p:cNvPr>
          <p:cNvSpPr txBox="1">
            <a:spLocks/>
          </p:cNvSpPr>
          <p:nvPr/>
        </p:nvSpPr>
        <p:spPr>
          <a:xfrm>
            <a:off x="2318673" y="2883759"/>
            <a:ext cx="2889729" cy="410951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lvl="0">
              <a:spcBef>
                <a:spcPct val="0"/>
              </a:spcBef>
            </a:pPr>
            <a:r>
              <a:rPr lang="en-US" sz="2400" spc="50" dirty="0">
                <a:latin typeface="Arial Narrow"/>
                <a:cs typeface="Arial Narrow"/>
              </a:rPr>
              <a:t>•</a:t>
            </a:r>
            <a:r>
              <a:rPr lang="en-US" sz="2400" spc="50" dirty="0">
                <a:solidFill>
                  <a:srgbClr val="009ED5"/>
                </a:solidFill>
                <a:latin typeface="Arial Narrow"/>
                <a:cs typeface="Arial Narrow"/>
              </a:rPr>
              <a:t> </a:t>
            </a:r>
            <a:r>
              <a:rPr lang="en-GB" sz="2400" spc="50" dirty="0">
                <a:solidFill>
                  <a:srgbClr val="000000"/>
                </a:solidFill>
                <a:latin typeface="Arial Narrow"/>
                <a:ea typeface="+mj-ea"/>
                <a:cs typeface="Arial Narrow"/>
              </a:rPr>
              <a:t>Low self-esteem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3D71937D-2CD1-454A-9AB9-895EAFCBCBF3}"/>
              </a:ext>
            </a:extLst>
          </p:cNvPr>
          <p:cNvCxnSpPr>
            <a:cxnSpLocks/>
          </p:cNvCxnSpPr>
          <p:nvPr/>
        </p:nvCxnSpPr>
        <p:spPr>
          <a:xfrm>
            <a:off x="2318674" y="3390807"/>
            <a:ext cx="2889729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5" name="Title 1">
            <a:hlinkClick r:id="" action="ppaction://noaction"/>
            <a:extLst>
              <a:ext uri="{FF2B5EF4-FFF2-40B4-BE49-F238E27FC236}">
                <a16:creationId xmlns:a16="http://schemas.microsoft.com/office/drawing/2014/main" id="{59080B49-9089-491D-9511-526D9AB75825}"/>
              </a:ext>
            </a:extLst>
          </p:cNvPr>
          <p:cNvSpPr txBox="1">
            <a:spLocks/>
          </p:cNvSpPr>
          <p:nvPr/>
        </p:nvSpPr>
        <p:spPr>
          <a:xfrm>
            <a:off x="2318671" y="3518721"/>
            <a:ext cx="2889732" cy="410951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lvl="0">
              <a:spcBef>
                <a:spcPct val="0"/>
              </a:spcBef>
            </a:pPr>
            <a:r>
              <a:rPr lang="en-US" sz="2400" spc="50" dirty="0">
                <a:latin typeface="Arial Narrow"/>
                <a:cs typeface="Arial Narrow"/>
              </a:rPr>
              <a:t>•</a:t>
            </a:r>
            <a:r>
              <a:rPr lang="en-US" sz="2400" spc="50" dirty="0">
                <a:solidFill>
                  <a:srgbClr val="009ED5"/>
                </a:solidFill>
                <a:latin typeface="Arial Narrow"/>
                <a:cs typeface="Arial Narrow"/>
              </a:rPr>
              <a:t> </a:t>
            </a:r>
            <a:r>
              <a:rPr lang="en-GB" sz="2400" spc="50" dirty="0">
                <a:solidFill>
                  <a:srgbClr val="000000"/>
                </a:solidFill>
                <a:latin typeface="Arial Narrow"/>
                <a:ea typeface="+mj-ea"/>
                <a:cs typeface="Arial Narrow"/>
              </a:rPr>
              <a:t>Overwhelmed</a:t>
            </a:r>
          </a:p>
        </p:txBody>
      </p: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F4BA3B86-EED7-4229-B68D-15366959F3F8}"/>
              </a:ext>
            </a:extLst>
          </p:cNvPr>
          <p:cNvCxnSpPr>
            <a:cxnSpLocks/>
          </p:cNvCxnSpPr>
          <p:nvPr/>
        </p:nvCxnSpPr>
        <p:spPr>
          <a:xfrm>
            <a:off x="2318672" y="4025769"/>
            <a:ext cx="2889731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Title 1">
            <a:hlinkClick r:id="" action="ppaction://noaction"/>
            <a:extLst>
              <a:ext uri="{FF2B5EF4-FFF2-40B4-BE49-F238E27FC236}">
                <a16:creationId xmlns:a16="http://schemas.microsoft.com/office/drawing/2014/main" id="{54A0D2D7-117F-4CF5-BE61-E0AE536A8814}"/>
              </a:ext>
            </a:extLst>
          </p:cNvPr>
          <p:cNvSpPr txBox="1">
            <a:spLocks/>
          </p:cNvSpPr>
          <p:nvPr/>
        </p:nvSpPr>
        <p:spPr>
          <a:xfrm>
            <a:off x="2318675" y="4136962"/>
            <a:ext cx="2889728" cy="410951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lvl="0">
              <a:spcBef>
                <a:spcPct val="0"/>
              </a:spcBef>
            </a:pPr>
            <a:r>
              <a:rPr lang="en-US" sz="2400" spc="50" dirty="0">
                <a:latin typeface="Arial Narrow"/>
                <a:cs typeface="Arial Narrow"/>
              </a:rPr>
              <a:t>•</a:t>
            </a:r>
            <a:r>
              <a:rPr lang="en-US" sz="2400" spc="50" dirty="0">
                <a:solidFill>
                  <a:srgbClr val="009ED5"/>
                </a:solidFill>
                <a:latin typeface="Arial Narrow"/>
                <a:cs typeface="Arial Narrow"/>
              </a:rPr>
              <a:t> </a:t>
            </a:r>
            <a:r>
              <a:rPr lang="en-GB" sz="2400" spc="50" dirty="0">
                <a:solidFill>
                  <a:srgbClr val="000000"/>
                </a:solidFill>
                <a:latin typeface="Arial Narrow"/>
                <a:ea typeface="+mj-ea"/>
                <a:cs typeface="Arial Narrow"/>
              </a:rPr>
              <a:t>Angry </a:t>
            </a:r>
          </a:p>
        </p:txBody>
      </p: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CBBAEC46-B1C7-4D16-81D5-02FD93540EAD}"/>
              </a:ext>
            </a:extLst>
          </p:cNvPr>
          <p:cNvCxnSpPr>
            <a:cxnSpLocks/>
          </p:cNvCxnSpPr>
          <p:nvPr/>
        </p:nvCxnSpPr>
        <p:spPr>
          <a:xfrm>
            <a:off x="2318675" y="4642421"/>
            <a:ext cx="2889728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Title 1">
            <a:hlinkClick r:id="" action="ppaction://noaction"/>
            <a:extLst>
              <a:ext uri="{FF2B5EF4-FFF2-40B4-BE49-F238E27FC236}">
                <a16:creationId xmlns:a16="http://schemas.microsoft.com/office/drawing/2014/main" id="{32BB333A-8B9D-41AD-8FB6-2D3B7DC8CB29}"/>
              </a:ext>
            </a:extLst>
          </p:cNvPr>
          <p:cNvSpPr txBox="1">
            <a:spLocks/>
          </p:cNvSpPr>
          <p:nvPr/>
        </p:nvSpPr>
        <p:spPr>
          <a:xfrm>
            <a:off x="2318671" y="4767334"/>
            <a:ext cx="2889728" cy="410951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lvl="0">
              <a:spcBef>
                <a:spcPct val="0"/>
              </a:spcBef>
            </a:pPr>
            <a:r>
              <a:rPr lang="en-US" sz="2400" spc="50" dirty="0">
                <a:latin typeface="Arial Narrow"/>
                <a:cs typeface="Arial Narrow"/>
              </a:rPr>
              <a:t>•</a:t>
            </a:r>
            <a:r>
              <a:rPr lang="en-US" sz="2400" spc="50" dirty="0">
                <a:solidFill>
                  <a:srgbClr val="009ED5"/>
                </a:solidFill>
                <a:latin typeface="Arial Narrow"/>
                <a:cs typeface="Arial Narrow"/>
              </a:rPr>
              <a:t> </a:t>
            </a:r>
            <a:r>
              <a:rPr lang="en-GB" sz="2400" spc="50" dirty="0">
                <a:solidFill>
                  <a:srgbClr val="000000"/>
                </a:solidFill>
                <a:latin typeface="Arial Narrow"/>
                <a:ea typeface="+mj-ea"/>
                <a:cs typeface="Arial Narrow"/>
              </a:rPr>
              <a:t>Sad </a:t>
            </a:r>
          </a:p>
        </p:txBody>
      </p: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2145AE8F-EF08-4979-9373-1EE7CE26E778}"/>
              </a:ext>
            </a:extLst>
          </p:cNvPr>
          <p:cNvCxnSpPr>
            <a:cxnSpLocks/>
          </p:cNvCxnSpPr>
          <p:nvPr/>
        </p:nvCxnSpPr>
        <p:spPr>
          <a:xfrm>
            <a:off x="2318671" y="5273901"/>
            <a:ext cx="2889732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1" name="Title 1">
            <a:hlinkClick r:id="" action="ppaction://noaction"/>
            <a:extLst>
              <a:ext uri="{FF2B5EF4-FFF2-40B4-BE49-F238E27FC236}">
                <a16:creationId xmlns:a16="http://schemas.microsoft.com/office/drawing/2014/main" id="{54976F5E-AF1B-4966-B0F4-5598EA85B8E3}"/>
              </a:ext>
            </a:extLst>
          </p:cNvPr>
          <p:cNvSpPr txBox="1">
            <a:spLocks/>
          </p:cNvSpPr>
          <p:nvPr/>
        </p:nvSpPr>
        <p:spPr>
          <a:xfrm>
            <a:off x="5740038" y="2287872"/>
            <a:ext cx="3530001" cy="410951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lvl="0">
              <a:spcBef>
                <a:spcPct val="0"/>
              </a:spcBef>
            </a:pPr>
            <a:r>
              <a:rPr lang="en-US" sz="2400" spc="50" dirty="0">
                <a:latin typeface="Arial Narrow"/>
                <a:cs typeface="Arial Narrow"/>
              </a:rPr>
              <a:t>•</a:t>
            </a:r>
            <a:r>
              <a:rPr lang="en-US" sz="2400" spc="50" dirty="0">
                <a:solidFill>
                  <a:srgbClr val="009ED5"/>
                </a:solidFill>
                <a:latin typeface="Arial Narrow"/>
                <a:cs typeface="Arial Narrow"/>
              </a:rPr>
              <a:t> </a:t>
            </a:r>
            <a:r>
              <a:rPr lang="en-GB" sz="2400" spc="50" dirty="0">
                <a:solidFill>
                  <a:srgbClr val="000000"/>
                </a:solidFill>
                <a:latin typeface="Arial Narrow"/>
                <a:ea typeface="+mj-ea"/>
                <a:cs typeface="Arial Narrow"/>
              </a:rPr>
              <a:t>Constant worrying</a:t>
            </a:r>
          </a:p>
        </p:txBody>
      </p: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636AD5F2-334D-4F54-AFF8-51C62A92227A}"/>
              </a:ext>
            </a:extLst>
          </p:cNvPr>
          <p:cNvCxnSpPr>
            <a:cxnSpLocks/>
          </p:cNvCxnSpPr>
          <p:nvPr/>
        </p:nvCxnSpPr>
        <p:spPr>
          <a:xfrm>
            <a:off x="5740037" y="2763126"/>
            <a:ext cx="3530003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3" name="Title 1">
            <a:hlinkClick r:id="" action="ppaction://noaction"/>
            <a:extLst>
              <a:ext uri="{FF2B5EF4-FFF2-40B4-BE49-F238E27FC236}">
                <a16:creationId xmlns:a16="http://schemas.microsoft.com/office/drawing/2014/main" id="{C918E2CA-2D50-4D47-82BA-89F2AB811DF6}"/>
              </a:ext>
            </a:extLst>
          </p:cNvPr>
          <p:cNvSpPr txBox="1">
            <a:spLocks/>
          </p:cNvSpPr>
          <p:nvPr/>
        </p:nvSpPr>
        <p:spPr>
          <a:xfrm>
            <a:off x="5740037" y="2883605"/>
            <a:ext cx="3530001" cy="410951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lvl="0">
              <a:spcBef>
                <a:spcPct val="0"/>
              </a:spcBef>
            </a:pPr>
            <a:r>
              <a:rPr lang="en-US" sz="2400" spc="50" dirty="0">
                <a:latin typeface="Arial Narrow"/>
                <a:cs typeface="Arial Narrow"/>
              </a:rPr>
              <a:t>•</a:t>
            </a:r>
            <a:r>
              <a:rPr lang="en-US" sz="2400" spc="50" dirty="0">
                <a:solidFill>
                  <a:srgbClr val="009ED5"/>
                </a:solidFill>
                <a:latin typeface="Arial Narrow"/>
                <a:cs typeface="Arial Narrow"/>
              </a:rPr>
              <a:t> </a:t>
            </a:r>
            <a:r>
              <a:rPr lang="en-GB" sz="2400" spc="50" dirty="0">
                <a:solidFill>
                  <a:srgbClr val="000000"/>
                </a:solidFill>
                <a:latin typeface="Arial Narrow"/>
                <a:ea typeface="+mj-ea"/>
                <a:cs typeface="Arial Narrow"/>
              </a:rPr>
              <a:t>Lack of concentration</a:t>
            </a:r>
          </a:p>
        </p:txBody>
      </p: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03EC5B63-9A64-4D21-A775-5B2AFEE3DD78}"/>
              </a:ext>
            </a:extLst>
          </p:cNvPr>
          <p:cNvCxnSpPr>
            <a:cxnSpLocks/>
          </p:cNvCxnSpPr>
          <p:nvPr/>
        </p:nvCxnSpPr>
        <p:spPr>
          <a:xfrm>
            <a:off x="5740038" y="3401286"/>
            <a:ext cx="3530002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5" name="Title 1">
            <a:hlinkClick r:id="" action="ppaction://noaction"/>
            <a:extLst>
              <a:ext uri="{FF2B5EF4-FFF2-40B4-BE49-F238E27FC236}">
                <a16:creationId xmlns:a16="http://schemas.microsoft.com/office/drawing/2014/main" id="{E5CF78B6-811C-43C5-93D7-ABB965E7FEF5}"/>
              </a:ext>
            </a:extLst>
          </p:cNvPr>
          <p:cNvSpPr txBox="1">
            <a:spLocks/>
          </p:cNvSpPr>
          <p:nvPr/>
        </p:nvSpPr>
        <p:spPr>
          <a:xfrm>
            <a:off x="5740035" y="3529200"/>
            <a:ext cx="3530001" cy="410951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lvl="0">
              <a:spcBef>
                <a:spcPct val="0"/>
              </a:spcBef>
            </a:pPr>
            <a:r>
              <a:rPr lang="en-US" sz="2400" spc="50" dirty="0">
                <a:latin typeface="Arial Narrow"/>
                <a:cs typeface="Arial Narrow"/>
              </a:rPr>
              <a:t>•</a:t>
            </a:r>
            <a:r>
              <a:rPr lang="en-US" sz="2400" spc="50" dirty="0">
                <a:solidFill>
                  <a:srgbClr val="009ED5"/>
                </a:solidFill>
                <a:latin typeface="Arial Narrow"/>
                <a:cs typeface="Arial Narrow"/>
              </a:rPr>
              <a:t> </a:t>
            </a:r>
            <a:r>
              <a:rPr lang="en-GB" sz="2400" spc="50" dirty="0">
                <a:solidFill>
                  <a:srgbClr val="000000"/>
                </a:solidFill>
                <a:latin typeface="Arial Narrow"/>
                <a:ea typeface="+mj-ea"/>
                <a:cs typeface="Arial Narrow"/>
              </a:rPr>
              <a:t>Difficulty making decisions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E84DFD58-FB2D-4466-A8CC-B908297EF453}"/>
              </a:ext>
            </a:extLst>
          </p:cNvPr>
          <p:cNvCxnSpPr>
            <a:cxnSpLocks/>
          </p:cNvCxnSpPr>
          <p:nvPr/>
        </p:nvCxnSpPr>
        <p:spPr>
          <a:xfrm>
            <a:off x="5740036" y="4036248"/>
            <a:ext cx="3530004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7" name="Title 1">
            <a:hlinkClick r:id="" action="ppaction://noaction"/>
            <a:extLst>
              <a:ext uri="{FF2B5EF4-FFF2-40B4-BE49-F238E27FC236}">
                <a16:creationId xmlns:a16="http://schemas.microsoft.com/office/drawing/2014/main" id="{39184CD9-5E75-497A-821D-D4EF6E712CDC}"/>
              </a:ext>
            </a:extLst>
          </p:cNvPr>
          <p:cNvSpPr txBox="1">
            <a:spLocks/>
          </p:cNvSpPr>
          <p:nvPr/>
        </p:nvSpPr>
        <p:spPr>
          <a:xfrm>
            <a:off x="5740038" y="4156966"/>
            <a:ext cx="3529997" cy="410951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lvl="0">
              <a:spcBef>
                <a:spcPct val="0"/>
              </a:spcBef>
            </a:pPr>
            <a:r>
              <a:rPr lang="en-US" sz="2400" spc="50" dirty="0">
                <a:latin typeface="Arial Narrow"/>
                <a:cs typeface="Arial Narrow"/>
              </a:rPr>
              <a:t>•</a:t>
            </a:r>
            <a:r>
              <a:rPr lang="en-US" sz="2400" spc="50" dirty="0">
                <a:solidFill>
                  <a:srgbClr val="009ED5"/>
                </a:solidFill>
                <a:latin typeface="Arial Narrow"/>
                <a:cs typeface="Arial Narrow"/>
              </a:rPr>
              <a:t> </a:t>
            </a:r>
            <a:r>
              <a:rPr lang="en-GB" sz="2400" spc="50" dirty="0">
                <a:solidFill>
                  <a:srgbClr val="000000"/>
                </a:solidFill>
                <a:latin typeface="Arial Narrow"/>
                <a:ea typeface="+mj-ea"/>
                <a:cs typeface="Arial Narrow"/>
              </a:rPr>
              <a:t>Racing thoughts</a:t>
            </a:r>
          </a:p>
        </p:txBody>
      </p: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7BFA81BB-2C74-4E17-B500-F206A214C975}"/>
              </a:ext>
            </a:extLst>
          </p:cNvPr>
          <p:cNvCxnSpPr>
            <a:cxnSpLocks/>
          </p:cNvCxnSpPr>
          <p:nvPr/>
        </p:nvCxnSpPr>
        <p:spPr>
          <a:xfrm>
            <a:off x="5740039" y="4652900"/>
            <a:ext cx="3530001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9" name="Title 1">
            <a:hlinkClick r:id="" action="ppaction://noaction"/>
            <a:extLst>
              <a:ext uri="{FF2B5EF4-FFF2-40B4-BE49-F238E27FC236}">
                <a16:creationId xmlns:a16="http://schemas.microsoft.com/office/drawing/2014/main" id="{1A621C9C-4E88-4EF2-8DE5-84E20FBFE6B7}"/>
              </a:ext>
            </a:extLst>
          </p:cNvPr>
          <p:cNvSpPr txBox="1">
            <a:spLocks/>
          </p:cNvSpPr>
          <p:nvPr/>
        </p:nvSpPr>
        <p:spPr>
          <a:xfrm>
            <a:off x="5742019" y="4788446"/>
            <a:ext cx="3528016" cy="410951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lvl="0">
              <a:spcBef>
                <a:spcPct val="0"/>
              </a:spcBef>
            </a:pPr>
            <a:r>
              <a:rPr lang="en-US" sz="2400" spc="50" dirty="0">
                <a:latin typeface="Arial Narrow"/>
                <a:cs typeface="Arial Narrow"/>
              </a:rPr>
              <a:t>•</a:t>
            </a:r>
            <a:r>
              <a:rPr lang="en-US" sz="2400" spc="50" dirty="0">
                <a:solidFill>
                  <a:srgbClr val="009ED5"/>
                </a:solidFill>
                <a:latin typeface="Arial Narrow"/>
                <a:cs typeface="Arial Narrow"/>
              </a:rPr>
              <a:t> </a:t>
            </a:r>
            <a:r>
              <a:rPr lang="en-GB" sz="2400" spc="50" dirty="0">
                <a:solidFill>
                  <a:srgbClr val="000000"/>
                </a:solidFill>
                <a:latin typeface="Arial Narrow"/>
                <a:ea typeface="+mj-ea"/>
                <a:cs typeface="Arial Narrow"/>
              </a:rPr>
              <a:t>Frustration</a:t>
            </a:r>
          </a:p>
        </p:txBody>
      </p: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C66A458D-8E22-4A26-B83E-456D834922BD}"/>
              </a:ext>
            </a:extLst>
          </p:cNvPr>
          <p:cNvCxnSpPr>
            <a:cxnSpLocks/>
          </p:cNvCxnSpPr>
          <p:nvPr/>
        </p:nvCxnSpPr>
        <p:spPr>
          <a:xfrm>
            <a:off x="5742019" y="5284380"/>
            <a:ext cx="3530001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itle 1">
            <a:hlinkClick r:id="" action="ppaction://noaction"/>
            <a:extLst>
              <a:ext uri="{FF2B5EF4-FFF2-40B4-BE49-F238E27FC236}">
                <a16:creationId xmlns:a16="http://schemas.microsoft.com/office/drawing/2014/main" id="{E91DF5B0-F8BF-56B2-583E-7570C980CC1E}"/>
              </a:ext>
            </a:extLst>
          </p:cNvPr>
          <p:cNvSpPr txBox="1">
            <a:spLocks/>
          </p:cNvSpPr>
          <p:nvPr/>
        </p:nvSpPr>
        <p:spPr>
          <a:xfrm>
            <a:off x="2318671" y="2275101"/>
            <a:ext cx="2889728" cy="410951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lvl="0">
              <a:spcBef>
                <a:spcPct val="0"/>
              </a:spcBef>
            </a:pPr>
            <a:r>
              <a:rPr lang="en-US" sz="2400" spc="50" dirty="0">
                <a:solidFill>
                  <a:srgbClr val="009ED5"/>
                </a:solidFill>
                <a:latin typeface="Arial Narrow"/>
                <a:cs typeface="Arial Narrow"/>
              </a:rPr>
              <a:t>• </a:t>
            </a:r>
            <a:r>
              <a:rPr lang="en-GB" sz="2400" spc="50" dirty="0">
                <a:solidFill>
                  <a:srgbClr val="000000"/>
                </a:solidFill>
                <a:latin typeface="Arial Narrow"/>
                <a:ea typeface="+mj-ea"/>
                <a:cs typeface="Arial Narrow"/>
              </a:rPr>
              <a:t>Anxious</a:t>
            </a:r>
          </a:p>
        </p:txBody>
      </p:sp>
      <p:sp>
        <p:nvSpPr>
          <p:cNvPr id="5" name="Title 1">
            <a:hlinkClick r:id="" action="ppaction://noaction"/>
            <a:extLst>
              <a:ext uri="{FF2B5EF4-FFF2-40B4-BE49-F238E27FC236}">
                <a16:creationId xmlns:a16="http://schemas.microsoft.com/office/drawing/2014/main" id="{13792D50-4468-A24F-62B7-F6A14E07CE89}"/>
              </a:ext>
            </a:extLst>
          </p:cNvPr>
          <p:cNvSpPr txBox="1">
            <a:spLocks/>
          </p:cNvSpPr>
          <p:nvPr/>
        </p:nvSpPr>
        <p:spPr>
          <a:xfrm>
            <a:off x="2318667" y="2275101"/>
            <a:ext cx="2889728" cy="410951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lvl="0">
              <a:spcBef>
                <a:spcPct val="0"/>
              </a:spcBef>
            </a:pPr>
            <a:r>
              <a:rPr lang="en-US" sz="2400" spc="50" dirty="0">
                <a:latin typeface="Arial Narrow"/>
                <a:cs typeface="Arial Narrow"/>
              </a:rPr>
              <a:t>•</a:t>
            </a:r>
            <a:r>
              <a:rPr lang="en-US" sz="2400" spc="50" dirty="0">
                <a:solidFill>
                  <a:srgbClr val="009ED5"/>
                </a:solidFill>
                <a:latin typeface="Arial Narrow"/>
                <a:cs typeface="Arial Narrow"/>
              </a:rPr>
              <a:t> </a:t>
            </a:r>
            <a:r>
              <a:rPr lang="en-GB" sz="2400" spc="50" dirty="0">
                <a:solidFill>
                  <a:srgbClr val="000000"/>
                </a:solidFill>
                <a:latin typeface="Arial Narrow"/>
                <a:ea typeface="+mj-ea"/>
                <a:cs typeface="Arial Narrow"/>
              </a:rPr>
              <a:t>Anxious</a:t>
            </a:r>
          </a:p>
        </p:txBody>
      </p:sp>
    </p:spTree>
    <p:extLst>
      <p:ext uri="{BB962C8B-B14F-4D97-AF65-F5344CB8AC3E}">
        <p14:creationId xmlns:p14="http://schemas.microsoft.com/office/powerpoint/2010/main" val="3027707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5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2" grpId="0"/>
      <p:bldP spid="43" grpId="0"/>
      <p:bldP spid="45" grpId="0"/>
      <p:bldP spid="47" grpId="0"/>
      <p:bldP spid="49" grpId="0"/>
      <p:bldP spid="51" grpId="0"/>
      <p:bldP spid="53" grpId="0"/>
      <p:bldP spid="55" grpId="0"/>
      <p:bldP spid="57" grpId="0"/>
      <p:bldP spid="59" grpId="0"/>
      <p:bldP spid="4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lide Number Placeholder 11">
            <a:extLst>
              <a:ext uri="{FF2B5EF4-FFF2-40B4-BE49-F238E27FC236}">
                <a16:creationId xmlns:a16="http://schemas.microsoft.com/office/drawing/2014/main" id="{0AD0B098-C549-4936-9483-484892AF0A3D}"/>
              </a:ext>
            </a:extLst>
          </p:cNvPr>
          <p:cNvSpPr txBox="1">
            <a:spLocks/>
          </p:cNvSpPr>
          <p:nvPr/>
        </p:nvSpPr>
        <p:spPr>
          <a:xfrm>
            <a:off x="8484290" y="6257205"/>
            <a:ext cx="504201" cy="364768"/>
          </a:xfrm>
          <a:prstGeom prst="rect">
            <a:avLst/>
          </a:prstGeom>
          <a:ln>
            <a:noFill/>
          </a:ln>
        </p:spPr>
        <p:txBody>
          <a:bodyPr vert="horz" lIns="46076" tIns="23038" rIns="46076" bIns="23038" rtlCol="0" anchor="ctr"/>
          <a:lstStyle>
            <a:lvl1pPr algn="r">
              <a:defRPr sz="2800" b="1" i="0">
                <a:solidFill>
                  <a:srgbClr val="FFFFFF"/>
                </a:solidFill>
                <a:latin typeface="Arial Narrow"/>
                <a:cs typeface="Arial Narrow"/>
              </a:defRPr>
            </a:lvl1pPr>
          </a:lstStyle>
          <a:p>
            <a:pPr>
              <a:defRPr/>
            </a:pPr>
            <a:fld id="{5FD45250-8870-034C-95D8-56645336F5DB}" type="slidenum">
              <a:rPr lang="en-US" sz="1411"/>
              <a:pPr>
                <a:defRPr/>
              </a:pPr>
              <a:t>18</a:t>
            </a:fld>
            <a:endParaRPr lang="en-US" sz="1411" dirty="0"/>
          </a:p>
        </p:txBody>
      </p:sp>
      <p:pic>
        <p:nvPicPr>
          <p:cNvPr id="28" name="Picture 27" descr="arrow-forward.png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41232AE6-9590-41B3-9BFD-6D6FE7C5A1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26940" y="6283248"/>
            <a:ext cx="298807" cy="316020"/>
          </a:xfrm>
          <a:prstGeom prst="rect">
            <a:avLst/>
          </a:prstGeom>
        </p:spPr>
      </p:pic>
      <p:pic>
        <p:nvPicPr>
          <p:cNvPr id="29" name="Picture 28" descr="arrow-forward.png">
            <a:hlinkClick r:id="rId3" action="ppaction://hlinksldjump"/>
            <a:extLst>
              <a:ext uri="{FF2B5EF4-FFF2-40B4-BE49-F238E27FC236}">
                <a16:creationId xmlns:a16="http://schemas.microsoft.com/office/drawing/2014/main" id="{23ACCA93-15A6-420F-BB13-9101C41771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543488" y="6283248"/>
            <a:ext cx="298807" cy="316020"/>
          </a:xfrm>
          <a:prstGeom prst="rect">
            <a:avLst/>
          </a:prstGeom>
        </p:spPr>
      </p:pic>
      <p:sp>
        <p:nvSpPr>
          <p:cNvPr id="39" name="Title 1">
            <a:extLst>
              <a:ext uri="{FF2B5EF4-FFF2-40B4-BE49-F238E27FC236}">
                <a16:creationId xmlns:a16="http://schemas.microsoft.com/office/drawing/2014/main" id="{1DFF822A-AE76-404C-8B44-14EDEF84A838}"/>
              </a:ext>
            </a:extLst>
          </p:cNvPr>
          <p:cNvSpPr txBox="1">
            <a:spLocks/>
          </p:cNvSpPr>
          <p:nvPr/>
        </p:nvSpPr>
        <p:spPr>
          <a:xfrm>
            <a:off x="1226990" y="578124"/>
            <a:ext cx="4059650" cy="479488"/>
          </a:xfrm>
          <a:prstGeom prst="rect">
            <a:avLst/>
          </a:prstGeom>
        </p:spPr>
        <p:txBody>
          <a:bodyPr vert="horz" wrap="none" lIns="0" tIns="0" rIns="0" bIns="0" rtlCol="0" anchor="t" anchorCtr="0">
            <a:normAutofit/>
          </a:bodyPr>
          <a:lstStyle/>
          <a:p>
            <a:pPr lvl="0">
              <a:spcBef>
                <a:spcPct val="0"/>
              </a:spcBef>
            </a:pPr>
            <a:r>
              <a:rPr lang="en-US" sz="2800" b="1" cap="all" spc="75" dirty="0">
                <a:latin typeface="Arial Narrow"/>
                <a:cs typeface="Arial Narrow"/>
              </a:rPr>
              <a:t>Signs OF STRESS</a:t>
            </a:r>
            <a:endParaRPr lang="en-US" sz="2800" b="1" i="1" cap="all" spc="75" dirty="0">
              <a:latin typeface="Arial Narrow"/>
              <a:cs typeface="Arial Narrow"/>
            </a:endParaRPr>
          </a:p>
        </p:txBody>
      </p:sp>
      <p:sp>
        <p:nvSpPr>
          <p:cNvPr id="42" name="Title 1">
            <a:hlinkClick r:id="" action="ppaction://noaction"/>
            <a:extLst>
              <a:ext uri="{FF2B5EF4-FFF2-40B4-BE49-F238E27FC236}">
                <a16:creationId xmlns:a16="http://schemas.microsoft.com/office/drawing/2014/main" id="{BDD311A9-1E13-4E30-8F89-321716DA1E27}"/>
              </a:ext>
            </a:extLst>
          </p:cNvPr>
          <p:cNvSpPr txBox="1">
            <a:spLocks/>
          </p:cNvSpPr>
          <p:nvPr/>
        </p:nvSpPr>
        <p:spPr>
          <a:xfrm>
            <a:off x="543488" y="1057612"/>
            <a:ext cx="7282526" cy="410951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lvl="0">
              <a:spcBef>
                <a:spcPct val="0"/>
              </a:spcBef>
            </a:pPr>
            <a:r>
              <a:rPr lang="en-GB" sz="2800" b="1" dirty="0">
                <a:latin typeface="MindMeridian-Regular"/>
              </a:rPr>
              <a:t>Hormones that our bodies produce to respond to stressful situations </a:t>
            </a:r>
          </a:p>
          <a:p>
            <a:pPr lvl="0">
              <a:spcBef>
                <a:spcPct val="0"/>
              </a:spcBef>
            </a:pPr>
            <a:r>
              <a:rPr lang="en-GB" sz="2800" b="1" dirty="0">
                <a:latin typeface="MindMeridian-Regular"/>
              </a:rPr>
              <a:t>can have many physical effects. These effects might include:</a:t>
            </a:r>
            <a:endParaRPr lang="en-GB" sz="2800" b="1" spc="50" dirty="0">
              <a:latin typeface="Arial Narrow"/>
              <a:ea typeface="+mj-ea"/>
              <a:cs typeface="Arial Narrow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81218DE-8629-8284-B7A2-318DAEEDDEE2}"/>
              </a:ext>
            </a:extLst>
          </p:cNvPr>
          <p:cNvSpPr txBox="1"/>
          <p:nvPr/>
        </p:nvSpPr>
        <p:spPr>
          <a:xfrm>
            <a:off x="1040377" y="2074953"/>
            <a:ext cx="8644798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en-GB" sz="2400" b="0" i="0" dirty="0">
                <a:effectLst/>
                <a:latin typeface="MindMeridian-Regular"/>
              </a:rPr>
              <a:t>Difficulty breathing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GB" sz="2400" b="0" i="0" dirty="0">
                <a:effectLst/>
                <a:latin typeface="MindMeridian-Regular"/>
              </a:rPr>
              <a:t>Blurred eyesight or sore eyes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GB" sz="2400" b="0" i="0" dirty="0">
                <a:effectLst/>
                <a:latin typeface="MindMeridian-Regular"/>
              </a:rPr>
              <a:t>Fatigue</a:t>
            </a:r>
            <a:r>
              <a:rPr lang="en-GB" sz="2400" dirty="0">
                <a:latin typeface="MindMeridian-Regular"/>
              </a:rPr>
              <a:t> or </a:t>
            </a:r>
            <a:r>
              <a:rPr lang="en-GB" sz="2400" b="0" i="0" dirty="0">
                <a:effectLst/>
                <a:latin typeface="MindMeridian-Regular"/>
              </a:rPr>
              <a:t>Muscle aches and headaches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GB" sz="2400" b="0" i="0" dirty="0">
                <a:effectLst/>
                <a:latin typeface="MindMeridian-Regular"/>
              </a:rPr>
              <a:t>Chest pains and high blood pressure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GB" sz="2400" b="0" i="0" dirty="0">
                <a:effectLst/>
                <a:latin typeface="MindMeridian-Regular"/>
              </a:rPr>
              <a:t>Indigestion or heartburn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GB" sz="2400" b="0" i="0" dirty="0">
                <a:effectLst/>
                <a:latin typeface="MindMeridian-Regular"/>
              </a:rPr>
              <a:t>Constipation or diarrhoea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GB" sz="2400" b="0" i="0" dirty="0">
                <a:effectLst/>
                <a:latin typeface="MindMeridian-Regular"/>
              </a:rPr>
              <a:t>Feeling sick, dizzy or fainting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GB" sz="2400" b="0" i="0" dirty="0">
                <a:effectLst/>
                <a:latin typeface="MindMeridian-Regular"/>
              </a:rPr>
              <a:t>Sudden weight gain or weight loss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GB" sz="2400" b="0" i="0" dirty="0">
                <a:effectLst/>
                <a:latin typeface="MindMeridian-Regular"/>
              </a:rPr>
              <a:t>Developing rashes or itchy skin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GB" sz="2400" b="0" i="0" dirty="0">
                <a:effectLst/>
                <a:latin typeface="MindMeridian-Regular"/>
              </a:rPr>
              <a:t>Sweating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GB" sz="2400" b="0" i="0" dirty="0">
                <a:effectLst/>
                <a:latin typeface="MindMeridian-Regular"/>
              </a:rPr>
              <a:t>Changes to your period or menstrual cycle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GB" sz="2400" b="0" i="0" dirty="0">
                <a:effectLst/>
                <a:latin typeface="MindMeridian-Regular"/>
              </a:rPr>
              <a:t>Existing physical health problems getting worse</a:t>
            </a:r>
            <a:endParaRPr lang="en-GB" b="0" i="0" dirty="0">
              <a:effectLst/>
              <a:latin typeface="MindMeridian-Regular"/>
            </a:endParaRPr>
          </a:p>
        </p:txBody>
      </p:sp>
    </p:spTree>
    <p:extLst>
      <p:ext uri="{BB962C8B-B14F-4D97-AF65-F5344CB8AC3E}">
        <p14:creationId xmlns:p14="http://schemas.microsoft.com/office/powerpoint/2010/main" val="3655515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lide Number Placeholder 11">
            <a:extLst>
              <a:ext uri="{FF2B5EF4-FFF2-40B4-BE49-F238E27FC236}">
                <a16:creationId xmlns:a16="http://schemas.microsoft.com/office/drawing/2014/main" id="{0AD0B098-C549-4936-9483-484892AF0A3D}"/>
              </a:ext>
            </a:extLst>
          </p:cNvPr>
          <p:cNvSpPr txBox="1">
            <a:spLocks/>
          </p:cNvSpPr>
          <p:nvPr/>
        </p:nvSpPr>
        <p:spPr>
          <a:xfrm>
            <a:off x="8484290" y="6257205"/>
            <a:ext cx="504201" cy="364768"/>
          </a:xfrm>
          <a:prstGeom prst="rect">
            <a:avLst/>
          </a:prstGeom>
          <a:ln>
            <a:noFill/>
          </a:ln>
        </p:spPr>
        <p:txBody>
          <a:bodyPr vert="horz" lIns="46076" tIns="23038" rIns="46076" bIns="23038" rtlCol="0" anchor="ctr"/>
          <a:lstStyle>
            <a:lvl1pPr algn="r">
              <a:defRPr sz="2800" b="1" i="0">
                <a:solidFill>
                  <a:srgbClr val="FFFFFF"/>
                </a:solidFill>
                <a:latin typeface="Arial Narrow"/>
                <a:cs typeface="Arial Narrow"/>
              </a:defRPr>
            </a:lvl1pPr>
          </a:lstStyle>
          <a:p>
            <a:pPr>
              <a:defRPr/>
            </a:pPr>
            <a:fld id="{5FD45250-8870-034C-95D8-56645336F5DB}" type="slidenum">
              <a:rPr lang="en-US" sz="1411">
                <a:latin typeface="+mn-lt"/>
              </a:rPr>
              <a:pPr>
                <a:defRPr/>
              </a:pPr>
              <a:t>1</a:t>
            </a:fld>
            <a:endParaRPr lang="en-US" sz="1411" dirty="0">
              <a:latin typeface="+mn-lt"/>
            </a:endParaRPr>
          </a:p>
        </p:txBody>
      </p:sp>
      <p:pic>
        <p:nvPicPr>
          <p:cNvPr id="28" name="Picture 27" descr="arrow-forward.png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41232AE6-9590-41B3-9BFD-6D6FE7C5A1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26940" y="6283248"/>
            <a:ext cx="298807" cy="316020"/>
          </a:xfrm>
          <a:prstGeom prst="rect">
            <a:avLst/>
          </a:prstGeom>
        </p:spPr>
      </p:pic>
      <p:pic>
        <p:nvPicPr>
          <p:cNvPr id="29" name="Picture 28" descr="arrow-forward.png">
            <a:hlinkClick r:id="rId3" action="ppaction://hlinksldjump"/>
            <a:extLst>
              <a:ext uri="{FF2B5EF4-FFF2-40B4-BE49-F238E27FC236}">
                <a16:creationId xmlns:a16="http://schemas.microsoft.com/office/drawing/2014/main" id="{23ACCA93-15A6-420F-BB13-9101C41771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543488" y="6283248"/>
            <a:ext cx="298807" cy="31602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8EB0FE45-92A9-407F-8A03-3014949AE879}"/>
              </a:ext>
            </a:extLst>
          </p:cNvPr>
          <p:cNvSpPr txBox="1">
            <a:spLocks/>
          </p:cNvSpPr>
          <p:nvPr/>
        </p:nvSpPr>
        <p:spPr>
          <a:xfrm>
            <a:off x="772911" y="1131333"/>
            <a:ext cx="4196429" cy="467728"/>
          </a:xfrm>
          <a:prstGeom prst="rect">
            <a:avLst/>
          </a:prstGeom>
        </p:spPr>
        <p:txBody>
          <a:bodyPr vert="horz" wrap="none" lIns="0" tIns="0" rIns="0" bIns="0" rtlCol="0" anchor="t" anchorCtr="0">
            <a:normAutofit fontScale="92500" lnSpcReduction="10000"/>
          </a:bodyPr>
          <a:lstStyle/>
          <a:p>
            <a:pPr lvl="0">
              <a:spcBef>
                <a:spcPct val="0"/>
              </a:spcBef>
            </a:pPr>
            <a:r>
              <a:rPr lang="en-US" sz="3600" b="1" cap="all" spc="75" dirty="0">
                <a:cs typeface="Arial Narrow"/>
              </a:rPr>
              <a:t>WHAT IS MENTAL HEALTH?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69182EFA-EFA5-4566-88FF-55A14C9C7CFB}"/>
              </a:ext>
            </a:extLst>
          </p:cNvPr>
          <p:cNvSpPr txBox="1">
            <a:spLocks/>
          </p:cNvSpPr>
          <p:nvPr/>
        </p:nvSpPr>
        <p:spPr>
          <a:xfrm>
            <a:off x="133739" y="1890483"/>
            <a:ext cx="11924522" cy="1084248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>
              <a:spcBef>
                <a:spcPct val="0"/>
              </a:spcBef>
            </a:pPr>
            <a:r>
              <a:rPr lang="en-GB" sz="2400" b="1" spc="50" dirty="0">
                <a:cs typeface="Arial Narrow"/>
              </a:rPr>
              <a:t>Mental health includes our cognitive, emotional, psychological and social wellbeing. </a:t>
            </a:r>
          </a:p>
          <a:p>
            <a:pPr>
              <a:spcBef>
                <a:spcPct val="0"/>
              </a:spcBef>
            </a:pPr>
            <a:r>
              <a:rPr lang="en-GB" sz="2400" b="1" spc="50" dirty="0">
                <a:cs typeface="Arial Narrow"/>
              </a:rPr>
              <a:t>It affects how we think, feel, respond and act. It also helps determine how we handle </a:t>
            </a:r>
          </a:p>
          <a:p>
            <a:pPr>
              <a:spcBef>
                <a:spcPct val="0"/>
              </a:spcBef>
            </a:pPr>
            <a:r>
              <a:rPr lang="en-GB" sz="2400" b="1" spc="50" dirty="0">
                <a:cs typeface="Arial Narrow"/>
              </a:rPr>
              <a:t>stress, relate to, also interact with others and make choices… Everyone has mental health.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2C14B582-A154-4673-864A-6AF0099CA688}"/>
              </a:ext>
            </a:extLst>
          </p:cNvPr>
          <p:cNvSpPr txBox="1">
            <a:spLocks/>
          </p:cNvSpPr>
          <p:nvPr/>
        </p:nvSpPr>
        <p:spPr>
          <a:xfrm>
            <a:off x="133738" y="3458355"/>
            <a:ext cx="11924521" cy="2268312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>
              <a:spcBef>
                <a:spcPct val="0"/>
              </a:spcBef>
              <a:spcAft>
                <a:spcPts val="1405"/>
              </a:spcAft>
            </a:pPr>
            <a:r>
              <a:rPr lang="en-GB" sz="2400" b="1" spc="50" dirty="0">
                <a:cs typeface="Arial Narrow"/>
              </a:rPr>
              <a:t>Mental illness covers a very broad range of mental health problems which</a:t>
            </a:r>
            <a:br>
              <a:rPr lang="en-GB" sz="2400" b="1" spc="50" dirty="0">
                <a:cs typeface="Arial Narrow"/>
              </a:rPr>
            </a:br>
            <a:r>
              <a:rPr lang="en-GB" sz="2400" b="1" spc="50" dirty="0">
                <a:cs typeface="Arial Narrow"/>
              </a:rPr>
              <a:t>can involve changes to our thoughts, emotions, behaviours and relationships with</a:t>
            </a:r>
            <a:br>
              <a:rPr lang="en-GB" sz="2400" b="1" spc="50" dirty="0">
                <a:cs typeface="Arial Narrow"/>
              </a:rPr>
            </a:br>
            <a:r>
              <a:rPr lang="en-GB" sz="2400" b="1" spc="50" dirty="0">
                <a:cs typeface="Arial Narrow"/>
              </a:rPr>
              <a:t>others. Mental illnesses are often associated with distress and problems functioning. </a:t>
            </a:r>
          </a:p>
          <a:p>
            <a:pPr>
              <a:spcBef>
                <a:spcPct val="0"/>
              </a:spcBef>
              <a:spcAft>
                <a:spcPts val="1405"/>
              </a:spcAft>
            </a:pPr>
            <a:r>
              <a:rPr lang="en-GB" sz="2800" b="1" spc="50" dirty="0">
                <a:cs typeface="Arial Narrow"/>
              </a:rPr>
              <a:t>Mental illness is treatable.</a:t>
            </a:r>
            <a:endParaRPr lang="en-GB" sz="2400" b="1" spc="50" dirty="0">
              <a:cs typeface="Arial Narrow"/>
            </a:endParaRPr>
          </a:p>
        </p:txBody>
      </p:sp>
    </p:spTree>
    <p:extLst>
      <p:ext uri="{BB962C8B-B14F-4D97-AF65-F5344CB8AC3E}">
        <p14:creationId xmlns:p14="http://schemas.microsoft.com/office/powerpoint/2010/main" val="2263569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 descr="arrow-forward.png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41232AE6-9590-41B3-9BFD-6D6FE7C5A1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26940" y="6283248"/>
            <a:ext cx="298807" cy="316020"/>
          </a:xfrm>
          <a:prstGeom prst="rect">
            <a:avLst/>
          </a:prstGeom>
        </p:spPr>
      </p:pic>
      <p:pic>
        <p:nvPicPr>
          <p:cNvPr id="29" name="Picture 28" descr="arrow-forward.png">
            <a:hlinkClick r:id="" action="ppaction://noaction"/>
            <a:extLst>
              <a:ext uri="{FF2B5EF4-FFF2-40B4-BE49-F238E27FC236}">
                <a16:creationId xmlns:a16="http://schemas.microsoft.com/office/drawing/2014/main" id="{23ACCA93-15A6-420F-BB13-9101C41771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543488" y="6283248"/>
            <a:ext cx="298807" cy="316020"/>
          </a:xfrm>
          <a:prstGeom prst="rect">
            <a:avLst/>
          </a:prstGeom>
        </p:spPr>
      </p:pic>
      <p:sp>
        <p:nvSpPr>
          <p:cNvPr id="21" name="Title 1">
            <a:extLst>
              <a:ext uri="{FF2B5EF4-FFF2-40B4-BE49-F238E27FC236}">
                <a16:creationId xmlns:a16="http://schemas.microsoft.com/office/drawing/2014/main" id="{E75AC83E-CBA0-4122-B2D6-10A1219A13DE}"/>
              </a:ext>
            </a:extLst>
          </p:cNvPr>
          <p:cNvSpPr txBox="1">
            <a:spLocks/>
          </p:cNvSpPr>
          <p:nvPr/>
        </p:nvSpPr>
        <p:spPr>
          <a:xfrm>
            <a:off x="2722538" y="1164334"/>
            <a:ext cx="5359169" cy="460966"/>
          </a:xfrm>
          <a:prstGeom prst="rect">
            <a:avLst/>
          </a:prstGeom>
        </p:spPr>
        <p:txBody>
          <a:bodyPr vert="horz" wrap="none" lIns="0" tIns="0" rIns="0" bIns="0" rtlCol="0" anchor="t" anchorCtr="0">
            <a:normAutofit/>
          </a:bodyPr>
          <a:lstStyle/>
          <a:p>
            <a:pPr lvl="0">
              <a:spcBef>
                <a:spcPct val="0"/>
              </a:spcBef>
            </a:pPr>
            <a:r>
              <a:rPr lang="en-US" sz="2800" b="1" cap="all" spc="75" dirty="0">
                <a:latin typeface="Arial Narrow"/>
                <a:cs typeface="Arial Narrow"/>
              </a:rPr>
              <a:t>COPING STRATEGIES FOR STRESS</a:t>
            </a:r>
            <a:endParaRPr lang="en-US" sz="2800" b="1" i="1" cap="all" spc="75" dirty="0">
              <a:latin typeface="Arial Narrow"/>
              <a:cs typeface="Arial Narrow"/>
            </a:endParaRPr>
          </a:p>
        </p:txBody>
      </p:sp>
      <p:sp>
        <p:nvSpPr>
          <p:cNvPr id="22" name="Title 1">
            <a:hlinkClick r:id="" action="ppaction://noaction"/>
            <a:extLst>
              <a:ext uri="{FF2B5EF4-FFF2-40B4-BE49-F238E27FC236}">
                <a16:creationId xmlns:a16="http://schemas.microsoft.com/office/drawing/2014/main" id="{84C82046-8ECF-4B1F-A373-0493ABFB848D}"/>
              </a:ext>
            </a:extLst>
          </p:cNvPr>
          <p:cNvSpPr txBox="1">
            <a:spLocks/>
          </p:cNvSpPr>
          <p:nvPr/>
        </p:nvSpPr>
        <p:spPr>
          <a:xfrm>
            <a:off x="2722554" y="2269329"/>
            <a:ext cx="6270597" cy="402883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lvl="0">
              <a:spcBef>
                <a:spcPct val="0"/>
              </a:spcBef>
            </a:pPr>
            <a:r>
              <a:rPr lang="en-US" sz="2000" spc="50" dirty="0">
                <a:latin typeface="Arial Narrow"/>
                <a:cs typeface="Arial Narrow"/>
              </a:rPr>
              <a:t>•</a:t>
            </a:r>
            <a:r>
              <a:rPr lang="en-US" sz="2000" spc="50" dirty="0">
                <a:solidFill>
                  <a:srgbClr val="009ED5"/>
                </a:solidFill>
                <a:latin typeface="Arial Narrow"/>
                <a:cs typeface="Arial Narrow"/>
              </a:rPr>
              <a:t> </a:t>
            </a:r>
            <a:r>
              <a:rPr lang="en-US" sz="2000" spc="50" dirty="0">
                <a:latin typeface="Arial Narrow"/>
                <a:cs typeface="Arial Narrow"/>
              </a:rPr>
              <a:t>Eat a healthy diet and exercise regularly</a:t>
            </a:r>
            <a:endParaRPr lang="en-GB" sz="2000" spc="50" dirty="0">
              <a:latin typeface="Arial Narrow"/>
              <a:ea typeface="+mj-ea"/>
              <a:cs typeface="Arial Narrow"/>
            </a:endParaRP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9E4988E-3266-440C-AD5B-9843F489F24B}"/>
              </a:ext>
            </a:extLst>
          </p:cNvPr>
          <p:cNvCxnSpPr>
            <a:cxnSpLocks/>
          </p:cNvCxnSpPr>
          <p:nvPr/>
        </p:nvCxnSpPr>
        <p:spPr>
          <a:xfrm>
            <a:off x="2722550" y="2702871"/>
            <a:ext cx="6270596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itle 1">
            <a:hlinkClick r:id="" action="ppaction://noaction"/>
            <a:extLst>
              <a:ext uri="{FF2B5EF4-FFF2-40B4-BE49-F238E27FC236}">
                <a16:creationId xmlns:a16="http://schemas.microsoft.com/office/drawing/2014/main" id="{041131CD-933E-4991-8870-2E498613229D}"/>
              </a:ext>
            </a:extLst>
          </p:cNvPr>
          <p:cNvSpPr txBox="1">
            <a:spLocks/>
          </p:cNvSpPr>
          <p:nvPr/>
        </p:nvSpPr>
        <p:spPr>
          <a:xfrm>
            <a:off x="2722551" y="2825190"/>
            <a:ext cx="6270596" cy="301086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lvl="0">
              <a:spcBef>
                <a:spcPct val="0"/>
              </a:spcBef>
            </a:pPr>
            <a:r>
              <a:rPr lang="en-US" sz="2000" spc="50" dirty="0">
                <a:latin typeface="Arial Narrow"/>
                <a:cs typeface="Arial Narrow"/>
              </a:rPr>
              <a:t>•</a:t>
            </a:r>
            <a:r>
              <a:rPr lang="en-US" sz="2000" spc="50" dirty="0">
                <a:solidFill>
                  <a:srgbClr val="009ED5"/>
                </a:solidFill>
                <a:latin typeface="Arial Narrow"/>
                <a:cs typeface="Arial Narrow"/>
              </a:rPr>
              <a:t> </a:t>
            </a:r>
            <a:r>
              <a:rPr lang="en-US" sz="2000" spc="50" dirty="0">
                <a:latin typeface="Arial Narrow"/>
                <a:cs typeface="Arial Narrow"/>
              </a:rPr>
              <a:t>Relax and socialise with friends and family</a:t>
            </a:r>
            <a:endParaRPr lang="en-GB" sz="2000" spc="50" dirty="0">
              <a:latin typeface="Arial Narrow"/>
              <a:ea typeface="+mj-ea"/>
              <a:cs typeface="Arial Narrow"/>
            </a:endParaRPr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9FC3E108-6029-4623-8ABA-AC987B570B6E}"/>
              </a:ext>
            </a:extLst>
          </p:cNvPr>
          <p:cNvCxnSpPr>
            <a:cxnSpLocks/>
          </p:cNvCxnSpPr>
          <p:nvPr/>
        </p:nvCxnSpPr>
        <p:spPr>
          <a:xfrm>
            <a:off x="2722551" y="3254256"/>
            <a:ext cx="6270595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3" name="Title 1">
            <a:hlinkClick r:id="" action="ppaction://noaction"/>
            <a:extLst>
              <a:ext uri="{FF2B5EF4-FFF2-40B4-BE49-F238E27FC236}">
                <a16:creationId xmlns:a16="http://schemas.microsoft.com/office/drawing/2014/main" id="{5341CD75-FB89-4957-B304-149DE1E75DD8}"/>
              </a:ext>
            </a:extLst>
          </p:cNvPr>
          <p:cNvSpPr txBox="1">
            <a:spLocks/>
          </p:cNvSpPr>
          <p:nvPr/>
        </p:nvSpPr>
        <p:spPr>
          <a:xfrm>
            <a:off x="2722551" y="3403767"/>
            <a:ext cx="6270590" cy="301086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lvl="0">
              <a:spcBef>
                <a:spcPct val="0"/>
              </a:spcBef>
            </a:pPr>
            <a:r>
              <a:rPr lang="en-US" sz="2000" spc="50" dirty="0">
                <a:latin typeface="Arial Narrow"/>
                <a:cs typeface="Arial Narrow"/>
              </a:rPr>
              <a:t>•</a:t>
            </a:r>
            <a:r>
              <a:rPr lang="en-US" sz="2000" spc="50" dirty="0">
                <a:solidFill>
                  <a:srgbClr val="009ED5"/>
                </a:solidFill>
                <a:latin typeface="Arial Narrow"/>
                <a:cs typeface="Arial Narrow"/>
              </a:rPr>
              <a:t> </a:t>
            </a:r>
            <a:r>
              <a:rPr lang="en-US" sz="2000" spc="50" dirty="0">
                <a:latin typeface="Arial Narrow"/>
                <a:cs typeface="Arial Narrow"/>
              </a:rPr>
              <a:t>Set goals or challenges to build confidence, create positive action</a:t>
            </a:r>
            <a:endParaRPr lang="en-GB" sz="2000" spc="50" dirty="0">
              <a:latin typeface="Arial Narrow"/>
              <a:ea typeface="+mj-ea"/>
              <a:cs typeface="Arial Narrow"/>
            </a:endParaRP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25AC049F-87F6-4F01-B63F-A974F0C8B0F4}"/>
              </a:ext>
            </a:extLst>
          </p:cNvPr>
          <p:cNvCxnSpPr>
            <a:cxnSpLocks/>
          </p:cNvCxnSpPr>
          <p:nvPr/>
        </p:nvCxnSpPr>
        <p:spPr>
          <a:xfrm>
            <a:off x="2722551" y="3856106"/>
            <a:ext cx="6270595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5" name="Title 1">
            <a:hlinkClick r:id="" action="ppaction://noaction"/>
            <a:extLst>
              <a:ext uri="{FF2B5EF4-FFF2-40B4-BE49-F238E27FC236}">
                <a16:creationId xmlns:a16="http://schemas.microsoft.com/office/drawing/2014/main" id="{59557304-7686-4E9C-BC6E-D79D59ECF773}"/>
              </a:ext>
            </a:extLst>
          </p:cNvPr>
          <p:cNvSpPr txBox="1">
            <a:spLocks/>
          </p:cNvSpPr>
          <p:nvPr/>
        </p:nvSpPr>
        <p:spPr>
          <a:xfrm>
            <a:off x="2722552" y="3984351"/>
            <a:ext cx="6270596" cy="301086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lvl="0">
              <a:spcBef>
                <a:spcPct val="0"/>
              </a:spcBef>
            </a:pPr>
            <a:r>
              <a:rPr lang="en-US" sz="2000" spc="50" dirty="0">
                <a:latin typeface="Arial Narrow"/>
                <a:cs typeface="Arial Narrow"/>
              </a:rPr>
              <a:t>•</a:t>
            </a:r>
            <a:r>
              <a:rPr lang="en-US" sz="2000" spc="50" dirty="0">
                <a:solidFill>
                  <a:srgbClr val="009ED5"/>
                </a:solidFill>
                <a:latin typeface="Arial Narrow"/>
                <a:cs typeface="Arial Narrow"/>
              </a:rPr>
              <a:t> </a:t>
            </a:r>
            <a:r>
              <a:rPr lang="en-US" sz="2000" spc="50" dirty="0">
                <a:latin typeface="Arial Narrow"/>
                <a:cs typeface="Arial Narrow"/>
              </a:rPr>
              <a:t>Avoid unhealthy habits, such as smoking, alcohol</a:t>
            </a:r>
            <a:endParaRPr lang="en-GB" sz="2000" spc="50" dirty="0">
              <a:latin typeface="Arial Narrow"/>
              <a:ea typeface="+mj-ea"/>
              <a:cs typeface="Arial Narrow"/>
            </a:endParaRPr>
          </a:p>
        </p:txBody>
      </p: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6B1A7476-CF5A-488A-8714-7D775CFDEB1E}"/>
              </a:ext>
            </a:extLst>
          </p:cNvPr>
          <p:cNvCxnSpPr>
            <a:cxnSpLocks/>
          </p:cNvCxnSpPr>
          <p:nvPr/>
        </p:nvCxnSpPr>
        <p:spPr>
          <a:xfrm>
            <a:off x="2722552" y="4426057"/>
            <a:ext cx="6270594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Title 1">
            <a:hlinkClick r:id="" action="ppaction://noaction"/>
            <a:extLst>
              <a:ext uri="{FF2B5EF4-FFF2-40B4-BE49-F238E27FC236}">
                <a16:creationId xmlns:a16="http://schemas.microsoft.com/office/drawing/2014/main" id="{85FEBAEC-E8BD-480D-88DD-DC4E54E0F129}"/>
              </a:ext>
            </a:extLst>
          </p:cNvPr>
          <p:cNvSpPr txBox="1">
            <a:spLocks/>
          </p:cNvSpPr>
          <p:nvPr/>
        </p:nvSpPr>
        <p:spPr>
          <a:xfrm>
            <a:off x="2722553" y="4570422"/>
            <a:ext cx="6270588" cy="301086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lvl="0">
              <a:spcBef>
                <a:spcPct val="0"/>
              </a:spcBef>
            </a:pPr>
            <a:r>
              <a:rPr lang="en-US" sz="2000" spc="50" dirty="0">
                <a:latin typeface="Arial Narrow"/>
                <a:cs typeface="Arial Narrow"/>
              </a:rPr>
              <a:t>•</a:t>
            </a:r>
            <a:r>
              <a:rPr lang="en-US" sz="2000" spc="50" dirty="0">
                <a:solidFill>
                  <a:srgbClr val="009ED5"/>
                </a:solidFill>
                <a:latin typeface="Arial Narrow"/>
                <a:cs typeface="Arial Narrow"/>
              </a:rPr>
              <a:t> </a:t>
            </a:r>
            <a:r>
              <a:rPr lang="en-US" sz="2000" spc="50" dirty="0">
                <a:latin typeface="Arial Narrow"/>
                <a:cs typeface="Arial Narrow"/>
              </a:rPr>
              <a:t>Ask others to put your problems into perspective </a:t>
            </a:r>
            <a:endParaRPr lang="en-GB" sz="2000" spc="50" dirty="0">
              <a:latin typeface="Arial Narrow"/>
              <a:ea typeface="+mj-ea"/>
              <a:cs typeface="Arial Narrow"/>
            </a:endParaRPr>
          </a:p>
        </p:txBody>
      </p: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A17C6B66-C179-46BB-A703-B7897667BC00}"/>
              </a:ext>
            </a:extLst>
          </p:cNvPr>
          <p:cNvCxnSpPr>
            <a:cxnSpLocks/>
          </p:cNvCxnSpPr>
          <p:nvPr/>
        </p:nvCxnSpPr>
        <p:spPr>
          <a:xfrm>
            <a:off x="2722553" y="5018747"/>
            <a:ext cx="6270593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Title 1">
            <a:hlinkClick r:id="" action="ppaction://noaction"/>
            <a:extLst>
              <a:ext uri="{FF2B5EF4-FFF2-40B4-BE49-F238E27FC236}">
                <a16:creationId xmlns:a16="http://schemas.microsoft.com/office/drawing/2014/main" id="{6FCC7074-4FEB-4AC2-9D04-E7A1CC7B1675}"/>
              </a:ext>
            </a:extLst>
          </p:cNvPr>
          <p:cNvSpPr txBox="1">
            <a:spLocks/>
          </p:cNvSpPr>
          <p:nvPr/>
        </p:nvSpPr>
        <p:spPr>
          <a:xfrm>
            <a:off x="2722553" y="5180976"/>
            <a:ext cx="6270587" cy="301086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lvl="0">
              <a:spcBef>
                <a:spcPct val="0"/>
              </a:spcBef>
            </a:pPr>
            <a:r>
              <a:rPr lang="en-US" sz="2000" spc="50" dirty="0">
                <a:latin typeface="Arial Narrow"/>
                <a:cs typeface="Arial Narrow"/>
              </a:rPr>
              <a:t>•</a:t>
            </a:r>
            <a:r>
              <a:rPr lang="en-US" sz="2000" spc="50" dirty="0">
                <a:solidFill>
                  <a:srgbClr val="009ED5"/>
                </a:solidFill>
                <a:latin typeface="Arial Narrow"/>
                <a:cs typeface="Arial Narrow"/>
              </a:rPr>
              <a:t> </a:t>
            </a:r>
            <a:r>
              <a:rPr lang="en-GB" sz="2000" spc="50" dirty="0">
                <a:latin typeface="Arial Narrow"/>
                <a:cs typeface="Arial Narrow"/>
              </a:rPr>
              <a:t>Look for positives and the things for which you are grateful</a:t>
            </a:r>
            <a:endParaRPr lang="en-GB" sz="2000" spc="50" dirty="0">
              <a:latin typeface="Arial Narrow"/>
              <a:ea typeface="+mj-ea"/>
              <a:cs typeface="Arial Narrow"/>
            </a:endParaRPr>
          </a:p>
        </p:txBody>
      </p: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9254BF83-4E4F-4966-AABD-E4D7D4EBFAEC}"/>
              </a:ext>
            </a:extLst>
          </p:cNvPr>
          <p:cNvCxnSpPr>
            <a:cxnSpLocks/>
          </p:cNvCxnSpPr>
          <p:nvPr/>
        </p:nvCxnSpPr>
        <p:spPr>
          <a:xfrm>
            <a:off x="2722554" y="5663207"/>
            <a:ext cx="6270592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1" name="Title 1">
            <a:hlinkClick r:id="" action="ppaction://noaction"/>
            <a:extLst>
              <a:ext uri="{FF2B5EF4-FFF2-40B4-BE49-F238E27FC236}">
                <a16:creationId xmlns:a16="http://schemas.microsoft.com/office/drawing/2014/main" id="{81178D19-E86D-4771-8ADF-058959223ED4}"/>
              </a:ext>
            </a:extLst>
          </p:cNvPr>
          <p:cNvSpPr txBox="1">
            <a:spLocks/>
          </p:cNvSpPr>
          <p:nvPr/>
        </p:nvSpPr>
        <p:spPr>
          <a:xfrm>
            <a:off x="2722543" y="1723025"/>
            <a:ext cx="6270597" cy="402883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lvl="0">
              <a:spcBef>
                <a:spcPct val="0"/>
              </a:spcBef>
            </a:pPr>
            <a:r>
              <a:rPr lang="en-US" sz="2000" spc="50" dirty="0">
                <a:latin typeface="Arial Narrow"/>
                <a:cs typeface="Arial Narrow"/>
              </a:rPr>
              <a:t>•</a:t>
            </a:r>
            <a:r>
              <a:rPr lang="en-US" sz="2000" spc="50" dirty="0">
                <a:solidFill>
                  <a:srgbClr val="009ED5"/>
                </a:solidFill>
                <a:latin typeface="Arial Narrow"/>
                <a:cs typeface="Arial Narrow"/>
              </a:rPr>
              <a:t> </a:t>
            </a:r>
            <a:r>
              <a:rPr lang="en-US" sz="2000" spc="50" dirty="0">
                <a:latin typeface="Arial Narrow"/>
                <a:cs typeface="Arial Narrow"/>
              </a:rPr>
              <a:t>Identify the underlying issues</a:t>
            </a:r>
            <a:endParaRPr lang="en-GB" sz="2000" spc="50" dirty="0">
              <a:latin typeface="Arial Narrow"/>
              <a:ea typeface="+mj-ea"/>
              <a:cs typeface="Arial Narrow"/>
            </a:endParaRPr>
          </a:p>
        </p:txBody>
      </p: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12159193-AA12-455A-841A-188F84FE48DB}"/>
              </a:ext>
            </a:extLst>
          </p:cNvPr>
          <p:cNvCxnSpPr>
            <a:cxnSpLocks/>
          </p:cNvCxnSpPr>
          <p:nvPr/>
        </p:nvCxnSpPr>
        <p:spPr>
          <a:xfrm>
            <a:off x="2722539" y="2174495"/>
            <a:ext cx="6270596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11617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4" grpId="0"/>
      <p:bldP spid="43" grpId="0"/>
      <p:bldP spid="45" grpId="0"/>
      <p:bldP spid="47" grpId="0"/>
      <p:bldP spid="49" grpId="0"/>
      <p:bldP spid="5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lide Number Placeholder 11">
            <a:extLst>
              <a:ext uri="{FF2B5EF4-FFF2-40B4-BE49-F238E27FC236}">
                <a16:creationId xmlns:a16="http://schemas.microsoft.com/office/drawing/2014/main" id="{0AD0B098-C549-4936-9483-484892AF0A3D}"/>
              </a:ext>
            </a:extLst>
          </p:cNvPr>
          <p:cNvSpPr txBox="1">
            <a:spLocks/>
          </p:cNvSpPr>
          <p:nvPr/>
        </p:nvSpPr>
        <p:spPr>
          <a:xfrm>
            <a:off x="8484290" y="6257205"/>
            <a:ext cx="504201" cy="364768"/>
          </a:xfrm>
          <a:prstGeom prst="rect">
            <a:avLst/>
          </a:prstGeom>
          <a:ln>
            <a:noFill/>
          </a:ln>
        </p:spPr>
        <p:txBody>
          <a:bodyPr vert="horz" lIns="46076" tIns="23038" rIns="46076" bIns="23038" rtlCol="0" anchor="ctr"/>
          <a:lstStyle>
            <a:lvl1pPr algn="r">
              <a:defRPr sz="2800" b="1" i="0">
                <a:solidFill>
                  <a:srgbClr val="FFFFFF"/>
                </a:solidFill>
                <a:latin typeface="Arial Narrow"/>
                <a:cs typeface="Arial Narrow"/>
              </a:defRPr>
            </a:lvl1pPr>
          </a:lstStyle>
          <a:p>
            <a:pPr>
              <a:defRPr/>
            </a:pPr>
            <a:fld id="{5FD45250-8870-034C-95D8-56645336F5DB}" type="slidenum">
              <a:rPr lang="en-US" sz="1411"/>
              <a:pPr>
                <a:defRPr/>
              </a:pPr>
              <a:t>20</a:t>
            </a:fld>
            <a:endParaRPr lang="en-US" sz="1411" dirty="0"/>
          </a:p>
        </p:txBody>
      </p:sp>
      <p:pic>
        <p:nvPicPr>
          <p:cNvPr id="28" name="Picture 27" descr="arrow-forward.png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41232AE6-9590-41B3-9BFD-6D6FE7C5A1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26940" y="6283248"/>
            <a:ext cx="298807" cy="316020"/>
          </a:xfrm>
          <a:prstGeom prst="rect">
            <a:avLst/>
          </a:prstGeom>
        </p:spPr>
      </p:pic>
      <p:pic>
        <p:nvPicPr>
          <p:cNvPr id="29" name="Picture 28" descr="arrow-forward.png">
            <a:hlinkClick r:id="" action="ppaction://noaction"/>
            <a:extLst>
              <a:ext uri="{FF2B5EF4-FFF2-40B4-BE49-F238E27FC236}">
                <a16:creationId xmlns:a16="http://schemas.microsoft.com/office/drawing/2014/main" id="{23ACCA93-15A6-420F-BB13-9101C41771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543488" y="6283248"/>
            <a:ext cx="298807" cy="316020"/>
          </a:xfrm>
          <a:prstGeom prst="rect">
            <a:avLst/>
          </a:prstGeom>
        </p:spPr>
      </p:pic>
      <p:sp>
        <p:nvSpPr>
          <p:cNvPr id="21" name="Title 1">
            <a:extLst>
              <a:ext uri="{FF2B5EF4-FFF2-40B4-BE49-F238E27FC236}">
                <a16:creationId xmlns:a16="http://schemas.microsoft.com/office/drawing/2014/main" id="{5E3E79AE-162D-41B9-97D3-2E5660BEA515}"/>
              </a:ext>
            </a:extLst>
          </p:cNvPr>
          <p:cNvSpPr txBox="1">
            <a:spLocks/>
          </p:cNvSpPr>
          <p:nvPr/>
        </p:nvSpPr>
        <p:spPr>
          <a:xfrm>
            <a:off x="924838" y="1073994"/>
            <a:ext cx="4668167" cy="494230"/>
          </a:xfrm>
          <a:prstGeom prst="rect">
            <a:avLst/>
          </a:prstGeom>
        </p:spPr>
        <p:txBody>
          <a:bodyPr vert="horz" wrap="none" lIns="0" tIns="0" rIns="0" bIns="0" rtlCol="0" anchor="t" anchorCtr="0">
            <a:normAutofit/>
          </a:bodyPr>
          <a:lstStyle/>
          <a:p>
            <a:pPr lvl="0">
              <a:spcBef>
                <a:spcPct val="0"/>
              </a:spcBef>
            </a:pPr>
            <a:r>
              <a:rPr lang="en-US" sz="2800" b="1" cap="all" spc="75" dirty="0">
                <a:latin typeface="Arial Narrow"/>
                <a:cs typeface="Arial Narrow"/>
              </a:rPr>
              <a:t>MENTAL HEALTH CONDITIONS</a:t>
            </a:r>
            <a:endParaRPr lang="en-US" sz="2800" b="1" i="1" cap="all" spc="75" dirty="0">
              <a:latin typeface="Arial Narrow"/>
              <a:cs typeface="Arial Narrow"/>
            </a:endParaRPr>
          </a:p>
        </p:txBody>
      </p:sp>
      <p:sp>
        <p:nvSpPr>
          <p:cNvPr id="23" name="Title 1">
            <a:hlinkClick r:id="" action="ppaction://noaction"/>
            <a:extLst>
              <a:ext uri="{FF2B5EF4-FFF2-40B4-BE49-F238E27FC236}">
                <a16:creationId xmlns:a16="http://schemas.microsoft.com/office/drawing/2014/main" id="{43A605FF-8BA8-4F85-B00D-7D86286DD069}"/>
              </a:ext>
            </a:extLst>
          </p:cNvPr>
          <p:cNvSpPr txBox="1">
            <a:spLocks/>
          </p:cNvSpPr>
          <p:nvPr/>
        </p:nvSpPr>
        <p:spPr>
          <a:xfrm>
            <a:off x="924879" y="4005163"/>
            <a:ext cx="3080124" cy="399649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lvl="0">
              <a:spcBef>
                <a:spcPct val="0"/>
              </a:spcBef>
            </a:pPr>
            <a:r>
              <a:rPr lang="en-US" sz="2400" b="1" spc="50" dirty="0">
                <a:latin typeface="Arial Narrow"/>
                <a:cs typeface="Arial Narrow"/>
              </a:rPr>
              <a:t>•</a:t>
            </a:r>
            <a:r>
              <a:rPr lang="en-US" sz="2400" b="1" spc="50" dirty="0">
                <a:solidFill>
                  <a:schemeClr val="bg1">
                    <a:lumMod val="50000"/>
                  </a:schemeClr>
                </a:solidFill>
                <a:latin typeface="Arial Narrow"/>
                <a:cs typeface="Arial Narrow"/>
              </a:rPr>
              <a:t> </a:t>
            </a:r>
            <a:r>
              <a:rPr lang="en-GB" sz="2400" b="1" spc="50" dirty="0">
                <a:solidFill>
                  <a:schemeClr val="bg1">
                    <a:lumMod val="50000"/>
                  </a:schemeClr>
                </a:solidFill>
                <a:latin typeface="Arial Narrow"/>
                <a:cs typeface="Arial Narrow"/>
              </a:rPr>
              <a:t>Depression</a:t>
            </a:r>
            <a:endParaRPr lang="en-GB" sz="2400" b="1" spc="50" dirty="0">
              <a:solidFill>
                <a:schemeClr val="bg1">
                  <a:lumMod val="50000"/>
                </a:schemeClr>
              </a:solidFill>
              <a:latin typeface="Arial Narrow"/>
              <a:ea typeface="+mj-ea"/>
              <a:cs typeface="Arial Narrow"/>
            </a:endParaRP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382C12D4-2C9F-4A3F-A132-07309C8258B4}"/>
              </a:ext>
            </a:extLst>
          </p:cNvPr>
          <p:cNvCxnSpPr>
            <a:cxnSpLocks/>
          </p:cNvCxnSpPr>
          <p:nvPr/>
        </p:nvCxnSpPr>
        <p:spPr>
          <a:xfrm>
            <a:off x="924838" y="4508672"/>
            <a:ext cx="3080092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Title 1">
            <a:hlinkClick r:id="" action="ppaction://noaction"/>
            <a:extLst>
              <a:ext uri="{FF2B5EF4-FFF2-40B4-BE49-F238E27FC236}">
                <a16:creationId xmlns:a16="http://schemas.microsoft.com/office/drawing/2014/main" id="{5907A61B-BE4D-4047-B701-12202B1B29F5}"/>
              </a:ext>
            </a:extLst>
          </p:cNvPr>
          <p:cNvSpPr txBox="1">
            <a:spLocks/>
          </p:cNvSpPr>
          <p:nvPr/>
        </p:nvSpPr>
        <p:spPr>
          <a:xfrm>
            <a:off x="924838" y="1678036"/>
            <a:ext cx="10505162" cy="1143328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lvl="0">
              <a:spcBef>
                <a:spcPct val="0"/>
              </a:spcBef>
            </a:pPr>
            <a:r>
              <a:rPr lang="en-GB" sz="2400" spc="50" dirty="0">
                <a:latin typeface="Arial Narrow"/>
                <a:cs typeface="Arial Narrow"/>
              </a:rPr>
              <a:t>It can be very difficult to identify someone who is suffering from a mental health problem.</a:t>
            </a:r>
            <a:br>
              <a:rPr lang="en-GB" sz="2400" spc="50" dirty="0">
                <a:latin typeface="Arial Narrow"/>
                <a:cs typeface="Arial Narrow"/>
              </a:rPr>
            </a:br>
            <a:r>
              <a:rPr lang="en-GB" sz="2400" spc="50" dirty="0">
                <a:latin typeface="Arial Narrow"/>
                <a:cs typeface="Arial Narrow"/>
              </a:rPr>
              <a:t>Knowing the signs and symptoms can play an important part in helping someone obtain</a:t>
            </a:r>
            <a:br>
              <a:rPr lang="en-GB" sz="2400" spc="50" dirty="0">
                <a:latin typeface="Arial Narrow"/>
                <a:cs typeface="Arial Narrow"/>
              </a:rPr>
            </a:br>
            <a:r>
              <a:rPr lang="en-GB" sz="2400" spc="50" dirty="0">
                <a:latin typeface="Arial Narrow"/>
                <a:cs typeface="Arial Narrow"/>
              </a:rPr>
              <a:t>professional support and improve their mental health and wellbeing.</a:t>
            </a:r>
            <a:endParaRPr lang="en-GB" sz="2400" spc="50" dirty="0">
              <a:latin typeface="Arial Narrow"/>
              <a:ea typeface="+mj-ea"/>
              <a:cs typeface="Arial Narrow"/>
            </a:endParaRPr>
          </a:p>
        </p:txBody>
      </p:sp>
      <p:sp>
        <p:nvSpPr>
          <p:cNvPr id="32" name="Title 1">
            <a:hlinkClick r:id="" action="ppaction://noaction"/>
            <a:extLst>
              <a:ext uri="{FF2B5EF4-FFF2-40B4-BE49-F238E27FC236}">
                <a16:creationId xmlns:a16="http://schemas.microsoft.com/office/drawing/2014/main" id="{B98344FA-0820-4DCE-8EB9-2BA3ACBD8930}"/>
              </a:ext>
            </a:extLst>
          </p:cNvPr>
          <p:cNvSpPr txBox="1">
            <a:spLocks/>
          </p:cNvSpPr>
          <p:nvPr/>
        </p:nvSpPr>
        <p:spPr>
          <a:xfrm>
            <a:off x="924838" y="3034446"/>
            <a:ext cx="8969660" cy="775669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lvl="0">
              <a:spcBef>
                <a:spcPct val="0"/>
              </a:spcBef>
            </a:pPr>
            <a:r>
              <a:rPr lang="en-GB" sz="2400" b="1" spc="50" dirty="0">
                <a:latin typeface="Arial Narrow"/>
                <a:cs typeface="Arial Narrow"/>
              </a:rPr>
              <a:t>For the purposes of this training course, we will focus on the following</a:t>
            </a:r>
            <a:br>
              <a:rPr lang="en-GB" sz="2400" b="1" spc="50" dirty="0">
                <a:latin typeface="Arial Narrow"/>
                <a:cs typeface="Arial Narrow"/>
              </a:rPr>
            </a:br>
            <a:r>
              <a:rPr lang="en-GB" sz="2400" b="1" spc="50" dirty="0">
                <a:latin typeface="Arial Narrow"/>
                <a:cs typeface="Arial Narrow"/>
              </a:rPr>
              <a:t>mental health conditions:</a:t>
            </a:r>
            <a:endParaRPr lang="en-GB" sz="2400" b="1" spc="50" dirty="0">
              <a:latin typeface="Arial Narrow"/>
              <a:ea typeface="+mj-ea"/>
              <a:cs typeface="Arial Narrow"/>
            </a:endParaRPr>
          </a:p>
        </p:txBody>
      </p:sp>
      <p:sp>
        <p:nvSpPr>
          <p:cNvPr id="33" name="Title 1">
            <a:hlinkClick r:id="" action="ppaction://noaction"/>
            <a:extLst>
              <a:ext uri="{FF2B5EF4-FFF2-40B4-BE49-F238E27FC236}">
                <a16:creationId xmlns:a16="http://schemas.microsoft.com/office/drawing/2014/main" id="{D6BF6DA8-4837-4598-8B38-C913E2DEB03D}"/>
              </a:ext>
            </a:extLst>
          </p:cNvPr>
          <p:cNvSpPr txBox="1">
            <a:spLocks/>
          </p:cNvSpPr>
          <p:nvPr/>
        </p:nvSpPr>
        <p:spPr>
          <a:xfrm>
            <a:off x="4295261" y="4006928"/>
            <a:ext cx="3080124" cy="401167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lvl="0">
              <a:spcBef>
                <a:spcPct val="0"/>
              </a:spcBef>
            </a:pPr>
            <a:r>
              <a:rPr lang="en-US" sz="2400" b="1" spc="50" dirty="0">
                <a:latin typeface="Arial Narrow"/>
                <a:cs typeface="Arial Narrow"/>
              </a:rPr>
              <a:t>•</a:t>
            </a:r>
            <a:r>
              <a:rPr lang="en-US" sz="2400" b="1" spc="50" dirty="0">
                <a:solidFill>
                  <a:schemeClr val="bg1">
                    <a:lumMod val="50000"/>
                  </a:schemeClr>
                </a:solidFill>
                <a:latin typeface="Arial Narrow"/>
                <a:cs typeface="Arial Narrow"/>
              </a:rPr>
              <a:t> </a:t>
            </a:r>
            <a:r>
              <a:rPr lang="en-GB" sz="2400" b="1" spc="50" dirty="0">
                <a:solidFill>
                  <a:schemeClr val="bg1">
                    <a:lumMod val="50000"/>
                  </a:schemeClr>
                </a:solidFill>
                <a:latin typeface="Arial Narrow"/>
                <a:cs typeface="Arial Narrow"/>
              </a:rPr>
              <a:t>Anxiety Disorders</a:t>
            </a:r>
            <a:endParaRPr lang="en-GB" sz="2400" b="1" spc="50" dirty="0">
              <a:solidFill>
                <a:schemeClr val="bg1">
                  <a:lumMod val="50000"/>
                </a:schemeClr>
              </a:solidFill>
              <a:latin typeface="Arial Narrow"/>
              <a:ea typeface="+mj-ea"/>
              <a:cs typeface="Arial Narrow"/>
            </a:endParaRP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A97318E2-723E-45BD-9902-29289331A307}"/>
              </a:ext>
            </a:extLst>
          </p:cNvPr>
          <p:cNvCxnSpPr>
            <a:cxnSpLocks/>
          </p:cNvCxnSpPr>
          <p:nvPr/>
        </p:nvCxnSpPr>
        <p:spPr>
          <a:xfrm>
            <a:off x="4295220" y="4510437"/>
            <a:ext cx="3080092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Title 1">
            <a:hlinkClick r:id="" action="ppaction://noaction"/>
            <a:extLst>
              <a:ext uri="{FF2B5EF4-FFF2-40B4-BE49-F238E27FC236}">
                <a16:creationId xmlns:a16="http://schemas.microsoft.com/office/drawing/2014/main" id="{FD1DB207-FC4C-47CD-9FD5-14052393241A}"/>
              </a:ext>
            </a:extLst>
          </p:cNvPr>
          <p:cNvSpPr txBox="1">
            <a:spLocks/>
          </p:cNvSpPr>
          <p:nvPr/>
        </p:nvSpPr>
        <p:spPr>
          <a:xfrm>
            <a:off x="7665643" y="4018773"/>
            <a:ext cx="3080124" cy="389323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lvl="0">
              <a:spcBef>
                <a:spcPct val="0"/>
              </a:spcBef>
            </a:pPr>
            <a:r>
              <a:rPr lang="en-US" sz="2400" b="1" spc="50" dirty="0">
                <a:latin typeface="Arial Narrow"/>
                <a:cs typeface="Arial Narrow"/>
              </a:rPr>
              <a:t>•</a:t>
            </a:r>
            <a:r>
              <a:rPr lang="en-US" sz="2400" b="1" spc="50" dirty="0">
                <a:solidFill>
                  <a:schemeClr val="bg1">
                    <a:lumMod val="50000"/>
                  </a:schemeClr>
                </a:solidFill>
                <a:latin typeface="Arial Narrow"/>
                <a:cs typeface="Arial Narrow"/>
              </a:rPr>
              <a:t> </a:t>
            </a:r>
            <a:r>
              <a:rPr lang="en-GB" sz="2400" b="1" spc="50" dirty="0">
                <a:solidFill>
                  <a:schemeClr val="bg1">
                    <a:lumMod val="50000"/>
                  </a:schemeClr>
                </a:solidFill>
                <a:latin typeface="Arial Narrow"/>
                <a:cs typeface="Arial Narrow"/>
              </a:rPr>
              <a:t>Psychosis</a:t>
            </a:r>
            <a:endParaRPr lang="en-GB" sz="2400" b="1" spc="50" dirty="0">
              <a:solidFill>
                <a:schemeClr val="bg1">
                  <a:lumMod val="50000"/>
                </a:schemeClr>
              </a:solidFill>
              <a:latin typeface="Arial Narrow"/>
              <a:ea typeface="+mj-ea"/>
              <a:cs typeface="Arial Narrow"/>
            </a:endParaRP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F6EA05C0-2C76-4358-997F-5F6090BAD23E}"/>
              </a:ext>
            </a:extLst>
          </p:cNvPr>
          <p:cNvCxnSpPr>
            <a:cxnSpLocks/>
          </p:cNvCxnSpPr>
          <p:nvPr/>
        </p:nvCxnSpPr>
        <p:spPr>
          <a:xfrm>
            <a:off x="7665602" y="4522282"/>
            <a:ext cx="3080092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6" name="Title 1">
            <a:hlinkClick r:id="" action="ppaction://noaction"/>
            <a:extLst>
              <a:ext uri="{FF2B5EF4-FFF2-40B4-BE49-F238E27FC236}">
                <a16:creationId xmlns:a16="http://schemas.microsoft.com/office/drawing/2014/main" id="{AB686D98-4EB7-4CB4-86EB-2EABFFFFBD3A}"/>
              </a:ext>
            </a:extLst>
          </p:cNvPr>
          <p:cNvSpPr txBox="1">
            <a:spLocks/>
          </p:cNvSpPr>
          <p:nvPr/>
        </p:nvSpPr>
        <p:spPr>
          <a:xfrm>
            <a:off x="924961" y="4712582"/>
            <a:ext cx="3080124" cy="402927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lvl="0">
              <a:spcBef>
                <a:spcPct val="0"/>
              </a:spcBef>
            </a:pPr>
            <a:r>
              <a:rPr lang="en-US" sz="2400" b="1" spc="50" dirty="0">
                <a:latin typeface="Arial Narrow"/>
                <a:cs typeface="Arial Narrow"/>
              </a:rPr>
              <a:t>•</a:t>
            </a:r>
            <a:r>
              <a:rPr lang="en-US" sz="2400" b="1" spc="50" dirty="0">
                <a:solidFill>
                  <a:schemeClr val="bg1">
                    <a:lumMod val="50000"/>
                  </a:schemeClr>
                </a:solidFill>
                <a:latin typeface="Arial Narrow"/>
                <a:cs typeface="Arial Narrow"/>
              </a:rPr>
              <a:t> </a:t>
            </a:r>
            <a:r>
              <a:rPr lang="en-GB" sz="2400" b="1" spc="50" dirty="0">
                <a:solidFill>
                  <a:schemeClr val="bg1">
                    <a:lumMod val="50000"/>
                  </a:schemeClr>
                </a:solidFill>
                <a:latin typeface="Arial Narrow"/>
                <a:cs typeface="Arial Narrow"/>
              </a:rPr>
              <a:t>Eating disorders</a:t>
            </a:r>
            <a:endParaRPr lang="en-GB" sz="2400" b="1" spc="50" dirty="0">
              <a:solidFill>
                <a:schemeClr val="bg1">
                  <a:lumMod val="50000"/>
                </a:schemeClr>
              </a:solidFill>
              <a:latin typeface="Arial Narrow"/>
              <a:ea typeface="+mj-ea"/>
              <a:cs typeface="Arial Narrow"/>
            </a:endParaRPr>
          </a:p>
        </p:txBody>
      </p: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53E7E897-FE5E-45B9-85BA-3977B910106F}"/>
              </a:ext>
            </a:extLst>
          </p:cNvPr>
          <p:cNvCxnSpPr>
            <a:cxnSpLocks/>
          </p:cNvCxnSpPr>
          <p:nvPr/>
        </p:nvCxnSpPr>
        <p:spPr>
          <a:xfrm>
            <a:off x="924920" y="5219360"/>
            <a:ext cx="3080092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8" name="Title 1">
            <a:hlinkClick r:id="" action="ppaction://noaction"/>
            <a:extLst>
              <a:ext uri="{FF2B5EF4-FFF2-40B4-BE49-F238E27FC236}">
                <a16:creationId xmlns:a16="http://schemas.microsoft.com/office/drawing/2014/main" id="{A7E0D471-4E8D-4D55-B741-B2ED54CF5DC3}"/>
              </a:ext>
            </a:extLst>
          </p:cNvPr>
          <p:cNvSpPr txBox="1">
            <a:spLocks/>
          </p:cNvSpPr>
          <p:nvPr/>
        </p:nvSpPr>
        <p:spPr>
          <a:xfrm>
            <a:off x="4295343" y="4714347"/>
            <a:ext cx="3080124" cy="401163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lvl="0">
              <a:spcBef>
                <a:spcPct val="0"/>
              </a:spcBef>
            </a:pPr>
            <a:r>
              <a:rPr lang="en-US" sz="2400" b="1" spc="50" dirty="0">
                <a:latin typeface="Arial Narrow"/>
                <a:cs typeface="Arial Narrow"/>
              </a:rPr>
              <a:t>•</a:t>
            </a:r>
            <a:r>
              <a:rPr lang="en-US" sz="2400" b="1" spc="50" dirty="0">
                <a:solidFill>
                  <a:schemeClr val="bg1">
                    <a:lumMod val="50000"/>
                  </a:schemeClr>
                </a:solidFill>
                <a:latin typeface="Arial Narrow"/>
                <a:cs typeface="Arial Narrow"/>
              </a:rPr>
              <a:t> </a:t>
            </a:r>
            <a:r>
              <a:rPr lang="en-GB" sz="2400" b="1" spc="50" dirty="0">
                <a:solidFill>
                  <a:schemeClr val="bg1">
                    <a:lumMod val="50000"/>
                  </a:schemeClr>
                </a:solidFill>
                <a:latin typeface="Arial Narrow"/>
                <a:cs typeface="Arial Narrow"/>
              </a:rPr>
              <a:t>Suicide</a:t>
            </a:r>
            <a:endParaRPr lang="en-GB" sz="2400" b="1" spc="50" dirty="0">
              <a:solidFill>
                <a:schemeClr val="bg1">
                  <a:lumMod val="50000"/>
                </a:schemeClr>
              </a:solidFill>
              <a:latin typeface="Arial Narrow"/>
              <a:ea typeface="+mj-ea"/>
              <a:cs typeface="Arial Narrow"/>
            </a:endParaRPr>
          </a:p>
        </p:txBody>
      </p: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5014289F-4593-4C57-B595-3E524C3F2B3E}"/>
              </a:ext>
            </a:extLst>
          </p:cNvPr>
          <p:cNvCxnSpPr>
            <a:cxnSpLocks/>
          </p:cNvCxnSpPr>
          <p:nvPr/>
        </p:nvCxnSpPr>
        <p:spPr>
          <a:xfrm>
            <a:off x="4295302" y="5221125"/>
            <a:ext cx="3080092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0" name="Title 1">
            <a:hlinkClick r:id="" action="ppaction://noaction"/>
            <a:extLst>
              <a:ext uri="{FF2B5EF4-FFF2-40B4-BE49-F238E27FC236}">
                <a16:creationId xmlns:a16="http://schemas.microsoft.com/office/drawing/2014/main" id="{1738FDBB-84EE-482C-860A-418A7311AEA2}"/>
              </a:ext>
            </a:extLst>
          </p:cNvPr>
          <p:cNvSpPr txBox="1">
            <a:spLocks/>
          </p:cNvSpPr>
          <p:nvPr/>
        </p:nvSpPr>
        <p:spPr>
          <a:xfrm>
            <a:off x="7665725" y="4726193"/>
            <a:ext cx="3080124" cy="313646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lvl="0">
              <a:spcBef>
                <a:spcPct val="0"/>
              </a:spcBef>
            </a:pPr>
            <a:r>
              <a:rPr lang="en-US" sz="2400" b="1" spc="50" dirty="0">
                <a:latin typeface="Arial Narrow"/>
                <a:cs typeface="Arial Narrow"/>
              </a:rPr>
              <a:t>•</a:t>
            </a:r>
            <a:r>
              <a:rPr lang="en-US" sz="2400" b="1" spc="50" dirty="0">
                <a:solidFill>
                  <a:schemeClr val="bg1">
                    <a:lumMod val="50000"/>
                  </a:schemeClr>
                </a:solidFill>
                <a:latin typeface="Arial Narrow"/>
                <a:cs typeface="Arial Narrow"/>
              </a:rPr>
              <a:t> </a:t>
            </a:r>
            <a:r>
              <a:rPr lang="en-GB" sz="2400" b="1" spc="50" dirty="0">
                <a:solidFill>
                  <a:schemeClr val="bg1">
                    <a:lumMod val="50000"/>
                  </a:schemeClr>
                </a:solidFill>
                <a:latin typeface="Arial Narrow"/>
                <a:cs typeface="Arial Narrow"/>
              </a:rPr>
              <a:t>PTSD (Post Traumatic Stress)</a:t>
            </a:r>
            <a:endParaRPr lang="en-GB" sz="2400" b="1" spc="50" dirty="0">
              <a:solidFill>
                <a:schemeClr val="bg1">
                  <a:lumMod val="50000"/>
                </a:schemeClr>
              </a:solidFill>
              <a:latin typeface="Arial Narrow"/>
              <a:ea typeface="+mj-ea"/>
              <a:cs typeface="Arial Narrow"/>
            </a:endParaRPr>
          </a:p>
        </p:txBody>
      </p: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5499F079-CCDA-4AB3-98AC-C3613427ADE6}"/>
              </a:ext>
            </a:extLst>
          </p:cNvPr>
          <p:cNvCxnSpPr>
            <a:cxnSpLocks/>
          </p:cNvCxnSpPr>
          <p:nvPr/>
        </p:nvCxnSpPr>
        <p:spPr>
          <a:xfrm>
            <a:off x="7665757" y="5219360"/>
            <a:ext cx="3080092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90915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31" grpId="0"/>
      <p:bldP spid="32" grpId="0"/>
      <p:bldP spid="33" grpId="0"/>
      <p:bldP spid="36" grpId="0"/>
      <p:bldP spid="46" grpId="0"/>
      <p:bldP spid="48" grpId="0"/>
      <p:bldP spid="5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lide Number Placeholder 11">
            <a:extLst>
              <a:ext uri="{FF2B5EF4-FFF2-40B4-BE49-F238E27FC236}">
                <a16:creationId xmlns:a16="http://schemas.microsoft.com/office/drawing/2014/main" id="{0AD0B098-C549-4936-9483-484892AF0A3D}"/>
              </a:ext>
            </a:extLst>
          </p:cNvPr>
          <p:cNvSpPr txBox="1">
            <a:spLocks/>
          </p:cNvSpPr>
          <p:nvPr/>
        </p:nvSpPr>
        <p:spPr>
          <a:xfrm>
            <a:off x="8484290" y="6257205"/>
            <a:ext cx="504201" cy="364768"/>
          </a:xfrm>
          <a:prstGeom prst="rect">
            <a:avLst/>
          </a:prstGeom>
          <a:ln>
            <a:noFill/>
          </a:ln>
        </p:spPr>
        <p:txBody>
          <a:bodyPr vert="horz" lIns="46076" tIns="23038" rIns="46076" bIns="23038" rtlCol="0" anchor="ctr"/>
          <a:lstStyle>
            <a:lvl1pPr algn="r">
              <a:defRPr sz="2800" b="1" i="0">
                <a:solidFill>
                  <a:srgbClr val="FFFFFF"/>
                </a:solidFill>
                <a:latin typeface="Arial Narrow"/>
                <a:cs typeface="Arial Narrow"/>
              </a:defRPr>
            </a:lvl1pPr>
          </a:lstStyle>
          <a:p>
            <a:pPr>
              <a:defRPr/>
            </a:pPr>
            <a:fld id="{5FD45250-8870-034C-95D8-56645336F5DB}" type="slidenum">
              <a:rPr lang="en-US" sz="1411"/>
              <a:pPr>
                <a:defRPr/>
              </a:pPr>
              <a:t>21</a:t>
            </a:fld>
            <a:endParaRPr lang="en-US" sz="1411" dirty="0"/>
          </a:p>
        </p:txBody>
      </p:sp>
      <p:pic>
        <p:nvPicPr>
          <p:cNvPr id="28" name="Picture 27" descr="arrow-forward.png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41232AE6-9590-41B3-9BFD-6D6FE7C5A1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26940" y="6283248"/>
            <a:ext cx="298807" cy="316020"/>
          </a:xfrm>
          <a:prstGeom prst="rect">
            <a:avLst/>
          </a:prstGeom>
        </p:spPr>
      </p:pic>
      <p:pic>
        <p:nvPicPr>
          <p:cNvPr id="29" name="Picture 28" descr="arrow-forward.png">
            <a:hlinkClick r:id="rId3" action="ppaction://hlinksldjump"/>
            <a:extLst>
              <a:ext uri="{FF2B5EF4-FFF2-40B4-BE49-F238E27FC236}">
                <a16:creationId xmlns:a16="http://schemas.microsoft.com/office/drawing/2014/main" id="{23ACCA93-15A6-420F-BB13-9101C41771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543488" y="6283248"/>
            <a:ext cx="298807" cy="316020"/>
          </a:xfrm>
          <a:prstGeom prst="rect">
            <a:avLst/>
          </a:prstGeom>
        </p:spPr>
      </p:pic>
      <p:sp>
        <p:nvSpPr>
          <p:cNvPr id="32" name="Title 1">
            <a:extLst>
              <a:ext uri="{FF2B5EF4-FFF2-40B4-BE49-F238E27FC236}">
                <a16:creationId xmlns:a16="http://schemas.microsoft.com/office/drawing/2014/main" id="{295037E9-8FAD-4B11-81B7-1FC99F27BB9C}"/>
              </a:ext>
            </a:extLst>
          </p:cNvPr>
          <p:cNvSpPr txBox="1">
            <a:spLocks/>
          </p:cNvSpPr>
          <p:nvPr/>
        </p:nvSpPr>
        <p:spPr>
          <a:xfrm>
            <a:off x="1094966" y="1053270"/>
            <a:ext cx="2075887" cy="455302"/>
          </a:xfrm>
          <a:prstGeom prst="rect">
            <a:avLst/>
          </a:prstGeom>
        </p:spPr>
        <p:txBody>
          <a:bodyPr vert="horz" wrap="none" lIns="0" tIns="0" rIns="0" bIns="0" rtlCol="0" anchor="t" anchorCtr="0">
            <a:normAutofit/>
          </a:bodyPr>
          <a:lstStyle/>
          <a:p>
            <a:pPr lvl="0">
              <a:spcBef>
                <a:spcPct val="0"/>
              </a:spcBef>
            </a:pPr>
            <a:r>
              <a:rPr lang="en-US" sz="2800" b="1" cap="all" spc="75" dirty="0">
                <a:latin typeface="Arial Narrow"/>
                <a:cs typeface="Arial Narrow"/>
              </a:rPr>
              <a:t>DEPRESSION</a:t>
            </a:r>
            <a:endParaRPr lang="en-US" sz="2800" b="1" i="1" cap="all" spc="75" dirty="0">
              <a:latin typeface="Arial Narrow"/>
              <a:cs typeface="Arial Narrow"/>
            </a:endParaRP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4DF80A42-90E0-4F30-BC99-EBFCA3A42EB8}"/>
              </a:ext>
            </a:extLst>
          </p:cNvPr>
          <p:cNvSpPr txBox="1">
            <a:spLocks/>
          </p:cNvSpPr>
          <p:nvPr/>
        </p:nvSpPr>
        <p:spPr>
          <a:xfrm>
            <a:off x="3392451" y="2715553"/>
            <a:ext cx="3868015" cy="335932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>
              <a:spcBef>
                <a:spcPct val="0"/>
              </a:spcBef>
              <a:spcAft>
                <a:spcPts val="1405"/>
              </a:spcAft>
            </a:pPr>
            <a:r>
              <a:rPr lang="en-US" sz="2000" spc="50" dirty="0">
                <a:solidFill>
                  <a:srgbClr val="009ED5"/>
                </a:solidFill>
                <a:latin typeface="Arial Narrow"/>
                <a:cs typeface="Arial Narrow"/>
              </a:rPr>
              <a:t>•</a:t>
            </a:r>
            <a:r>
              <a:rPr lang="en-US" sz="2000" spc="50" dirty="0">
                <a:solidFill>
                  <a:srgbClr val="FF0000"/>
                </a:solidFill>
                <a:latin typeface="Arial Narrow"/>
                <a:cs typeface="Arial Narrow"/>
              </a:rPr>
              <a:t> </a:t>
            </a:r>
            <a:r>
              <a:rPr lang="en-GB" sz="2000" spc="50" dirty="0">
                <a:latin typeface="Arial Narrow"/>
                <a:cs typeface="Arial Narrow"/>
              </a:rPr>
              <a:t>Avoiding contact with family and friends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BD3DC9A8-2AFB-4E9D-B451-05C6222066B4}"/>
              </a:ext>
            </a:extLst>
          </p:cNvPr>
          <p:cNvCxnSpPr>
            <a:cxnSpLocks/>
          </p:cNvCxnSpPr>
          <p:nvPr/>
        </p:nvCxnSpPr>
        <p:spPr>
          <a:xfrm>
            <a:off x="3392451" y="3140169"/>
            <a:ext cx="4857186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Title 1">
            <a:extLst>
              <a:ext uri="{FF2B5EF4-FFF2-40B4-BE49-F238E27FC236}">
                <a16:creationId xmlns:a16="http://schemas.microsoft.com/office/drawing/2014/main" id="{2F1C507A-E369-4AD2-B852-61CFF0D9BB9B}"/>
              </a:ext>
            </a:extLst>
          </p:cNvPr>
          <p:cNvSpPr txBox="1">
            <a:spLocks/>
          </p:cNvSpPr>
          <p:nvPr/>
        </p:nvSpPr>
        <p:spPr>
          <a:xfrm>
            <a:off x="3392452" y="3265671"/>
            <a:ext cx="3868015" cy="328040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>
              <a:spcBef>
                <a:spcPct val="0"/>
              </a:spcBef>
              <a:spcAft>
                <a:spcPts val="1405"/>
              </a:spcAft>
            </a:pPr>
            <a:r>
              <a:rPr lang="en-US" sz="2000" spc="50" dirty="0">
                <a:solidFill>
                  <a:srgbClr val="009ED5"/>
                </a:solidFill>
                <a:latin typeface="Arial Narrow"/>
                <a:cs typeface="Arial Narrow"/>
              </a:rPr>
              <a:t>•</a:t>
            </a:r>
            <a:r>
              <a:rPr lang="en-US" sz="2000" spc="50" dirty="0">
                <a:solidFill>
                  <a:srgbClr val="FF0000"/>
                </a:solidFill>
                <a:latin typeface="Arial Narrow"/>
                <a:cs typeface="Arial Narrow"/>
              </a:rPr>
              <a:t> </a:t>
            </a:r>
            <a:r>
              <a:rPr lang="en-GB" sz="2000" spc="50" dirty="0">
                <a:latin typeface="Arial Narrow"/>
                <a:cs typeface="Arial Narrow"/>
              </a:rPr>
              <a:t>Avoiding social events and neglecting hobbies</a:t>
            </a: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28742965-73D0-44B6-86F4-D615B2693444}"/>
              </a:ext>
            </a:extLst>
          </p:cNvPr>
          <p:cNvCxnSpPr>
            <a:cxnSpLocks/>
          </p:cNvCxnSpPr>
          <p:nvPr/>
        </p:nvCxnSpPr>
        <p:spPr>
          <a:xfrm>
            <a:off x="3382791" y="3693474"/>
            <a:ext cx="4866846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Title 1">
            <a:extLst>
              <a:ext uri="{FF2B5EF4-FFF2-40B4-BE49-F238E27FC236}">
                <a16:creationId xmlns:a16="http://schemas.microsoft.com/office/drawing/2014/main" id="{6E18920A-3DBA-4530-941A-770162CC771C}"/>
              </a:ext>
            </a:extLst>
          </p:cNvPr>
          <p:cNvSpPr txBox="1">
            <a:spLocks/>
          </p:cNvSpPr>
          <p:nvPr/>
        </p:nvSpPr>
        <p:spPr>
          <a:xfrm>
            <a:off x="3392452" y="3810530"/>
            <a:ext cx="3868015" cy="335932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>
              <a:spcBef>
                <a:spcPct val="0"/>
              </a:spcBef>
              <a:spcAft>
                <a:spcPts val="1405"/>
              </a:spcAft>
            </a:pPr>
            <a:r>
              <a:rPr lang="en-US" sz="2000" spc="50" dirty="0">
                <a:solidFill>
                  <a:srgbClr val="009ED5"/>
                </a:solidFill>
                <a:latin typeface="Arial Narrow"/>
                <a:cs typeface="Arial Narrow"/>
              </a:rPr>
              <a:t>•</a:t>
            </a:r>
            <a:r>
              <a:rPr lang="en-US" sz="2000" spc="50" dirty="0">
                <a:solidFill>
                  <a:srgbClr val="FF0000"/>
                </a:solidFill>
                <a:latin typeface="Arial Narrow"/>
                <a:cs typeface="Arial Narrow"/>
              </a:rPr>
              <a:t> </a:t>
            </a:r>
            <a:r>
              <a:rPr lang="en-GB" sz="2000" spc="50" dirty="0">
                <a:latin typeface="Arial Narrow"/>
                <a:cs typeface="Arial Narrow"/>
              </a:rPr>
              <a:t>Not doing as well at work</a:t>
            </a: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0C2C16D2-A81D-4C01-A19E-E227A388C967}"/>
              </a:ext>
            </a:extLst>
          </p:cNvPr>
          <p:cNvCxnSpPr>
            <a:cxnSpLocks/>
          </p:cNvCxnSpPr>
          <p:nvPr/>
        </p:nvCxnSpPr>
        <p:spPr>
          <a:xfrm>
            <a:off x="3382789" y="4225680"/>
            <a:ext cx="4866848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" name="Title 1">
            <a:extLst>
              <a:ext uri="{FF2B5EF4-FFF2-40B4-BE49-F238E27FC236}">
                <a16:creationId xmlns:a16="http://schemas.microsoft.com/office/drawing/2014/main" id="{497909BE-7B23-4198-A71D-F503C3A3EC68}"/>
              </a:ext>
            </a:extLst>
          </p:cNvPr>
          <p:cNvSpPr txBox="1">
            <a:spLocks/>
          </p:cNvSpPr>
          <p:nvPr/>
        </p:nvSpPr>
        <p:spPr>
          <a:xfrm>
            <a:off x="3392453" y="4351503"/>
            <a:ext cx="3868015" cy="335932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>
              <a:spcBef>
                <a:spcPct val="0"/>
              </a:spcBef>
              <a:spcAft>
                <a:spcPts val="1405"/>
              </a:spcAft>
            </a:pPr>
            <a:r>
              <a:rPr lang="en-US" sz="2000" spc="50" dirty="0">
                <a:solidFill>
                  <a:srgbClr val="009ED5"/>
                </a:solidFill>
                <a:latin typeface="Arial Narrow"/>
                <a:cs typeface="Arial Narrow"/>
              </a:rPr>
              <a:t>•</a:t>
            </a:r>
            <a:r>
              <a:rPr lang="en-US" sz="2000" spc="50" dirty="0">
                <a:solidFill>
                  <a:srgbClr val="FF0000"/>
                </a:solidFill>
                <a:latin typeface="Arial Narrow"/>
                <a:cs typeface="Arial Narrow"/>
              </a:rPr>
              <a:t> </a:t>
            </a:r>
            <a:r>
              <a:rPr lang="en-GB" sz="2000" spc="50" dirty="0">
                <a:latin typeface="Arial Narrow"/>
                <a:cs typeface="Arial Narrow"/>
              </a:rPr>
              <a:t>Continuous low mood, feeling upset and tearful</a:t>
            </a: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8C8309B6-3EB6-43A1-9D95-143693666CA8}"/>
              </a:ext>
            </a:extLst>
          </p:cNvPr>
          <p:cNvCxnSpPr>
            <a:cxnSpLocks/>
          </p:cNvCxnSpPr>
          <p:nvPr/>
        </p:nvCxnSpPr>
        <p:spPr>
          <a:xfrm>
            <a:off x="3392453" y="4804694"/>
            <a:ext cx="4857186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2" name="Title 1">
            <a:extLst>
              <a:ext uri="{FF2B5EF4-FFF2-40B4-BE49-F238E27FC236}">
                <a16:creationId xmlns:a16="http://schemas.microsoft.com/office/drawing/2014/main" id="{3D071357-CCB4-4E65-8451-2A14665E8E95}"/>
              </a:ext>
            </a:extLst>
          </p:cNvPr>
          <p:cNvSpPr txBox="1">
            <a:spLocks/>
          </p:cNvSpPr>
          <p:nvPr/>
        </p:nvSpPr>
        <p:spPr>
          <a:xfrm>
            <a:off x="3392454" y="4930196"/>
            <a:ext cx="3868015" cy="328040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>
              <a:spcBef>
                <a:spcPct val="0"/>
              </a:spcBef>
              <a:spcAft>
                <a:spcPts val="1405"/>
              </a:spcAft>
            </a:pPr>
            <a:r>
              <a:rPr lang="en-US" sz="2000" spc="50" dirty="0">
                <a:solidFill>
                  <a:srgbClr val="009ED5"/>
                </a:solidFill>
                <a:latin typeface="Arial Narrow"/>
                <a:cs typeface="Arial Narrow"/>
              </a:rPr>
              <a:t>•</a:t>
            </a:r>
            <a:r>
              <a:rPr lang="en-US" sz="2000" spc="50" dirty="0">
                <a:solidFill>
                  <a:srgbClr val="FF0000"/>
                </a:solidFill>
                <a:latin typeface="Arial Narrow"/>
                <a:cs typeface="Arial Narrow"/>
              </a:rPr>
              <a:t> </a:t>
            </a:r>
            <a:r>
              <a:rPr lang="en-GB" sz="2000" spc="50" dirty="0">
                <a:latin typeface="Arial Narrow"/>
                <a:cs typeface="Arial Narrow"/>
              </a:rPr>
              <a:t>Feeling hopeless and low self-esteem</a:t>
            </a:r>
          </a:p>
        </p:txBody>
      </p: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14262EF2-C8C9-445A-8E26-2A091DEF5766}"/>
              </a:ext>
            </a:extLst>
          </p:cNvPr>
          <p:cNvCxnSpPr>
            <a:cxnSpLocks/>
          </p:cNvCxnSpPr>
          <p:nvPr/>
        </p:nvCxnSpPr>
        <p:spPr>
          <a:xfrm>
            <a:off x="3382793" y="5357999"/>
            <a:ext cx="4866846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4" name="Title 1">
            <a:extLst>
              <a:ext uri="{FF2B5EF4-FFF2-40B4-BE49-F238E27FC236}">
                <a16:creationId xmlns:a16="http://schemas.microsoft.com/office/drawing/2014/main" id="{36CE5DC7-483E-47CB-9333-7F31BDBEAC57}"/>
              </a:ext>
            </a:extLst>
          </p:cNvPr>
          <p:cNvSpPr txBox="1">
            <a:spLocks/>
          </p:cNvSpPr>
          <p:nvPr/>
        </p:nvSpPr>
        <p:spPr>
          <a:xfrm>
            <a:off x="3392454" y="5475055"/>
            <a:ext cx="3868015" cy="335932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>
              <a:spcBef>
                <a:spcPct val="0"/>
              </a:spcBef>
              <a:spcAft>
                <a:spcPts val="1405"/>
              </a:spcAft>
            </a:pPr>
            <a:r>
              <a:rPr lang="en-US" sz="2000" spc="50" dirty="0">
                <a:solidFill>
                  <a:srgbClr val="009ED5"/>
                </a:solidFill>
                <a:latin typeface="Arial Narrow"/>
                <a:cs typeface="Arial Narrow"/>
              </a:rPr>
              <a:t>•</a:t>
            </a:r>
            <a:r>
              <a:rPr lang="en-US" sz="2000" spc="50" dirty="0">
                <a:solidFill>
                  <a:srgbClr val="FF0000"/>
                </a:solidFill>
                <a:latin typeface="Arial Narrow"/>
                <a:cs typeface="Arial Narrow"/>
              </a:rPr>
              <a:t> </a:t>
            </a:r>
            <a:r>
              <a:rPr lang="en-GB" sz="2000" spc="50" dirty="0">
                <a:latin typeface="Arial Narrow"/>
                <a:cs typeface="Arial Narrow"/>
              </a:rPr>
              <a:t>Lack of motivation or interest in things</a:t>
            </a: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8BF14F5F-7CD0-4A9B-BF34-89D15EB55395}"/>
              </a:ext>
            </a:extLst>
          </p:cNvPr>
          <p:cNvCxnSpPr>
            <a:cxnSpLocks/>
          </p:cNvCxnSpPr>
          <p:nvPr/>
        </p:nvCxnSpPr>
        <p:spPr>
          <a:xfrm>
            <a:off x="3382791" y="5890205"/>
            <a:ext cx="4866848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6" name="Title 1">
            <a:hlinkClick r:id="" action="ppaction://noaction"/>
            <a:extLst>
              <a:ext uri="{FF2B5EF4-FFF2-40B4-BE49-F238E27FC236}">
                <a16:creationId xmlns:a16="http://schemas.microsoft.com/office/drawing/2014/main" id="{D6E344D0-F038-42FA-8E3B-AD05B785A0B3}"/>
              </a:ext>
            </a:extLst>
          </p:cNvPr>
          <p:cNvSpPr txBox="1">
            <a:spLocks/>
          </p:cNvSpPr>
          <p:nvPr/>
        </p:nvSpPr>
        <p:spPr>
          <a:xfrm>
            <a:off x="1094966" y="1577742"/>
            <a:ext cx="10160185" cy="722153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lvl="0">
              <a:spcBef>
                <a:spcPct val="0"/>
              </a:spcBef>
            </a:pPr>
            <a:r>
              <a:rPr lang="en-GB" sz="2400" b="1" spc="50" dirty="0">
                <a:latin typeface="Arial Narrow"/>
                <a:cs typeface="Arial Narrow"/>
              </a:rPr>
              <a:t>Depression is when a person feels persistently sad and unhappy for a long period</a:t>
            </a:r>
            <a:br>
              <a:rPr lang="en-GB" sz="2400" b="1" spc="50" dirty="0">
                <a:latin typeface="Arial Narrow"/>
                <a:cs typeface="Arial Narrow"/>
              </a:rPr>
            </a:br>
            <a:r>
              <a:rPr lang="en-GB" sz="2400" b="1" spc="50" dirty="0">
                <a:latin typeface="Arial Narrow"/>
                <a:cs typeface="Arial Narrow"/>
              </a:rPr>
              <a:t>of time and affects their everyday life. Signs and symptoms may include: </a:t>
            </a:r>
            <a:endParaRPr lang="en-GB" sz="2400" b="1" spc="50" dirty="0">
              <a:latin typeface="Arial Narrow"/>
              <a:ea typeface="+mj-ea"/>
              <a:cs typeface="Arial Narrow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AF4AD434-8C08-4EE7-8321-3B2A9BA3DA9C}"/>
              </a:ext>
            </a:extLst>
          </p:cNvPr>
          <p:cNvSpPr/>
          <p:nvPr/>
        </p:nvSpPr>
        <p:spPr>
          <a:xfrm>
            <a:off x="3170853" y="2620615"/>
            <a:ext cx="5731971" cy="331586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F1C3FD37-6061-4B19-8DD0-0B6FE89997A6}"/>
              </a:ext>
            </a:extLst>
          </p:cNvPr>
          <p:cNvSpPr txBox="1">
            <a:spLocks/>
          </p:cNvSpPr>
          <p:nvPr/>
        </p:nvSpPr>
        <p:spPr>
          <a:xfrm>
            <a:off x="3394318" y="2748026"/>
            <a:ext cx="4857186" cy="335932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>
              <a:spcBef>
                <a:spcPct val="0"/>
              </a:spcBef>
              <a:spcAft>
                <a:spcPts val="1405"/>
              </a:spcAft>
            </a:pPr>
            <a:r>
              <a:rPr lang="en-US" sz="2000" spc="50" dirty="0">
                <a:latin typeface="Arial Narrow"/>
                <a:cs typeface="Arial Narrow"/>
              </a:rPr>
              <a:t>•</a:t>
            </a:r>
            <a:r>
              <a:rPr lang="en-US" sz="2000" spc="50" dirty="0">
                <a:solidFill>
                  <a:srgbClr val="FF0000"/>
                </a:solidFill>
                <a:latin typeface="Arial Narrow"/>
                <a:cs typeface="Arial Narrow"/>
              </a:rPr>
              <a:t> </a:t>
            </a:r>
            <a:r>
              <a:rPr lang="en-GB" sz="2000" spc="50" dirty="0">
                <a:latin typeface="Arial Narrow"/>
                <a:cs typeface="Arial Narrow"/>
              </a:rPr>
              <a:t>Feeling irritable and intolerant of other people</a:t>
            </a:r>
          </a:p>
        </p:txBody>
      </p: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66B2CA33-C6EF-4F0A-8E69-D5E4E04D3645}"/>
              </a:ext>
            </a:extLst>
          </p:cNvPr>
          <p:cNvCxnSpPr>
            <a:cxnSpLocks/>
          </p:cNvCxnSpPr>
          <p:nvPr/>
        </p:nvCxnSpPr>
        <p:spPr>
          <a:xfrm>
            <a:off x="3394318" y="3171775"/>
            <a:ext cx="4857186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0" name="Title 1">
            <a:extLst>
              <a:ext uri="{FF2B5EF4-FFF2-40B4-BE49-F238E27FC236}">
                <a16:creationId xmlns:a16="http://schemas.microsoft.com/office/drawing/2014/main" id="{9BFD6A51-D731-4389-9DC5-F8E39736395B}"/>
              </a:ext>
            </a:extLst>
          </p:cNvPr>
          <p:cNvSpPr txBox="1">
            <a:spLocks/>
          </p:cNvSpPr>
          <p:nvPr/>
        </p:nvSpPr>
        <p:spPr>
          <a:xfrm>
            <a:off x="3394318" y="3290326"/>
            <a:ext cx="4857186" cy="335932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>
              <a:spcBef>
                <a:spcPct val="0"/>
              </a:spcBef>
              <a:spcAft>
                <a:spcPts val="1405"/>
              </a:spcAft>
            </a:pPr>
            <a:r>
              <a:rPr lang="en-US" sz="2000" spc="50" dirty="0">
                <a:latin typeface="Arial Narrow"/>
                <a:cs typeface="Arial Narrow"/>
              </a:rPr>
              <a:t>•</a:t>
            </a:r>
            <a:r>
              <a:rPr lang="en-US" sz="2000" spc="50" dirty="0">
                <a:solidFill>
                  <a:srgbClr val="FF0000"/>
                </a:solidFill>
                <a:latin typeface="Arial Narrow"/>
                <a:cs typeface="Arial Narrow"/>
              </a:rPr>
              <a:t> </a:t>
            </a:r>
            <a:r>
              <a:rPr lang="en-US" sz="2000" spc="50" dirty="0">
                <a:latin typeface="Arial Narrow"/>
                <a:cs typeface="Arial Narrow"/>
              </a:rPr>
              <a:t>Thoughts of self-harm or suicide</a:t>
            </a:r>
            <a:endParaRPr lang="en-GB" sz="2000" spc="50" dirty="0">
              <a:latin typeface="Arial Narrow"/>
              <a:cs typeface="Arial Narrow"/>
            </a:endParaRPr>
          </a:p>
        </p:txBody>
      </p: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C459D5B3-8C75-4892-B767-4FFE2C4870C2}"/>
              </a:ext>
            </a:extLst>
          </p:cNvPr>
          <p:cNvCxnSpPr>
            <a:cxnSpLocks/>
          </p:cNvCxnSpPr>
          <p:nvPr/>
        </p:nvCxnSpPr>
        <p:spPr>
          <a:xfrm>
            <a:off x="3394318" y="3723600"/>
            <a:ext cx="4857186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2" name="Title 1">
            <a:extLst>
              <a:ext uri="{FF2B5EF4-FFF2-40B4-BE49-F238E27FC236}">
                <a16:creationId xmlns:a16="http://schemas.microsoft.com/office/drawing/2014/main" id="{88821661-3DCE-47D6-8A56-283618942183}"/>
              </a:ext>
            </a:extLst>
          </p:cNvPr>
          <p:cNvSpPr txBox="1">
            <a:spLocks/>
          </p:cNvSpPr>
          <p:nvPr/>
        </p:nvSpPr>
        <p:spPr>
          <a:xfrm>
            <a:off x="3392454" y="3837339"/>
            <a:ext cx="4857186" cy="335932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>
              <a:spcBef>
                <a:spcPct val="0"/>
              </a:spcBef>
              <a:spcAft>
                <a:spcPts val="1405"/>
              </a:spcAft>
            </a:pPr>
            <a:r>
              <a:rPr lang="en-US" sz="2000" spc="50" dirty="0">
                <a:latin typeface="Arial Narrow"/>
                <a:cs typeface="Arial Narrow"/>
              </a:rPr>
              <a:t>•</a:t>
            </a:r>
            <a:r>
              <a:rPr lang="en-US" sz="2000" spc="50" dirty="0">
                <a:solidFill>
                  <a:srgbClr val="FF0000"/>
                </a:solidFill>
                <a:latin typeface="Arial Narrow"/>
                <a:cs typeface="Arial Narrow"/>
              </a:rPr>
              <a:t> </a:t>
            </a:r>
            <a:r>
              <a:rPr lang="en-GB" sz="2000" spc="50" dirty="0">
                <a:latin typeface="Arial Narrow"/>
                <a:cs typeface="Arial Narrow"/>
              </a:rPr>
              <a:t>Changes in appetite or weight loss/gain</a:t>
            </a:r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B8F0C535-94BC-41EC-A888-24A692E15924}"/>
              </a:ext>
            </a:extLst>
          </p:cNvPr>
          <p:cNvCxnSpPr>
            <a:cxnSpLocks/>
          </p:cNvCxnSpPr>
          <p:nvPr/>
        </p:nvCxnSpPr>
        <p:spPr>
          <a:xfrm>
            <a:off x="3392454" y="4270613"/>
            <a:ext cx="4857186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4" name="Title 1">
            <a:extLst>
              <a:ext uri="{FF2B5EF4-FFF2-40B4-BE49-F238E27FC236}">
                <a16:creationId xmlns:a16="http://schemas.microsoft.com/office/drawing/2014/main" id="{B24F6F39-676A-4DBD-B392-47CA87D534E4}"/>
              </a:ext>
            </a:extLst>
          </p:cNvPr>
          <p:cNvSpPr txBox="1">
            <a:spLocks/>
          </p:cNvSpPr>
          <p:nvPr/>
        </p:nvSpPr>
        <p:spPr>
          <a:xfrm>
            <a:off x="3392454" y="4386276"/>
            <a:ext cx="4857186" cy="335932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>
              <a:spcBef>
                <a:spcPct val="0"/>
              </a:spcBef>
              <a:spcAft>
                <a:spcPts val="1405"/>
              </a:spcAft>
            </a:pPr>
            <a:r>
              <a:rPr lang="en-US" sz="2000" spc="50" dirty="0">
                <a:latin typeface="Arial Narrow"/>
                <a:cs typeface="Arial Narrow"/>
              </a:rPr>
              <a:t>•</a:t>
            </a:r>
            <a:r>
              <a:rPr lang="en-US" sz="2000" spc="50" dirty="0">
                <a:solidFill>
                  <a:srgbClr val="FF0000"/>
                </a:solidFill>
                <a:latin typeface="Arial Narrow"/>
                <a:cs typeface="Arial Narrow"/>
              </a:rPr>
              <a:t> </a:t>
            </a:r>
            <a:r>
              <a:rPr lang="en-GB" sz="2000" spc="50" dirty="0">
                <a:latin typeface="Arial Narrow"/>
                <a:cs typeface="Arial Narrow"/>
              </a:rPr>
              <a:t>Lack of energy, muscle aches and pains  </a:t>
            </a:r>
          </a:p>
        </p:txBody>
      </p: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2DBFBA9B-1272-43B9-9030-A5858C87825E}"/>
              </a:ext>
            </a:extLst>
          </p:cNvPr>
          <p:cNvCxnSpPr>
            <a:cxnSpLocks/>
          </p:cNvCxnSpPr>
          <p:nvPr/>
        </p:nvCxnSpPr>
        <p:spPr>
          <a:xfrm>
            <a:off x="3392454" y="4819550"/>
            <a:ext cx="4857186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Title 1">
            <a:extLst>
              <a:ext uri="{FF2B5EF4-FFF2-40B4-BE49-F238E27FC236}">
                <a16:creationId xmlns:a16="http://schemas.microsoft.com/office/drawing/2014/main" id="{1FD2C82D-4062-4049-80A3-38939F34072C}"/>
              </a:ext>
            </a:extLst>
          </p:cNvPr>
          <p:cNvSpPr txBox="1">
            <a:spLocks/>
          </p:cNvSpPr>
          <p:nvPr/>
        </p:nvSpPr>
        <p:spPr>
          <a:xfrm>
            <a:off x="3392454" y="4930945"/>
            <a:ext cx="4857186" cy="335932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>
              <a:spcBef>
                <a:spcPct val="0"/>
              </a:spcBef>
              <a:spcAft>
                <a:spcPts val="1405"/>
              </a:spcAft>
            </a:pPr>
            <a:r>
              <a:rPr lang="en-US" sz="2000" spc="50" dirty="0">
                <a:latin typeface="Arial Narrow"/>
                <a:cs typeface="Arial Narrow"/>
              </a:rPr>
              <a:t>•</a:t>
            </a:r>
            <a:r>
              <a:rPr lang="en-US" sz="2000" spc="50" dirty="0">
                <a:solidFill>
                  <a:srgbClr val="FF0000"/>
                </a:solidFill>
                <a:latin typeface="Arial Narrow"/>
                <a:cs typeface="Arial Narrow"/>
              </a:rPr>
              <a:t> </a:t>
            </a:r>
            <a:r>
              <a:rPr lang="en-GB" sz="2000" spc="50" dirty="0">
                <a:latin typeface="Arial Narrow"/>
                <a:cs typeface="Arial Narrow"/>
              </a:rPr>
              <a:t>Disturbed sleep patterns and low sex drive </a:t>
            </a:r>
          </a:p>
        </p:txBody>
      </p: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BF29EB3E-8A4D-4313-9FE5-E362888951B8}"/>
              </a:ext>
            </a:extLst>
          </p:cNvPr>
          <p:cNvCxnSpPr>
            <a:cxnSpLocks/>
          </p:cNvCxnSpPr>
          <p:nvPr/>
        </p:nvCxnSpPr>
        <p:spPr>
          <a:xfrm>
            <a:off x="3392454" y="5364219"/>
            <a:ext cx="4857186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67509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00"/>
                            </p:stCondLst>
                            <p:childTnLst>
                              <p:par>
                                <p:cTn id="10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6" grpId="0"/>
      <p:bldP spid="38" grpId="0"/>
      <p:bldP spid="40" grpId="0"/>
      <p:bldP spid="42" grpId="0"/>
      <p:bldP spid="44" grpId="0"/>
      <p:bldP spid="46" grpId="0"/>
      <p:bldP spid="47" grpId="0" animBg="1"/>
      <p:bldP spid="48" grpId="0"/>
      <p:bldP spid="50" grpId="0"/>
      <p:bldP spid="52" grpId="0"/>
      <p:bldP spid="54" grpId="0"/>
      <p:bldP spid="6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lide Number Placeholder 11">
            <a:extLst>
              <a:ext uri="{FF2B5EF4-FFF2-40B4-BE49-F238E27FC236}">
                <a16:creationId xmlns:a16="http://schemas.microsoft.com/office/drawing/2014/main" id="{0AD0B098-C549-4936-9483-484892AF0A3D}"/>
              </a:ext>
            </a:extLst>
          </p:cNvPr>
          <p:cNvSpPr txBox="1">
            <a:spLocks/>
          </p:cNvSpPr>
          <p:nvPr/>
        </p:nvSpPr>
        <p:spPr>
          <a:xfrm>
            <a:off x="8484290" y="6257205"/>
            <a:ext cx="504201" cy="364768"/>
          </a:xfrm>
          <a:prstGeom prst="rect">
            <a:avLst/>
          </a:prstGeom>
          <a:ln>
            <a:noFill/>
          </a:ln>
        </p:spPr>
        <p:txBody>
          <a:bodyPr vert="horz" lIns="46076" tIns="23038" rIns="46076" bIns="23038" rtlCol="0" anchor="ctr"/>
          <a:lstStyle>
            <a:lvl1pPr algn="r">
              <a:defRPr sz="2800" b="1" i="0">
                <a:solidFill>
                  <a:srgbClr val="FFFFFF"/>
                </a:solidFill>
                <a:latin typeface="Arial Narrow"/>
                <a:cs typeface="Arial Narrow"/>
              </a:defRPr>
            </a:lvl1pPr>
          </a:lstStyle>
          <a:p>
            <a:pPr>
              <a:defRPr/>
            </a:pPr>
            <a:fld id="{5FD45250-8870-034C-95D8-56645336F5DB}" type="slidenum">
              <a:rPr lang="en-US" sz="1411"/>
              <a:pPr>
                <a:defRPr/>
              </a:pPr>
              <a:t>22</a:t>
            </a:fld>
            <a:endParaRPr lang="en-US" sz="1411" dirty="0"/>
          </a:p>
        </p:txBody>
      </p:sp>
      <p:pic>
        <p:nvPicPr>
          <p:cNvPr id="28" name="Picture 27" descr="arrow-forward.png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41232AE6-9590-41B3-9BFD-6D6FE7C5A1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26940" y="6283248"/>
            <a:ext cx="298807" cy="316020"/>
          </a:xfrm>
          <a:prstGeom prst="rect">
            <a:avLst/>
          </a:prstGeom>
        </p:spPr>
      </p:pic>
      <p:pic>
        <p:nvPicPr>
          <p:cNvPr id="29" name="Picture 28" descr="arrow-forward.png">
            <a:hlinkClick r:id="rId3" action="ppaction://hlinksldjump"/>
            <a:extLst>
              <a:ext uri="{FF2B5EF4-FFF2-40B4-BE49-F238E27FC236}">
                <a16:creationId xmlns:a16="http://schemas.microsoft.com/office/drawing/2014/main" id="{23ACCA93-15A6-420F-BB13-9101C41771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543488" y="6283248"/>
            <a:ext cx="298807" cy="316020"/>
          </a:xfrm>
          <a:prstGeom prst="rect">
            <a:avLst/>
          </a:prstGeom>
        </p:spPr>
      </p:pic>
      <p:sp>
        <p:nvSpPr>
          <p:cNvPr id="32" name="Title 1">
            <a:extLst>
              <a:ext uri="{FF2B5EF4-FFF2-40B4-BE49-F238E27FC236}">
                <a16:creationId xmlns:a16="http://schemas.microsoft.com/office/drawing/2014/main" id="{08DA3273-D289-49D6-BD2A-5F5BDEA01A6A}"/>
              </a:ext>
            </a:extLst>
          </p:cNvPr>
          <p:cNvSpPr txBox="1">
            <a:spLocks/>
          </p:cNvSpPr>
          <p:nvPr/>
        </p:nvSpPr>
        <p:spPr>
          <a:xfrm>
            <a:off x="543488" y="253224"/>
            <a:ext cx="1598133" cy="455302"/>
          </a:xfrm>
          <a:prstGeom prst="rect">
            <a:avLst/>
          </a:prstGeom>
        </p:spPr>
        <p:txBody>
          <a:bodyPr vert="horz" wrap="none" lIns="0" tIns="0" rIns="0" bIns="0" rtlCol="0" anchor="t" anchorCtr="0">
            <a:normAutofit/>
          </a:bodyPr>
          <a:lstStyle/>
          <a:p>
            <a:pPr lvl="0">
              <a:spcBef>
                <a:spcPct val="0"/>
              </a:spcBef>
            </a:pPr>
            <a:r>
              <a:rPr lang="en-US" sz="2800" b="1" cap="all" spc="75" dirty="0">
                <a:latin typeface="Arial Narrow"/>
                <a:cs typeface="Arial Narrow"/>
              </a:rPr>
              <a:t>ANXIETY Disorders</a:t>
            </a:r>
            <a:endParaRPr lang="en-US" sz="2800" b="1" i="1" cap="all" spc="75" dirty="0">
              <a:latin typeface="Arial Narrow"/>
              <a:cs typeface="Arial Narrow"/>
            </a:endParaRP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12E056FB-535C-443B-B9BE-0A636E0C2273}"/>
              </a:ext>
            </a:extLst>
          </p:cNvPr>
          <p:cNvSpPr txBox="1">
            <a:spLocks/>
          </p:cNvSpPr>
          <p:nvPr/>
        </p:nvSpPr>
        <p:spPr>
          <a:xfrm>
            <a:off x="649791" y="2449883"/>
            <a:ext cx="4857186" cy="335932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>
              <a:spcBef>
                <a:spcPct val="0"/>
              </a:spcBef>
              <a:spcAft>
                <a:spcPts val="1405"/>
              </a:spcAft>
            </a:pPr>
            <a:r>
              <a:rPr lang="en-US" sz="2000" spc="50" dirty="0">
                <a:latin typeface="Arial Narrow"/>
                <a:cs typeface="Arial Narrow"/>
              </a:rPr>
              <a:t>•</a:t>
            </a:r>
            <a:r>
              <a:rPr lang="en-US" sz="2000" spc="50" dirty="0">
                <a:solidFill>
                  <a:srgbClr val="FF0000"/>
                </a:solidFill>
                <a:latin typeface="Arial Narrow"/>
                <a:cs typeface="Arial Narrow"/>
              </a:rPr>
              <a:t> </a:t>
            </a:r>
            <a:r>
              <a:rPr lang="en-GB" sz="2000" spc="50" dirty="0">
                <a:latin typeface="Arial Narrow"/>
                <a:cs typeface="Arial Narrow"/>
              </a:rPr>
              <a:t>Feeling tense and unable to relax 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35A4F7EE-B741-4A2A-A8FD-F1BD33933D57}"/>
              </a:ext>
            </a:extLst>
          </p:cNvPr>
          <p:cNvCxnSpPr>
            <a:cxnSpLocks/>
          </p:cNvCxnSpPr>
          <p:nvPr/>
        </p:nvCxnSpPr>
        <p:spPr>
          <a:xfrm>
            <a:off x="649791" y="2874499"/>
            <a:ext cx="4966974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Title 1">
            <a:extLst>
              <a:ext uri="{FF2B5EF4-FFF2-40B4-BE49-F238E27FC236}">
                <a16:creationId xmlns:a16="http://schemas.microsoft.com/office/drawing/2014/main" id="{D57EC64F-326E-4C40-913A-7D095E32B57F}"/>
              </a:ext>
            </a:extLst>
          </p:cNvPr>
          <p:cNvSpPr txBox="1">
            <a:spLocks/>
          </p:cNvSpPr>
          <p:nvPr/>
        </p:nvSpPr>
        <p:spPr>
          <a:xfrm>
            <a:off x="649792" y="2987969"/>
            <a:ext cx="4857185" cy="328040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>
              <a:spcBef>
                <a:spcPct val="0"/>
              </a:spcBef>
              <a:spcAft>
                <a:spcPts val="1405"/>
              </a:spcAft>
            </a:pPr>
            <a:r>
              <a:rPr lang="en-US" sz="2000" spc="50" dirty="0">
                <a:latin typeface="Arial Narrow"/>
                <a:cs typeface="Arial Narrow"/>
              </a:rPr>
              <a:t>•</a:t>
            </a:r>
            <a:r>
              <a:rPr lang="en-US" sz="2000" spc="50" dirty="0">
                <a:solidFill>
                  <a:srgbClr val="FF0000"/>
                </a:solidFill>
                <a:latin typeface="Arial Narrow"/>
                <a:cs typeface="Arial Narrow"/>
              </a:rPr>
              <a:t> </a:t>
            </a:r>
            <a:r>
              <a:rPr lang="en-GB" sz="2000" spc="50" dirty="0">
                <a:latin typeface="Arial Narrow"/>
                <a:cs typeface="Arial Narrow"/>
              </a:rPr>
              <a:t>A sense of dread and feeling constantly ‘on edge’</a:t>
            </a: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027C8209-472F-4775-9A16-F0EC0FDF59CC}"/>
              </a:ext>
            </a:extLst>
          </p:cNvPr>
          <p:cNvCxnSpPr>
            <a:cxnSpLocks/>
          </p:cNvCxnSpPr>
          <p:nvPr/>
        </p:nvCxnSpPr>
        <p:spPr>
          <a:xfrm>
            <a:off x="640131" y="3427804"/>
            <a:ext cx="4976634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Title 1">
            <a:extLst>
              <a:ext uri="{FF2B5EF4-FFF2-40B4-BE49-F238E27FC236}">
                <a16:creationId xmlns:a16="http://schemas.microsoft.com/office/drawing/2014/main" id="{9CB25C64-8ADA-4696-846A-4D24625B2C36}"/>
              </a:ext>
            </a:extLst>
          </p:cNvPr>
          <p:cNvSpPr txBox="1">
            <a:spLocks/>
          </p:cNvSpPr>
          <p:nvPr/>
        </p:nvSpPr>
        <p:spPr>
          <a:xfrm>
            <a:off x="649792" y="3544860"/>
            <a:ext cx="4857185" cy="335932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>
              <a:spcBef>
                <a:spcPct val="0"/>
              </a:spcBef>
              <a:spcAft>
                <a:spcPts val="1405"/>
              </a:spcAft>
            </a:pPr>
            <a:r>
              <a:rPr lang="en-US" sz="2000" spc="50" dirty="0">
                <a:latin typeface="Arial Narrow"/>
                <a:cs typeface="Arial Narrow"/>
              </a:rPr>
              <a:t>•</a:t>
            </a:r>
            <a:r>
              <a:rPr lang="en-US" sz="2000" spc="50" dirty="0">
                <a:solidFill>
                  <a:srgbClr val="FF0000"/>
                </a:solidFill>
                <a:latin typeface="Arial Narrow"/>
                <a:cs typeface="Arial Narrow"/>
              </a:rPr>
              <a:t> </a:t>
            </a:r>
            <a:r>
              <a:rPr lang="en-GB" sz="2000" spc="50" dirty="0">
                <a:latin typeface="Arial Narrow"/>
                <a:cs typeface="Arial Narrow"/>
              </a:rPr>
              <a:t>Irritability and difficulties concentrating</a:t>
            </a: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939C1E02-E817-4562-B2D9-9375161774C5}"/>
              </a:ext>
            </a:extLst>
          </p:cNvPr>
          <p:cNvCxnSpPr>
            <a:cxnSpLocks/>
          </p:cNvCxnSpPr>
          <p:nvPr/>
        </p:nvCxnSpPr>
        <p:spPr>
          <a:xfrm>
            <a:off x="640129" y="3960010"/>
            <a:ext cx="4976636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" name="Title 1">
            <a:extLst>
              <a:ext uri="{FF2B5EF4-FFF2-40B4-BE49-F238E27FC236}">
                <a16:creationId xmlns:a16="http://schemas.microsoft.com/office/drawing/2014/main" id="{138FF902-A811-4E60-B71E-8F12F7A79B69}"/>
              </a:ext>
            </a:extLst>
          </p:cNvPr>
          <p:cNvSpPr txBox="1">
            <a:spLocks/>
          </p:cNvSpPr>
          <p:nvPr/>
        </p:nvSpPr>
        <p:spPr>
          <a:xfrm>
            <a:off x="649793" y="4097865"/>
            <a:ext cx="4966972" cy="335932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>
              <a:spcBef>
                <a:spcPct val="0"/>
              </a:spcBef>
              <a:spcAft>
                <a:spcPts val="1405"/>
              </a:spcAft>
            </a:pPr>
            <a:r>
              <a:rPr lang="en-US" sz="2000" spc="50" dirty="0">
                <a:latin typeface="Arial Narrow"/>
                <a:cs typeface="Arial Narrow"/>
              </a:rPr>
              <a:t>•</a:t>
            </a:r>
            <a:r>
              <a:rPr lang="en-US" sz="2000" spc="50" dirty="0">
                <a:solidFill>
                  <a:srgbClr val="FF0000"/>
                </a:solidFill>
                <a:latin typeface="Arial Narrow"/>
                <a:cs typeface="Arial Narrow"/>
              </a:rPr>
              <a:t> </a:t>
            </a:r>
            <a:r>
              <a:rPr lang="en-GB" sz="2000" spc="50" dirty="0">
                <a:latin typeface="Arial Narrow"/>
                <a:cs typeface="Arial Narrow"/>
              </a:rPr>
              <a:t>Social withdrawal</a:t>
            </a: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4B6F276A-39A3-4263-ABE3-B976118C1796}"/>
              </a:ext>
            </a:extLst>
          </p:cNvPr>
          <p:cNvCxnSpPr>
            <a:cxnSpLocks/>
          </p:cNvCxnSpPr>
          <p:nvPr/>
        </p:nvCxnSpPr>
        <p:spPr>
          <a:xfrm>
            <a:off x="649793" y="4539024"/>
            <a:ext cx="4966972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2" name="Title 1">
            <a:extLst>
              <a:ext uri="{FF2B5EF4-FFF2-40B4-BE49-F238E27FC236}">
                <a16:creationId xmlns:a16="http://schemas.microsoft.com/office/drawing/2014/main" id="{35D8E757-5E34-48CA-8278-833AED0566E7}"/>
              </a:ext>
            </a:extLst>
          </p:cNvPr>
          <p:cNvSpPr txBox="1">
            <a:spLocks/>
          </p:cNvSpPr>
          <p:nvPr/>
        </p:nvSpPr>
        <p:spPr>
          <a:xfrm>
            <a:off x="649794" y="4652494"/>
            <a:ext cx="4966971" cy="328040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>
              <a:spcBef>
                <a:spcPct val="0"/>
              </a:spcBef>
              <a:spcAft>
                <a:spcPts val="1405"/>
              </a:spcAft>
            </a:pPr>
            <a:r>
              <a:rPr lang="en-US" sz="2000" spc="50" dirty="0">
                <a:latin typeface="Arial Narrow"/>
                <a:cs typeface="Arial Narrow"/>
              </a:rPr>
              <a:t>•</a:t>
            </a:r>
            <a:r>
              <a:rPr lang="en-US" sz="2000" spc="50" dirty="0">
                <a:solidFill>
                  <a:srgbClr val="FF0000"/>
                </a:solidFill>
                <a:latin typeface="Arial Narrow"/>
                <a:cs typeface="Arial Narrow"/>
              </a:rPr>
              <a:t> </a:t>
            </a:r>
            <a:r>
              <a:rPr lang="en-GB" sz="2000" spc="50" dirty="0">
                <a:latin typeface="Arial Narrow"/>
                <a:cs typeface="Arial Narrow"/>
              </a:rPr>
              <a:t>Seeking lots of reassurance from others</a:t>
            </a:r>
          </a:p>
        </p:txBody>
      </p: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FB045FDE-9309-4928-856B-875D9F381F70}"/>
              </a:ext>
            </a:extLst>
          </p:cNvPr>
          <p:cNvCxnSpPr>
            <a:cxnSpLocks/>
          </p:cNvCxnSpPr>
          <p:nvPr/>
        </p:nvCxnSpPr>
        <p:spPr>
          <a:xfrm>
            <a:off x="640133" y="5092329"/>
            <a:ext cx="4976632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4" name="Title 1">
            <a:extLst>
              <a:ext uri="{FF2B5EF4-FFF2-40B4-BE49-F238E27FC236}">
                <a16:creationId xmlns:a16="http://schemas.microsoft.com/office/drawing/2014/main" id="{2BC998B4-96DB-4ED0-AB1C-38E68DE3E5EC}"/>
              </a:ext>
            </a:extLst>
          </p:cNvPr>
          <p:cNvSpPr txBox="1">
            <a:spLocks/>
          </p:cNvSpPr>
          <p:nvPr/>
        </p:nvSpPr>
        <p:spPr>
          <a:xfrm>
            <a:off x="649794" y="5209385"/>
            <a:ext cx="4966971" cy="335932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>
              <a:spcBef>
                <a:spcPct val="0"/>
              </a:spcBef>
              <a:spcAft>
                <a:spcPts val="1405"/>
              </a:spcAft>
            </a:pPr>
            <a:r>
              <a:rPr lang="en-US" sz="2000" spc="50" dirty="0">
                <a:latin typeface="Arial Narrow"/>
                <a:cs typeface="Arial Narrow"/>
              </a:rPr>
              <a:t>•</a:t>
            </a:r>
            <a:r>
              <a:rPr lang="en-US" sz="2000" spc="50" dirty="0">
                <a:solidFill>
                  <a:srgbClr val="FF0000"/>
                </a:solidFill>
                <a:latin typeface="Arial Narrow"/>
                <a:cs typeface="Arial Narrow"/>
              </a:rPr>
              <a:t> </a:t>
            </a:r>
            <a:r>
              <a:rPr lang="en-GB" sz="2000" spc="50" dirty="0">
                <a:latin typeface="Arial Narrow"/>
                <a:cs typeface="Arial Narrow"/>
              </a:rPr>
              <a:t>Dizziness and tiredness</a:t>
            </a: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7424DA1E-23D5-4223-A19B-CFFD9A20F380}"/>
              </a:ext>
            </a:extLst>
          </p:cNvPr>
          <p:cNvCxnSpPr>
            <a:cxnSpLocks/>
          </p:cNvCxnSpPr>
          <p:nvPr/>
        </p:nvCxnSpPr>
        <p:spPr>
          <a:xfrm>
            <a:off x="640131" y="5624535"/>
            <a:ext cx="4976634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6" name="Title 1">
            <a:extLst>
              <a:ext uri="{FF2B5EF4-FFF2-40B4-BE49-F238E27FC236}">
                <a16:creationId xmlns:a16="http://schemas.microsoft.com/office/drawing/2014/main" id="{62D0E900-6278-4A23-9526-28FD619B1729}"/>
              </a:ext>
            </a:extLst>
          </p:cNvPr>
          <p:cNvSpPr txBox="1">
            <a:spLocks/>
          </p:cNvSpPr>
          <p:nvPr/>
        </p:nvSpPr>
        <p:spPr>
          <a:xfrm>
            <a:off x="6231381" y="2452861"/>
            <a:ext cx="4775538" cy="335932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>
              <a:spcBef>
                <a:spcPct val="0"/>
              </a:spcBef>
              <a:spcAft>
                <a:spcPts val="1405"/>
              </a:spcAft>
            </a:pPr>
            <a:r>
              <a:rPr lang="en-US" sz="2000" spc="50" dirty="0">
                <a:latin typeface="Arial Narrow"/>
                <a:cs typeface="Arial Narrow"/>
              </a:rPr>
              <a:t>•</a:t>
            </a:r>
            <a:r>
              <a:rPr lang="en-US" sz="2000" spc="50" dirty="0">
                <a:solidFill>
                  <a:srgbClr val="FF0000"/>
                </a:solidFill>
                <a:latin typeface="Arial Narrow"/>
                <a:cs typeface="Arial Narrow"/>
              </a:rPr>
              <a:t> </a:t>
            </a:r>
            <a:r>
              <a:rPr lang="en-GB" sz="2000" spc="50" dirty="0">
                <a:latin typeface="Arial Narrow"/>
                <a:cs typeface="Arial Narrow"/>
              </a:rPr>
              <a:t>Strong, fast or irregular heartbeat</a:t>
            </a:r>
          </a:p>
        </p:txBody>
      </p: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40D3A3E4-CDBC-48FC-AD95-2E3F8F976250}"/>
              </a:ext>
            </a:extLst>
          </p:cNvPr>
          <p:cNvCxnSpPr>
            <a:cxnSpLocks/>
          </p:cNvCxnSpPr>
          <p:nvPr/>
        </p:nvCxnSpPr>
        <p:spPr>
          <a:xfrm>
            <a:off x="6231381" y="2876610"/>
            <a:ext cx="4857186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8" name="Title 1">
            <a:extLst>
              <a:ext uri="{FF2B5EF4-FFF2-40B4-BE49-F238E27FC236}">
                <a16:creationId xmlns:a16="http://schemas.microsoft.com/office/drawing/2014/main" id="{1E10B1F4-B5E6-4C54-9645-AEB0F7585A2F}"/>
              </a:ext>
            </a:extLst>
          </p:cNvPr>
          <p:cNvSpPr txBox="1">
            <a:spLocks/>
          </p:cNvSpPr>
          <p:nvPr/>
        </p:nvSpPr>
        <p:spPr>
          <a:xfrm>
            <a:off x="6231381" y="2995161"/>
            <a:ext cx="4855322" cy="335932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>
              <a:spcBef>
                <a:spcPct val="0"/>
              </a:spcBef>
              <a:spcAft>
                <a:spcPts val="1405"/>
              </a:spcAft>
            </a:pPr>
            <a:r>
              <a:rPr lang="en-US" sz="2000" spc="50" dirty="0">
                <a:latin typeface="Arial Narrow"/>
                <a:cs typeface="Arial Narrow"/>
              </a:rPr>
              <a:t>•</a:t>
            </a:r>
            <a:r>
              <a:rPr lang="en-US" sz="2000" spc="50" dirty="0">
                <a:solidFill>
                  <a:srgbClr val="FF0000"/>
                </a:solidFill>
                <a:latin typeface="Arial Narrow"/>
                <a:cs typeface="Arial Narrow"/>
              </a:rPr>
              <a:t> </a:t>
            </a:r>
            <a:r>
              <a:rPr lang="en-US" sz="2000" spc="50" dirty="0">
                <a:latin typeface="Arial Narrow"/>
                <a:cs typeface="Arial Narrow"/>
              </a:rPr>
              <a:t>Trembling or shaking </a:t>
            </a:r>
            <a:endParaRPr lang="en-GB" sz="2000" spc="50" dirty="0">
              <a:latin typeface="Arial Narrow"/>
              <a:cs typeface="Arial Narrow"/>
            </a:endParaRPr>
          </a:p>
        </p:txBody>
      </p: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41662D6B-EAC0-42DA-ABF1-274DE41A1A07}"/>
              </a:ext>
            </a:extLst>
          </p:cNvPr>
          <p:cNvCxnSpPr>
            <a:cxnSpLocks/>
          </p:cNvCxnSpPr>
          <p:nvPr/>
        </p:nvCxnSpPr>
        <p:spPr>
          <a:xfrm>
            <a:off x="6231381" y="3428435"/>
            <a:ext cx="4857186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0" name="Title 1">
            <a:extLst>
              <a:ext uri="{FF2B5EF4-FFF2-40B4-BE49-F238E27FC236}">
                <a16:creationId xmlns:a16="http://schemas.microsoft.com/office/drawing/2014/main" id="{6C861D47-8E0E-4689-BD55-C0BC19BB462F}"/>
              </a:ext>
            </a:extLst>
          </p:cNvPr>
          <p:cNvSpPr txBox="1">
            <a:spLocks/>
          </p:cNvSpPr>
          <p:nvPr/>
        </p:nvSpPr>
        <p:spPr>
          <a:xfrm>
            <a:off x="6229517" y="3542174"/>
            <a:ext cx="4855322" cy="335932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>
              <a:spcBef>
                <a:spcPct val="0"/>
              </a:spcBef>
              <a:spcAft>
                <a:spcPts val="1405"/>
              </a:spcAft>
            </a:pPr>
            <a:r>
              <a:rPr lang="en-US" sz="2000" spc="50" dirty="0">
                <a:latin typeface="Arial Narrow"/>
                <a:cs typeface="Arial Narrow"/>
              </a:rPr>
              <a:t>•</a:t>
            </a:r>
            <a:r>
              <a:rPr lang="en-US" sz="2000" spc="50" dirty="0">
                <a:solidFill>
                  <a:srgbClr val="FF0000"/>
                </a:solidFill>
                <a:latin typeface="Arial Narrow"/>
                <a:cs typeface="Arial Narrow"/>
              </a:rPr>
              <a:t> </a:t>
            </a:r>
            <a:r>
              <a:rPr lang="en-GB" sz="2000" spc="50" dirty="0">
                <a:latin typeface="Arial Narrow"/>
                <a:cs typeface="Arial Narrow"/>
              </a:rPr>
              <a:t>Excessive sweating and shortness of breath </a:t>
            </a:r>
          </a:p>
        </p:txBody>
      </p: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27F0290B-40A4-4DEF-8E1D-AED46E73B763}"/>
              </a:ext>
            </a:extLst>
          </p:cNvPr>
          <p:cNvCxnSpPr>
            <a:cxnSpLocks/>
          </p:cNvCxnSpPr>
          <p:nvPr/>
        </p:nvCxnSpPr>
        <p:spPr>
          <a:xfrm>
            <a:off x="6229517" y="3975448"/>
            <a:ext cx="4857186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2" name="Title 1">
            <a:extLst>
              <a:ext uri="{FF2B5EF4-FFF2-40B4-BE49-F238E27FC236}">
                <a16:creationId xmlns:a16="http://schemas.microsoft.com/office/drawing/2014/main" id="{F1C90EBD-10FC-453D-A8AD-EBDD667E59D4}"/>
              </a:ext>
            </a:extLst>
          </p:cNvPr>
          <p:cNvSpPr txBox="1">
            <a:spLocks/>
          </p:cNvSpPr>
          <p:nvPr/>
        </p:nvSpPr>
        <p:spPr>
          <a:xfrm>
            <a:off x="6229517" y="4091111"/>
            <a:ext cx="4855322" cy="335932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>
              <a:spcBef>
                <a:spcPct val="0"/>
              </a:spcBef>
              <a:spcAft>
                <a:spcPts val="1405"/>
              </a:spcAft>
            </a:pPr>
            <a:r>
              <a:rPr lang="en-US" sz="2000" spc="50" dirty="0">
                <a:latin typeface="Arial Narrow"/>
                <a:cs typeface="Arial Narrow"/>
              </a:rPr>
              <a:t>•</a:t>
            </a:r>
            <a:r>
              <a:rPr lang="en-US" sz="2000" spc="50" dirty="0">
                <a:solidFill>
                  <a:srgbClr val="FF0000"/>
                </a:solidFill>
                <a:latin typeface="Arial Narrow"/>
                <a:cs typeface="Arial Narrow"/>
              </a:rPr>
              <a:t> </a:t>
            </a:r>
            <a:r>
              <a:rPr lang="en-GB" sz="2000" spc="50" dirty="0">
                <a:latin typeface="Arial Narrow"/>
                <a:cs typeface="Arial Narrow"/>
              </a:rPr>
              <a:t>Lack of energy, muscle aches and pains  </a:t>
            </a:r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A2700774-1462-4635-B15C-BBDF68BAF6E2}"/>
              </a:ext>
            </a:extLst>
          </p:cNvPr>
          <p:cNvCxnSpPr>
            <a:cxnSpLocks/>
          </p:cNvCxnSpPr>
          <p:nvPr/>
        </p:nvCxnSpPr>
        <p:spPr>
          <a:xfrm>
            <a:off x="6229517" y="4524385"/>
            <a:ext cx="4857186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4" name="Title 1">
            <a:extLst>
              <a:ext uri="{FF2B5EF4-FFF2-40B4-BE49-F238E27FC236}">
                <a16:creationId xmlns:a16="http://schemas.microsoft.com/office/drawing/2014/main" id="{6F5381CC-9EE3-4597-861F-9F5A6AF9920E}"/>
              </a:ext>
            </a:extLst>
          </p:cNvPr>
          <p:cNvSpPr txBox="1">
            <a:spLocks/>
          </p:cNvSpPr>
          <p:nvPr/>
        </p:nvSpPr>
        <p:spPr>
          <a:xfrm>
            <a:off x="6229517" y="4635780"/>
            <a:ext cx="4855322" cy="335932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>
              <a:spcBef>
                <a:spcPct val="0"/>
              </a:spcBef>
              <a:spcAft>
                <a:spcPts val="1405"/>
              </a:spcAft>
            </a:pPr>
            <a:r>
              <a:rPr lang="en-US" sz="2000" spc="50" dirty="0">
                <a:latin typeface="Arial Narrow"/>
                <a:cs typeface="Arial Narrow"/>
              </a:rPr>
              <a:t>•</a:t>
            </a:r>
            <a:r>
              <a:rPr lang="en-US" sz="2000" spc="50" dirty="0">
                <a:solidFill>
                  <a:srgbClr val="FF0000"/>
                </a:solidFill>
                <a:latin typeface="Arial Narrow"/>
                <a:cs typeface="Arial Narrow"/>
              </a:rPr>
              <a:t> </a:t>
            </a:r>
            <a:r>
              <a:rPr lang="en-US" sz="2000" spc="50" dirty="0">
                <a:latin typeface="Arial Narrow"/>
                <a:cs typeface="Arial Narrow"/>
              </a:rPr>
              <a:t>Dry mouth, feeling sick and </a:t>
            </a:r>
            <a:r>
              <a:rPr lang="en-GB" sz="2000" spc="50" dirty="0">
                <a:latin typeface="Arial Narrow"/>
                <a:cs typeface="Arial Narrow"/>
              </a:rPr>
              <a:t>headaches</a:t>
            </a:r>
          </a:p>
        </p:txBody>
      </p: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2398AC23-8F97-49DA-8E5D-78F3B970229B}"/>
              </a:ext>
            </a:extLst>
          </p:cNvPr>
          <p:cNvCxnSpPr>
            <a:cxnSpLocks/>
          </p:cNvCxnSpPr>
          <p:nvPr/>
        </p:nvCxnSpPr>
        <p:spPr>
          <a:xfrm>
            <a:off x="6229517" y="5069054"/>
            <a:ext cx="4857186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Title 1">
            <a:hlinkClick r:id="" action="ppaction://noaction"/>
            <a:extLst>
              <a:ext uri="{FF2B5EF4-FFF2-40B4-BE49-F238E27FC236}">
                <a16:creationId xmlns:a16="http://schemas.microsoft.com/office/drawing/2014/main" id="{C25D6A4F-8482-4E9F-AEAE-CC112EAA64D1}"/>
              </a:ext>
            </a:extLst>
          </p:cNvPr>
          <p:cNvSpPr txBox="1">
            <a:spLocks/>
          </p:cNvSpPr>
          <p:nvPr/>
        </p:nvSpPr>
        <p:spPr>
          <a:xfrm>
            <a:off x="543488" y="869364"/>
            <a:ext cx="10975957" cy="787866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lvl="0">
              <a:spcBef>
                <a:spcPct val="0"/>
              </a:spcBef>
            </a:pPr>
            <a:r>
              <a:rPr lang="en-GB" sz="2200" b="1" spc="50" dirty="0">
                <a:latin typeface="Arial Narrow"/>
                <a:cs typeface="Arial Narrow"/>
              </a:rPr>
              <a:t>Anxiety is a normal body response which creates feelings of unease, such as worry or fear.</a:t>
            </a:r>
            <a:br>
              <a:rPr lang="en-GB" sz="2200" b="1" spc="50" dirty="0">
                <a:latin typeface="Arial Narrow"/>
                <a:cs typeface="Arial Narrow"/>
              </a:rPr>
            </a:br>
            <a:r>
              <a:rPr lang="en-GB" sz="2200" b="1" spc="50" dirty="0">
                <a:latin typeface="Arial Narrow"/>
                <a:cs typeface="Arial Narrow"/>
              </a:rPr>
              <a:t>Anxiety can be mild or severe and affects everybody in different ways.</a:t>
            </a:r>
            <a:r>
              <a:rPr lang="en-GB" sz="2400" b="1" spc="50" dirty="0">
                <a:latin typeface="Arial Narrow"/>
                <a:cs typeface="Arial Narrow"/>
              </a:rPr>
              <a:t> </a:t>
            </a:r>
            <a:r>
              <a:rPr lang="en-GB" sz="2200" b="1" spc="50" dirty="0">
                <a:latin typeface="Arial Narrow"/>
                <a:cs typeface="Arial Narrow"/>
              </a:rPr>
              <a:t>Common types are GAD, </a:t>
            </a:r>
          </a:p>
          <a:p>
            <a:pPr>
              <a:spcBef>
                <a:spcPct val="0"/>
              </a:spcBef>
            </a:pPr>
            <a:r>
              <a:rPr lang="en-GB" sz="2200" b="1" spc="50" dirty="0">
                <a:latin typeface="Arial Narrow"/>
                <a:cs typeface="Arial Narrow"/>
              </a:rPr>
              <a:t>panic disorder, and social anxiety.</a:t>
            </a:r>
          </a:p>
          <a:p>
            <a:pPr lvl="0">
              <a:spcBef>
                <a:spcPct val="0"/>
              </a:spcBef>
            </a:pPr>
            <a:r>
              <a:rPr lang="en-GB" sz="2200" b="1" spc="50" dirty="0">
                <a:latin typeface="Arial Narrow"/>
                <a:cs typeface="Arial Narrow"/>
              </a:rPr>
              <a:t>Symptoms may include: </a:t>
            </a:r>
            <a:endParaRPr lang="en-GB" sz="2200" b="1" spc="50" dirty="0">
              <a:latin typeface="Arial Narrow"/>
              <a:ea typeface="+mj-ea"/>
              <a:cs typeface="Arial Narrow"/>
            </a:endParaRPr>
          </a:p>
        </p:txBody>
      </p:sp>
      <p:sp>
        <p:nvSpPr>
          <p:cNvPr id="67" name="Title 1">
            <a:extLst>
              <a:ext uri="{FF2B5EF4-FFF2-40B4-BE49-F238E27FC236}">
                <a16:creationId xmlns:a16="http://schemas.microsoft.com/office/drawing/2014/main" id="{3DCD506D-67CD-4427-9B4B-C7AE22A4D917}"/>
              </a:ext>
            </a:extLst>
          </p:cNvPr>
          <p:cNvSpPr txBox="1">
            <a:spLocks/>
          </p:cNvSpPr>
          <p:nvPr/>
        </p:nvSpPr>
        <p:spPr>
          <a:xfrm>
            <a:off x="6229517" y="5199010"/>
            <a:ext cx="4855322" cy="335932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>
              <a:spcBef>
                <a:spcPct val="0"/>
              </a:spcBef>
              <a:spcAft>
                <a:spcPts val="1405"/>
              </a:spcAft>
            </a:pPr>
            <a:r>
              <a:rPr lang="en-US" sz="2000" spc="50" dirty="0">
                <a:latin typeface="Arial Narrow"/>
                <a:cs typeface="Arial Narrow"/>
              </a:rPr>
              <a:t>•</a:t>
            </a:r>
            <a:r>
              <a:rPr lang="en-US" sz="2000" spc="50" dirty="0">
                <a:solidFill>
                  <a:srgbClr val="FF0000"/>
                </a:solidFill>
                <a:latin typeface="Arial Narrow"/>
                <a:cs typeface="Arial Narrow"/>
              </a:rPr>
              <a:t> </a:t>
            </a:r>
            <a:r>
              <a:rPr lang="en-US" sz="2000" spc="50" dirty="0">
                <a:latin typeface="Arial Narrow"/>
                <a:cs typeface="Arial Narrow"/>
              </a:rPr>
              <a:t>Panic attacks</a:t>
            </a:r>
            <a:endParaRPr lang="en-GB" sz="2000" spc="50" dirty="0">
              <a:latin typeface="Arial Narrow"/>
              <a:cs typeface="Arial Narrow"/>
            </a:endParaRPr>
          </a:p>
        </p:txBody>
      </p: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F607DF21-DDCD-4189-8414-8A3A47B62F5A}"/>
              </a:ext>
            </a:extLst>
          </p:cNvPr>
          <p:cNvCxnSpPr>
            <a:cxnSpLocks/>
          </p:cNvCxnSpPr>
          <p:nvPr/>
        </p:nvCxnSpPr>
        <p:spPr>
          <a:xfrm>
            <a:off x="6229517" y="5632284"/>
            <a:ext cx="4857186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04496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00"/>
                            </p:stCondLst>
                            <p:childTnLst>
                              <p:par>
                                <p:cTn id="104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6" grpId="0"/>
      <p:bldP spid="38" grpId="0"/>
      <p:bldP spid="40" grpId="0"/>
      <p:bldP spid="42" grpId="0"/>
      <p:bldP spid="44" grpId="0"/>
      <p:bldP spid="46" grpId="0"/>
      <p:bldP spid="48" grpId="0"/>
      <p:bldP spid="50" grpId="0"/>
      <p:bldP spid="52" grpId="0"/>
      <p:bldP spid="54" grpId="0"/>
      <p:bldP spid="66" grpId="0"/>
      <p:bldP spid="6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lide Number Placeholder 11">
            <a:extLst>
              <a:ext uri="{FF2B5EF4-FFF2-40B4-BE49-F238E27FC236}">
                <a16:creationId xmlns:a16="http://schemas.microsoft.com/office/drawing/2014/main" id="{0AD0B098-C549-4936-9483-484892AF0A3D}"/>
              </a:ext>
            </a:extLst>
          </p:cNvPr>
          <p:cNvSpPr txBox="1">
            <a:spLocks/>
          </p:cNvSpPr>
          <p:nvPr/>
        </p:nvSpPr>
        <p:spPr>
          <a:xfrm>
            <a:off x="8484290" y="6257205"/>
            <a:ext cx="504201" cy="364768"/>
          </a:xfrm>
          <a:prstGeom prst="rect">
            <a:avLst/>
          </a:prstGeom>
          <a:ln>
            <a:noFill/>
          </a:ln>
        </p:spPr>
        <p:txBody>
          <a:bodyPr vert="horz" lIns="46076" tIns="23038" rIns="46076" bIns="23038" rtlCol="0" anchor="ctr"/>
          <a:lstStyle>
            <a:lvl1pPr algn="r">
              <a:defRPr sz="2800" b="1" i="0">
                <a:solidFill>
                  <a:srgbClr val="FFFFFF"/>
                </a:solidFill>
                <a:latin typeface="Arial Narrow"/>
                <a:cs typeface="Arial Narrow"/>
              </a:defRPr>
            </a:lvl1pPr>
          </a:lstStyle>
          <a:p>
            <a:pPr>
              <a:defRPr/>
            </a:pPr>
            <a:fld id="{5FD45250-8870-034C-95D8-56645336F5DB}" type="slidenum">
              <a:rPr lang="en-US" sz="1411"/>
              <a:pPr>
                <a:defRPr/>
              </a:pPr>
              <a:t>23</a:t>
            </a:fld>
            <a:endParaRPr lang="en-US" sz="1411" dirty="0"/>
          </a:p>
        </p:txBody>
      </p:sp>
      <p:pic>
        <p:nvPicPr>
          <p:cNvPr id="28" name="Picture 27" descr="arrow-forward.png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41232AE6-9590-41B3-9BFD-6D6FE7C5A1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26940" y="6283248"/>
            <a:ext cx="298807" cy="316020"/>
          </a:xfrm>
          <a:prstGeom prst="rect">
            <a:avLst/>
          </a:prstGeom>
        </p:spPr>
      </p:pic>
      <p:pic>
        <p:nvPicPr>
          <p:cNvPr id="29" name="Picture 28" descr="arrow-forward.png">
            <a:hlinkClick r:id="rId3" action="ppaction://hlinksldjump"/>
            <a:extLst>
              <a:ext uri="{FF2B5EF4-FFF2-40B4-BE49-F238E27FC236}">
                <a16:creationId xmlns:a16="http://schemas.microsoft.com/office/drawing/2014/main" id="{23ACCA93-15A6-420F-BB13-9101C41771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543488" y="6283248"/>
            <a:ext cx="298807" cy="316020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AEB9C961-70CE-4D47-9AFE-FD893D0284DE}"/>
              </a:ext>
            </a:extLst>
          </p:cNvPr>
          <p:cNvSpPr txBox="1">
            <a:spLocks/>
          </p:cNvSpPr>
          <p:nvPr/>
        </p:nvSpPr>
        <p:spPr>
          <a:xfrm>
            <a:off x="1120146" y="1015692"/>
            <a:ext cx="1888872" cy="455302"/>
          </a:xfrm>
          <a:prstGeom prst="rect">
            <a:avLst/>
          </a:prstGeom>
        </p:spPr>
        <p:txBody>
          <a:bodyPr vert="horz" wrap="none" lIns="0" tIns="0" rIns="0" bIns="0" rtlCol="0" anchor="t" anchorCtr="0">
            <a:normAutofit/>
          </a:bodyPr>
          <a:lstStyle/>
          <a:p>
            <a:pPr lvl="0">
              <a:spcBef>
                <a:spcPct val="0"/>
              </a:spcBef>
            </a:pPr>
            <a:r>
              <a:rPr lang="en-US" sz="2800" b="1" cap="all" spc="75" dirty="0">
                <a:latin typeface="Arial Narrow"/>
                <a:cs typeface="Arial Narrow"/>
              </a:rPr>
              <a:t>PSYCHOSIS</a:t>
            </a:r>
            <a:endParaRPr lang="en-US" sz="2800" b="1" i="1" cap="all" spc="75" dirty="0">
              <a:latin typeface="Arial Narrow"/>
              <a:cs typeface="Arial Narrow"/>
            </a:endParaRPr>
          </a:p>
        </p:txBody>
      </p:sp>
      <p:sp>
        <p:nvSpPr>
          <p:cNvPr id="14" name="Title 1">
            <a:hlinkClick r:id="" action="ppaction://noaction"/>
            <a:extLst>
              <a:ext uri="{FF2B5EF4-FFF2-40B4-BE49-F238E27FC236}">
                <a16:creationId xmlns:a16="http://schemas.microsoft.com/office/drawing/2014/main" id="{7721A6A5-24CE-4C07-9D1F-F38E8B72E7F9}"/>
              </a:ext>
            </a:extLst>
          </p:cNvPr>
          <p:cNvSpPr txBox="1">
            <a:spLocks/>
          </p:cNvSpPr>
          <p:nvPr/>
        </p:nvSpPr>
        <p:spPr>
          <a:xfrm>
            <a:off x="1120146" y="1572063"/>
            <a:ext cx="10206794" cy="1165460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lvl="0">
              <a:spcBef>
                <a:spcPct val="0"/>
              </a:spcBef>
            </a:pPr>
            <a:r>
              <a:rPr lang="en-GB" sz="2400" b="1" spc="50" dirty="0">
                <a:latin typeface="Arial Narrow"/>
                <a:cs typeface="Arial Narrow"/>
              </a:rPr>
              <a:t>Psychosis is a mental health problem that causes people to perceive or interpret</a:t>
            </a:r>
            <a:br>
              <a:rPr lang="en-GB" sz="2400" b="1" spc="50" dirty="0">
                <a:latin typeface="Arial Narrow"/>
                <a:cs typeface="Arial Narrow"/>
              </a:rPr>
            </a:br>
            <a:r>
              <a:rPr lang="en-GB" sz="2400" b="1" spc="50" dirty="0">
                <a:latin typeface="Arial Narrow"/>
                <a:cs typeface="Arial Narrow"/>
              </a:rPr>
              <a:t>things differently from those around them. This might involve hallucinations or</a:t>
            </a:r>
            <a:br>
              <a:rPr lang="en-GB" sz="2400" b="1" spc="50" dirty="0">
                <a:latin typeface="Arial Narrow"/>
                <a:cs typeface="Arial Narrow"/>
              </a:rPr>
            </a:br>
            <a:r>
              <a:rPr lang="en-GB" sz="2400" b="1" spc="50" dirty="0">
                <a:latin typeface="Arial Narrow"/>
                <a:cs typeface="Arial Narrow"/>
              </a:rPr>
              <a:t>delusions. Psychosis could be a sign of several mental health conditions.</a:t>
            </a:r>
            <a:endParaRPr lang="en-GB" sz="2400" b="1" spc="50" dirty="0">
              <a:latin typeface="Arial Narrow"/>
              <a:ea typeface="+mj-ea"/>
              <a:cs typeface="Arial Narrow"/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4FC0EC2-60E1-4485-A1C8-BC7058900857}"/>
              </a:ext>
            </a:extLst>
          </p:cNvPr>
          <p:cNvSpPr txBox="1">
            <a:spLocks/>
          </p:cNvSpPr>
          <p:nvPr/>
        </p:nvSpPr>
        <p:spPr>
          <a:xfrm>
            <a:off x="1958919" y="3151238"/>
            <a:ext cx="8274161" cy="1090498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>
              <a:spcBef>
                <a:spcPct val="0"/>
              </a:spcBef>
              <a:spcAft>
                <a:spcPts val="1405"/>
              </a:spcAft>
            </a:pPr>
            <a:r>
              <a:rPr lang="en-US" sz="2300" spc="50" dirty="0">
                <a:latin typeface="Arial Narrow"/>
                <a:cs typeface="Arial Narrow"/>
              </a:rPr>
              <a:t>• </a:t>
            </a:r>
            <a:r>
              <a:rPr lang="en-GB" sz="2300" b="1" spc="50" dirty="0">
                <a:latin typeface="Arial Narrow"/>
                <a:cs typeface="Arial Narrow"/>
              </a:rPr>
              <a:t>Hallucinations</a:t>
            </a:r>
            <a:r>
              <a:rPr lang="en-GB" sz="2300" spc="50" dirty="0">
                <a:latin typeface="Arial Narrow"/>
                <a:cs typeface="Arial Narrow"/>
              </a:rPr>
              <a:t> – where a person hears, sees and, in some cases,</a:t>
            </a:r>
            <a:br>
              <a:rPr lang="en-GB" sz="2300" spc="50" dirty="0">
                <a:latin typeface="Arial Narrow"/>
                <a:cs typeface="Arial Narrow"/>
              </a:rPr>
            </a:br>
            <a:r>
              <a:rPr lang="en-GB" sz="2300" spc="50" dirty="0">
                <a:latin typeface="Arial Narrow"/>
                <a:cs typeface="Arial Narrow"/>
              </a:rPr>
              <a:t>  feels, smells or tastes things that aren't there; a common hallucination</a:t>
            </a:r>
            <a:br>
              <a:rPr lang="en-GB" sz="2300" spc="50" dirty="0">
                <a:latin typeface="Arial Narrow"/>
                <a:cs typeface="Arial Narrow"/>
              </a:rPr>
            </a:br>
            <a:r>
              <a:rPr lang="en-GB" sz="2300" spc="50" dirty="0">
                <a:latin typeface="Arial Narrow"/>
                <a:cs typeface="Arial Narrow"/>
              </a:rPr>
              <a:t>  is hearing voices 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C19A238-C29A-4152-A801-E51868C0BD53}"/>
              </a:ext>
            </a:extLst>
          </p:cNvPr>
          <p:cNvCxnSpPr>
            <a:cxnSpLocks/>
          </p:cNvCxnSpPr>
          <p:nvPr/>
        </p:nvCxnSpPr>
        <p:spPr>
          <a:xfrm>
            <a:off x="1958918" y="4368830"/>
            <a:ext cx="8274164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C327AA64-DB82-485B-BA59-3BEAA5B13A2C}"/>
              </a:ext>
            </a:extLst>
          </p:cNvPr>
          <p:cNvSpPr txBox="1">
            <a:spLocks/>
          </p:cNvSpPr>
          <p:nvPr/>
        </p:nvSpPr>
        <p:spPr>
          <a:xfrm>
            <a:off x="1958920" y="4514977"/>
            <a:ext cx="8274161" cy="1091454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>
              <a:spcBef>
                <a:spcPct val="0"/>
              </a:spcBef>
              <a:spcAft>
                <a:spcPts val="1405"/>
              </a:spcAft>
            </a:pPr>
            <a:r>
              <a:rPr lang="en-US" sz="2300" spc="50" dirty="0">
                <a:latin typeface="Arial Narrow"/>
                <a:cs typeface="Arial Narrow"/>
              </a:rPr>
              <a:t>• </a:t>
            </a:r>
            <a:r>
              <a:rPr lang="en-GB" sz="2300" b="1" spc="50" dirty="0">
                <a:latin typeface="Arial Narrow"/>
                <a:cs typeface="Arial Narrow"/>
              </a:rPr>
              <a:t>Delusions</a:t>
            </a:r>
            <a:r>
              <a:rPr lang="en-GB" sz="2300" spc="50" dirty="0">
                <a:latin typeface="Arial Narrow"/>
                <a:cs typeface="Arial Narrow"/>
              </a:rPr>
              <a:t> – where a person has strong beliefs that aren't shared by</a:t>
            </a:r>
            <a:br>
              <a:rPr lang="en-GB" sz="2300" spc="50" dirty="0">
                <a:latin typeface="Arial Narrow"/>
                <a:cs typeface="Arial Narrow"/>
              </a:rPr>
            </a:br>
            <a:r>
              <a:rPr lang="en-GB" sz="2300" spc="50" dirty="0">
                <a:latin typeface="Arial Narrow"/>
                <a:cs typeface="Arial Narrow"/>
              </a:rPr>
              <a:t>  others; a common delusion is someone believing there is a conspiracy</a:t>
            </a:r>
            <a:br>
              <a:rPr lang="en-GB" sz="2300" spc="50" dirty="0">
                <a:latin typeface="Arial Narrow"/>
                <a:cs typeface="Arial Narrow"/>
              </a:rPr>
            </a:br>
            <a:r>
              <a:rPr lang="en-GB" sz="2300" spc="50" dirty="0">
                <a:latin typeface="Arial Narrow"/>
                <a:cs typeface="Arial Narrow"/>
              </a:rPr>
              <a:t>  to harm them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2ACF531-B50F-4160-996D-809618F17C27}"/>
              </a:ext>
            </a:extLst>
          </p:cNvPr>
          <p:cNvCxnSpPr>
            <a:cxnSpLocks/>
          </p:cNvCxnSpPr>
          <p:nvPr/>
        </p:nvCxnSpPr>
        <p:spPr>
          <a:xfrm>
            <a:off x="1958918" y="5694970"/>
            <a:ext cx="8274164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641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lide Number Placeholder 11">
            <a:extLst>
              <a:ext uri="{FF2B5EF4-FFF2-40B4-BE49-F238E27FC236}">
                <a16:creationId xmlns:a16="http://schemas.microsoft.com/office/drawing/2014/main" id="{0AD0B098-C549-4936-9483-484892AF0A3D}"/>
              </a:ext>
            </a:extLst>
          </p:cNvPr>
          <p:cNvSpPr txBox="1">
            <a:spLocks/>
          </p:cNvSpPr>
          <p:nvPr/>
        </p:nvSpPr>
        <p:spPr>
          <a:xfrm>
            <a:off x="8484290" y="6257205"/>
            <a:ext cx="504201" cy="364768"/>
          </a:xfrm>
          <a:prstGeom prst="rect">
            <a:avLst/>
          </a:prstGeom>
          <a:ln>
            <a:noFill/>
          </a:ln>
        </p:spPr>
        <p:txBody>
          <a:bodyPr vert="horz" lIns="46076" tIns="23038" rIns="46076" bIns="23038" rtlCol="0" anchor="ctr"/>
          <a:lstStyle>
            <a:lvl1pPr algn="r">
              <a:defRPr sz="2800" b="1" i="0">
                <a:solidFill>
                  <a:srgbClr val="FFFFFF"/>
                </a:solidFill>
                <a:latin typeface="Arial Narrow"/>
                <a:cs typeface="Arial Narrow"/>
              </a:defRPr>
            </a:lvl1pPr>
          </a:lstStyle>
          <a:p>
            <a:pPr>
              <a:defRPr/>
            </a:pPr>
            <a:fld id="{5FD45250-8870-034C-95D8-56645336F5DB}" type="slidenum">
              <a:rPr lang="en-US" sz="1411"/>
              <a:pPr>
                <a:defRPr/>
              </a:pPr>
              <a:t>24</a:t>
            </a:fld>
            <a:endParaRPr lang="en-US" sz="1411" dirty="0"/>
          </a:p>
        </p:txBody>
      </p:sp>
      <p:pic>
        <p:nvPicPr>
          <p:cNvPr id="28" name="Picture 27" descr="arrow-forward.png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41232AE6-9590-41B3-9BFD-6D6FE7C5A1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26940" y="6283248"/>
            <a:ext cx="298807" cy="316020"/>
          </a:xfrm>
          <a:prstGeom prst="rect">
            <a:avLst/>
          </a:prstGeom>
        </p:spPr>
      </p:pic>
      <p:pic>
        <p:nvPicPr>
          <p:cNvPr id="29" name="Picture 28" descr="arrow-forward.png">
            <a:hlinkClick r:id="rId3" action="ppaction://hlinksldjump"/>
            <a:extLst>
              <a:ext uri="{FF2B5EF4-FFF2-40B4-BE49-F238E27FC236}">
                <a16:creationId xmlns:a16="http://schemas.microsoft.com/office/drawing/2014/main" id="{23ACCA93-15A6-420F-BB13-9101C41771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543488" y="6283248"/>
            <a:ext cx="298807" cy="316020"/>
          </a:xfrm>
          <a:prstGeom prst="rect">
            <a:avLst/>
          </a:prstGeom>
        </p:spPr>
      </p:pic>
      <p:sp>
        <p:nvSpPr>
          <p:cNvPr id="34" name="Title 1">
            <a:extLst>
              <a:ext uri="{FF2B5EF4-FFF2-40B4-BE49-F238E27FC236}">
                <a16:creationId xmlns:a16="http://schemas.microsoft.com/office/drawing/2014/main" id="{201593D5-0F92-4AFB-8AA8-4FF22C67776B}"/>
              </a:ext>
            </a:extLst>
          </p:cNvPr>
          <p:cNvSpPr txBox="1">
            <a:spLocks/>
          </p:cNvSpPr>
          <p:nvPr/>
        </p:nvSpPr>
        <p:spPr>
          <a:xfrm>
            <a:off x="606238" y="1120864"/>
            <a:ext cx="3019464" cy="400074"/>
          </a:xfrm>
          <a:prstGeom prst="rect">
            <a:avLst/>
          </a:prstGeom>
        </p:spPr>
        <p:txBody>
          <a:bodyPr vert="horz" wrap="none" lIns="0" tIns="0" rIns="0" bIns="0" rtlCol="0" anchor="t" anchorCtr="0">
            <a:normAutofit lnSpcReduction="10000"/>
          </a:bodyPr>
          <a:lstStyle/>
          <a:p>
            <a:pPr lvl="0">
              <a:spcBef>
                <a:spcPct val="0"/>
              </a:spcBef>
            </a:pPr>
            <a:r>
              <a:rPr lang="en-US" sz="2800" b="1" cap="all" spc="75" dirty="0">
                <a:latin typeface="Arial Narrow"/>
                <a:cs typeface="Arial Narrow"/>
              </a:rPr>
              <a:t>PSYCHOSIS </a:t>
            </a:r>
            <a:r>
              <a:rPr lang="en-US" sz="1600" b="1" i="1" cap="all" spc="75" dirty="0">
                <a:latin typeface="Arial Narrow"/>
                <a:cs typeface="Arial Narrow"/>
              </a:rPr>
              <a:t>continued</a:t>
            </a:r>
            <a:endParaRPr lang="en-US" sz="2800" b="1" i="1" cap="all" spc="75" dirty="0">
              <a:latin typeface="Arial Narrow"/>
              <a:cs typeface="Arial Narrow"/>
            </a:endParaRPr>
          </a:p>
        </p:txBody>
      </p:sp>
      <p:sp>
        <p:nvSpPr>
          <p:cNvPr id="36" name="Title 1">
            <a:hlinkClick r:id="" action="ppaction://noaction"/>
            <a:extLst>
              <a:ext uri="{FF2B5EF4-FFF2-40B4-BE49-F238E27FC236}">
                <a16:creationId xmlns:a16="http://schemas.microsoft.com/office/drawing/2014/main" id="{00A8FF4F-CBAE-4C11-8D90-43790BA80E87}"/>
              </a:ext>
            </a:extLst>
          </p:cNvPr>
          <p:cNvSpPr txBox="1">
            <a:spLocks/>
          </p:cNvSpPr>
          <p:nvPr/>
        </p:nvSpPr>
        <p:spPr>
          <a:xfrm>
            <a:off x="606237" y="1593961"/>
            <a:ext cx="11019510" cy="1503821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lvl="0">
              <a:spcBef>
                <a:spcPct val="0"/>
              </a:spcBef>
            </a:pPr>
            <a:r>
              <a:rPr lang="en-GB" sz="2400" b="1" spc="50" dirty="0">
                <a:latin typeface="Arial Narrow"/>
                <a:cs typeface="Arial Narrow"/>
              </a:rPr>
              <a:t>Psychosis can be caused by conditions such as bipolar disorder and schizophrenia,</a:t>
            </a:r>
            <a:br>
              <a:rPr lang="en-GB" sz="2400" b="1" spc="50" dirty="0">
                <a:latin typeface="Arial Narrow"/>
                <a:cs typeface="Arial Narrow"/>
              </a:rPr>
            </a:br>
            <a:r>
              <a:rPr lang="en-GB" sz="2400" b="1" spc="50" dirty="0">
                <a:latin typeface="Arial Narrow"/>
                <a:cs typeface="Arial Narrow"/>
              </a:rPr>
              <a:t>but it can also be triggered by other events such as having a traumatic experience.</a:t>
            </a:r>
            <a:br>
              <a:rPr lang="en-GB" sz="2400" b="1" spc="50" dirty="0">
                <a:latin typeface="Arial Narrow"/>
                <a:cs typeface="Arial Narrow"/>
              </a:rPr>
            </a:br>
            <a:r>
              <a:rPr lang="en-GB" sz="2400" b="1" spc="50" dirty="0">
                <a:latin typeface="Arial Narrow"/>
                <a:cs typeface="Arial Narrow"/>
              </a:rPr>
              <a:t>Someone who develops psychosis will have their own unique set of symptoms and</a:t>
            </a:r>
            <a:br>
              <a:rPr lang="en-GB" sz="2400" b="1" spc="50" dirty="0">
                <a:latin typeface="Arial Narrow"/>
                <a:cs typeface="Arial Narrow"/>
              </a:rPr>
            </a:br>
            <a:r>
              <a:rPr lang="en-GB" sz="2400" b="1" spc="50" dirty="0">
                <a:latin typeface="Arial Narrow"/>
                <a:cs typeface="Arial Narrow"/>
              </a:rPr>
              <a:t>experiences, according to their particular condition. Signs and symptoms may include:</a:t>
            </a:r>
          </a:p>
          <a:p>
            <a:pPr lvl="0">
              <a:spcBef>
                <a:spcPct val="0"/>
              </a:spcBef>
            </a:pPr>
            <a:endParaRPr lang="en-GB" sz="2400" b="1" spc="50" dirty="0">
              <a:solidFill>
                <a:schemeClr val="bg1">
                  <a:lumMod val="50000"/>
                </a:schemeClr>
              </a:solidFill>
              <a:latin typeface="Arial Narrow"/>
              <a:ea typeface="+mj-ea"/>
              <a:cs typeface="Arial Narrow"/>
            </a:endParaRP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BE5DB681-3F4B-4DFE-8401-1DE3BD0E5C19}"/>
              </a:ext>
            </a:extLst>
          </p:cNvPr>
          <p:cNvSpPr txBox="1">
            <a:spLocks/>
          </p:cNvSpPr>
          <p:nvPr/>
        </p:nvSpPr>
        <p:spPr>
          <a:xfrm>
            <a:off x="2196914" y="3362078"/>
            <a:ext cx="3663028" cy="335932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>
              <a:spcBef>
                <a:spcPct val="0"/>
              </a:spcBef>
              <a:spcAft>
                <a:spcPts val="1405"/>
              </a:spcAft>
            </a:pPr>
            <a:r>
              <a:rPr lang="en-US" sz="2000" spc="50" dirty="0">
                <a:latin typeface="Arial Narrow"/>
                <a:cs typeface="Arial Narrow"/>
              </a:rPr>
              <a:t>•</a:t>
            </a:r>
            <a:r>
              <a:rPr lang="en-US" sz="2000" spc="50" dirty="0">
                <a:solidFill>
                  <a:srgbClr val="FF0000"/>
                </a:solidFill>
                <a:latin typeface="Arial Narrow"/>
                <a:cs typeface="Arial Narrow"/>
              </a:rPr>
              <a:t> </a:t>
            </a:r>
            <a:r>
              <a:rPr lang="en-GB" sz="2000" spc="50" dirty="0">
                <a:latin typeface="Arial Narrow"/>
                <a:cs typeface="Arial Narrow"/>
              </a:rPr>
              <a:t>Hallucinations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67D07058-63C1-4D6B-B05C-112B5E67AD00}"/>
              </a:ext>
            </a:extLst>
          </p:cNvPr>
          <p:cNvCxnSpPr>
            <a:cxnSpLocks/>
          </p:cNvCxnSpPr>
          <p:nvPr/>
        </p:nvCxnSpPr>
        <p:spPr>
          <a:xfrm>
            <a:off x="2196914" y="3786694"/>
            <a:ext cx="3663028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" name="Title 1">
            <a:extLst>
              <a:ext uri="{FF2B5EF4-FFF2-40B4-BE49-F238E27FC236}">
                <a16:creationId xmlns:a16="http://schemas.microsoft.com/office/drawing/2014/main" id="{0B0C891F-9803-4A1E-A0F4-AB6CADE7D036}"/>
              </a:ext>
            </a:extLst>
          </p:cNvPr>
          <p:cNvSpPr txBox="1">
            <a:spLocks/>
          </p:cNvSpPr>
          <p:nvPr/>
        </p:nvSpPr>
        <p:spPr>
          <a:xfrm>
            <a:off x="2196914" y="3914934"/>
            <a:ext cx="3663028" cy="335932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>
              <a:spcBef>
                <a:spcPct val="0"/>
              </a:spcBef>
              <a:spcAft>
                <a:spcPts val="1405"/>
              </a:spcAft>
            </a:pPr>
            <a:r>
              <a:rPr lang="en-US" sz="2000" spc="50" dirty="0">
                <a:latin typeface="Arial Narrow"/>
                <a:cs typeface="Arial Narrow"/>
              </a:rPr>
              <a:t>•</a:t>
            </a:r>
            <a:r>
              <a:rPr lang="en-US" sz="2000" spc="50" dirty="0">
                <a:solidFill>
                  <a:srgbClr val="FF0000"/>
                </a:solidFill>
                <a:latin typeface="Arial Narrow"/>
                <a:cs typeface="Arial Narrow"/>
              </a:rPr>
              <a:t> </a:t>
            </a:r>
            <a:r>
              <a:rPr lang="en-GB" sz="2000" spc="50" dirty="0">
                <a:latin typeface="Arial Narrow"/>
                <a:cs typeface="Arial Narrow"/>
              </a:rPr>
              <a:t>Delusions </a:t>
            </a: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7DCB2168-CE17-4566-975E-4AFB12C0DF8A}"/>
              </a:ext>
            </a:extLst>
          </p:cNvPr>
          <p:cNvCxnSpPr>
            <a:cxnSpLocks/>
          </p:cNvCxnSpPr>
          <p:nvPr/>
        </p:nvCxnSpPr>
        <p:spPr>
          <a:xfrm>
            <a:off x="2196914" y="4332464"/>
            <a:ext cx="3663028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2" name="Title 1">
            <a:extLst>
              <a:ext uri="{FF2B5EF4-FFF2-40B4-BE49-F238E27FC236}">
                <a16:creationId xmlns:a16="http://schemas.microsoft.com/office/drawing/2014/main" id="{4EA3D207-BA6A-4735-9FD3-893FBF228588}"/>
              </a:ext>
            </a:extLst>
          </p:cNvPr>
          <p:cNvSpPr txBox="1">
            <a:spLocks/>
          </p:cNvSpPr>
          <p:nvPr/>
        </p:nvSpPr>
        <p:spPr>
          <a:xfrm>
            <a:off x="2196912" y="4463319"/>
            <a:ext cx="3663030" cy="335932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>
              <a:spcBef>
                <a:spcPct val="0"/>
              </a:spcBef>
              <a:spcAft>
                <a:spcPts val="1405"/>
              </a:spcAft>
            </a:pPr>
            <a:r>
              <a:rPr lang="en-US" sz="2000" spc="50" dirty="0">
                <a:latin typeface="Arial Narrow"/>
                <a:cs typeface="Arial Narrow"/>
              </a:rPr>
              <a:t>•</a:t>
            </a:r>
            <a:r>
              <a:rPr lang="en-US" sz="2000" spc="50" dirty="0">
                <a:solidFill>
                  <a:srgbClr val="FF0000"/>
                </a:solidFill>
                <a:latin typeface="Arial Narrow"/>
                <a:cs typeface="Arial Narrow"/>
              </a:rPr>
              <a:t> </a:t>
            </a:r>
            <a:r>
              <a:rPr lang="en-GB" sz="2000" spc="50" dirty="0">
                <a:latin typeface="Arial Narrow"/>
                <a:cs typeface="Arial Narrow"/>
              </a:rPr>
              <a:t>Confused and disturbed thoughts </a:t>
            </a:r>
          </a:p>
        </p:txBody>
      </p: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3BDA0F93-022E-4296-A5FB-DFA48F838F1A}"/>
              </a:ext>
            </a:extLst>
          </p:cNvPr>
          <p:cNvCxnSpPr>
            <a:cxnSpLocks/>
          </p:cNvCxnSpPr>
          <p:nvPr/>
        </p:nvCxnSpPr>
        <p:spPr>
          <a:xfrm>
            <a:off x="2196912" y="4887935"/>
            <a:ext cx="366303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4" name="Title 1">
            <a:extLst>
              <a:ext uri="{FF2B5EF4-FFF2-40B4-BE49-F238E27FC236}">
                <a16:creationId xmlns:a16="http://schemas.microsoft.com/office/drawing/2014/main" id="{D1362B79-57E7-4E1D-BC57-469E1D9684F2}"/>
              </a:ext>
            </a:extLst>
          </p:cNvPr>
          <p:cNvSpPr txBox="1">
            <a:spLocks/>
          </p:cNvSpPr>
          <p:nvPr/>
        </p:nvSpPr>
        <p:spPr>
          <a:xfrm>
            <a:off x="2196912" y="5025700"/>
            <a:ext cx="3663030" cy="335932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>
              <a:spcBef>
                <a:spcPct val="0"/>
              </a:spcBef>
              <a:spcAft>
                <a:spcPts val="1405"/>
              </a:spcAft>
            </a:pPr>
            <a:r>
              <a:rPr lang="en-US" sz="2000" spc="50" dirty="0">
                <a:latin typeface="Arial Narrow"/>
                <a:cs typeface="Arial Narrow"/>
              </a:rPr>
              <a:t>•</a:t>
            </a:r>
            <a:r>
              <a:rPr lang="en-US" sz="2000" spc="50" dirty="0">
                <a:solidFill>
                  <a:srgbClr val="FF0000"/>
                </a:solidFill>
                <a:latin typeface="Arial Narrow"/>
                <a:cs typeface="Arial Narrow"/>
              </a:rPr>
              <a:t> </a:t>
            </a:r>
            <a:r>
              <a:rPr lang="en-GB" sz="2000" spc="50" dirty="0">
                <a:latin typeface="Arial Narrow"/>
                <a:cs typeface="Arial Narrow"/>
              </a:rPr>
              <a:t>Lack of insight and self-awareness </a:t>
            </a: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5B1448A8-9341-4624-8A17-DD0E59E6BAE1}"/>
              </a:ext>
            </a:extLst>
          </p:cNvPr>
          <p:cNvCxnSpPr>
            <a:cxnSpLocks/>
          </p:cNvCxnSpPr>
          <p:nvPr/>
        </p:nvCxnSpPr>
        <p:spPr>
          <a:xfrm>
            <a:off x="2196912" y="5471805"/>
            <a:ext cx="366303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6" name="Title 1">
            <a:extLst>
              <a:ext uri="{FF2B5EF4-FFF2-40B4-BE49-F238E27FC236}">
                <a16:creationId xmlns:a16="http://schemas.microsoft.com/office/drawing/2014/main" id="{79EDE4A3-8594-4C02-9BA7-2D4A19282A3F}"/>
              </a:ext>
            </a:extLst>
          </p:cNvPr>
          <p:cNvSpPr txBox="1">
            <a:spLocks/>
          </p:cNvSpPr>
          <p:nvPr/>
        </p:nvSpPr>
        <p:spPr>
          <a:xfrm>
            <a:off x="6355244" y="3362078"/>
            <a:ext cx="3663028" cy="335932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>
              <a:spcBef>
                <a:spcPct val="0"/>
              </a:spcBef>
              <a:spcAft>
                <a:spcPts val="1405"/>
              </a:spcAft>
            </a:pPr>
            <a:r>
              <a:rPr lang="en-US" sz="2000" spc="50" dirty="0">
                <a:latin typeface="Arial Narrow"/>
                <a:cs typeface="Arial Narrow"/>
              </a:rPr>
              <a:t>•</a:t>
            </a:r>
            <a:r>
              <a:rPr lang="en-US" sz="2000" spc="50" dirty="0">
                <a:solidFill>
                  <a:srgbClr val="FF0000"/>
                </a:solidFill>
                <a:latin typeface="Arial Narrow"/>
                <a:cs typeface="Arial Narrow"/>
              </a:rPr>
              <a:t> </a:t>
            </a:r>
            <a:r>
              <a:rPr lang="en-GB" sz="2000" spc="50" dirty="0">
                <a:latin typeface="Arial Narrow"/>
                <a:cs typeface="Arial Narrow"/>
              </a:rPr>
              <a:t>Suspiciousness</a:t>
            </a:r>
          </a:p>
        </p:txBody>
      </p: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8F37635C-6F25-4FD2-97C5-DE2BAB576FB8}"/>
              </a:ext>
            </a:extLst>
          </p:cNvPr>
          <p:cNvCxnSpPr>
            <a:cxnSpLocks/>
          </p:cNvCxnSpPr>
          <p:nvPr/>
        </p:nvCxnSpPr>
        <p:spPr>
          <a:xfrm>
            <a:off x="6355244" y="3786694"/>
            <a:ext cx="3663028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8" name="Title 1">
            <a:extLst>
              <a:ext uri="{FF2B5EF4-FFF2-40B4-BE49-F238E27FC236}">
                <a16:creationId xmlns:a16="http://schemas.microsoft.com/office/drawing/2014/main" id="{94996614-75A5-4EB5-8919-F44A313B0917}"/>
              </a:ext>
            </a:extLst>
          </p:cNvPr>
          <p:cNvSpPr txBox="1">
            <a:spLocks/>
          </p:cNvSpPr>
          <p:nvPr/>
        </p:nvSpPr>
        <p:spPr>
          <a:xfrm>
            <a:off x="6355244" y="3914934"/>
            <a:ext cx="3663028" cy="335932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>
              <a:spcBef>
                <a:spcPct val="0"/>
              </a:spcBef>
              <a:spcAft>
                <a:spcPts val="1405"/>
              </a:spcAft>
            </a:pPr>
            <a:r>
              <a:rPr lang="en-US" sz="2000" spc="50" dirty="0">
                <a:latin typeface="Arial Narrow"/>
                <a:cs typeface="Arial Narrow"/>
              </a:rPr>
              <a:t>•</a:t>
            </a:r>
            <a:r>
              <a:rPr lang="en-US" sz="2000" spc="50" dirty="0">
                <a:solidFill>
                  <a:srgbClr val="FF0000"/>
                </a:solidFill>
                <a:latin typeface="Arial Narrow"/>
                <a:cs typeface="Arial Narrow"/>
              </a:rPr>
              <a:t> </a:t>
            </a:r>
            <a:r>
              <a:rPr lang="en-GB" sz="2000" spc="50" dirty="0">
                <a:latin typeface="Arial Narrow"/>
                <a:cs typeface="Arial Narrow"/>
              </a:rPr>
              <a:t>Disturbed sleep patterns </a:t>
            </a:r>
          </a:p>
        </p:txBody>
      </p: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A5C39B3B-13F2-462B-A437-74F5FCEAC300}"/>
              </a:ext>
            </a:extLst>
          </p:cNvPr>
          <p:cNvCxnSpPr>
            <a:cxnSpLocks/>
          </p:cNvCxnSpPr>
          <p:nvPr/>
        </p:nvCxnSpPr>
        <p:spPr>
          <a:xfrm>
            <a:off x="6355244" y="4332464"/>
            <a:ext cx="3663028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0" name="Title 1">
            <a:extLst>
              <a:ext uri="{FF2B5EF4-FFF2-40B4-BE49-F238E27FC236}">
                <a16:creationId xmlns:a16="http://schemas.microsoft.com/office/drawing/2014/main" id="{842F0657-3FD0-4C3E-A08A-64AB7A81A88B}"/>
              </a:ext>
            </a:extLst>
          </p:cNvPr>
          <p:cNvSpPr txBox="1">
            <a:spLocks/>
          </p:cNvSpPr>
          <p:nvPr/>
        </p:nvSpPr>
        <p:spPr>
          <a:xfrm>
            <a:off x="6355242" y="4463319"/>
            <a:ext cx="3663030" cy="335932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>
              <a:spcBef>
                <a:spcPct val="0"/>
              </a:spcBef>
              <a:spcAft>
                <a:spcPts val="1405"/>
              </a:spcAft>
            </a:pPr>
            <a:r>
              <a:rPr lang="en-US" sz="2000" spc="50" dirty="0">
                <a:latin typeface="Arial Narrow"/>
                <a:cs typeface="Arial Narrow"/>
              </a:rPr>
              <a:t>•</a:t>
            </a:r>
            <a:r>
              <a:rPr lang="en-US" sz="2000" spc="50" dirty="0">
                <a:solidFill>
                  <a:srgbClr val="FF0000"/>
                </a:solidFill>
                <a:latin typeface="Arial Narrow"/>
                <a:cs typeface="Arial Narrow"/>
              </a:rPr>
              <a:t> </a:t>
            </a:r>
            <a:r>
              <a:rPr lang="en-GB" sz="2000" spc="50" dirty="0">
                <a:latin typeface="Arial Narrow"/>
                <a:cs typeface="Arial Narrow"/>
              </a:rPr>
              <a:t>Depression and anxiety</a:t>
            </a:r>
          </a:p>
        </p:txBody>
      </p: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3390DF4F-7729-40AC-9127-8BD206E2F07C}"/>
              </a:ext>
            </a:extLst>
          </p:cNvPr>
          <p:cNvCxnSpPr>
            <a:cxnSpLocks/>
          </p:cNvCxnSpPr>
          <p:nvPr/>
        </p:nvCxnSpPr>
        <p:spPr>
          <a:xfrm>
            <a:off x="6355242" y="4887935"/>
            <a:ext cx="366303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2" name="Title 1">
            <a:extLst>
              <a:ext uri="{FF2B5EF4-FFF2-40B4-BE49-F238E27FC236}">
                <a16:creationId xmlns:a16="http://schemas.microsoft.com/office/drawing/2014/main" id="{9D4BD58F-135C-4B87-B497-269D220989F2}"/>
              </a:ext>
            </a:extLst>
          </p:cNvPr>
          <p:cNvSpPr txBox="1">
            <a:spLocks/>
          </p:cNvSpPr>
          <p:nvPr/>
        </p:nvSpPr>
        <p:spPr>
          <a:xfrm>
            <a:off x="6355242" y="5035225"/>
            <a:ext cx="3663030" cy="335932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>
              <a:spcBef>
                <a:spcPct val="0"/>
              </a:spcBef>
              <a:spcAft>
                <a:spcPts val="1405"/>
              </a:spcAft>
            </a:pPr>
            <a:r>
              <a:rPr lang="en-US" sz="2000" spc="50" dirty="0">
                <a:latin typeface="Arial Narrow"/>
                <a:cs typeface="Arial Narrow"/>
              </a:rPr>
              <a:t>•</a:t>
            </a:r>
            <a:r>
              <a:rPr lang="en-US" sz="2000" spc="50" dirty="0">
                <a:solidFill>
                  <a:srgbClr val="FF0000"/>
                </a:solidFill>
                <a:latin typeface="Arial Narrow"/>
                <a:cs typeface="Arial Narrow"/>
              </a:rPr>
              <a:t> </a:t>
            </a:r>
            <a:r>
              <a:rPr lang="en-GB" sz="2000" spc="50" dirty="0">
                <a:latin typeface="Arial Narrow"/>
                <a:cs typeface="Arial Narrow"/>
              </a:rPr>
              <a:t>Suicidal thoughts or actions</a:t>
            </a:r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402DD74C-BDA2-4E7C-95BB-1322DE0178F3}"/>
              </a:ext>
            </a:extLst>
          </p:cNvPr>
          <p:cNvCxnSpPr>
            <a:cxnSpLocks/>
          </p:cNvCxnSpPr>
          <p:nvPr/>
        </p:nvCxnSpPr>
        <p:spPr>
          <a:xfrm>
            <a:off x="6355242" y="5471805"/>
            <a:ext cx="366303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269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40" grpId="0"/>
      <p:bldP spid="42" grpId="0"/>
      <p:bldP spid="44" grpId="0"/>
      <p:bldP spid="46" grpId="0"/>
      <p:bldP spid="48" grpId="0"/>
      <p:bldP spid="50" grpId="0"/>
      <p:bldP spid="5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lide Number Placeholder 11">
            <a:extLst>
              <a:ext uri="{FF2B5EF4-FFF2-40B4-BE49-F238E27FC236}">
                <a16:creationId xmlns:a16="http://schemas.microsoft.com/office/drawing/2014/main" id="{0AD0B098-C549-4936-9483-484892AF0A3D}"/>
              </a:ext>
            </a:extLst>
          </p:cNvPr>
          <p:cNvSpPr txBox="1">
            <a:spLocks/>
          </p:cNvSpPr>
          <p:nvPr/>
        </p:nvSpPr>
        <p:spPr>
          <a:xfrm>
            <a:off x="8484290" y="6257205"/>
            <a:ext cx="504201" cy="364768"/>
          </a:xfrm>
          <a:prstGeom prst="rect">
            <a:avLst/>
          </a:prstGeom>
          <a:ln>
            <a:noFill/>
          </a:ln>
        </p:spPr>
        <p:txBody>
          <a:bodyPr vert="horz" lIns="46076" tIns="23038" rIns="46076" bIns="23038" rtlCol="0" anchor="ctr"/>
          <a:lstStyle>
            <a:lvl1pPr algn="r">
              <a:defRPr sz="2800" b="1" i="0">
                <a:solidFill>
                  <a:srgbClr val="FFFFFF"/>
                </a:solidFill>
                <a:latin typeface="Arial Narrow"/>
                <a:cs typeface="Arial Narrow"/>
              </a:defRPr>
            </a:lvl1pPr>
          </a:lstStyle>
          <a:p>
            <a:pPr>
              <a:defRPr/>
            </a:pPr>
            <a:fld id="{5FD45250-8870-034C-95D8-56645336F5DB}" type="slidenum">
              <a:rPr lang="en-US" sz="1411"/>
              <a:pPr>
                <a:defRPr/>
              </a:pPr>
              <a:t>25</a:t>
            </a:fld>
            <a:endParaRPr lang="en-US" sz="1411" dirty="0"/>
          </a:p>
        </p:txBody>
      </p:sp>
      <p:pic>
        <p:nvPicPr>
          <p:cNvPr id="28" name="Picture 27" descr="arrow-forward.png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41232AE6-9590-41B3-9BFD-6D6FE7C5A1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26940" y="6283248"/>
            <a:ext cx="298807" cy="316020"/>
          </a:xfrm>
          <a:prstGeom prst="rect">
            <a:avLst/>
          </a:prstGeom>
        </p:spPr>
      </p:pic>
      <p:pic>
        <p:nvPicPr>
          <p:cNvPr id="29" name="Picture 28" descr="arrow-forward.png">
            <a:hlinkClick r:id="rId3" action="ppaction://hlinksldjump"/>
            <a:extLst>
              <a:ext uri="{FF2B5EF4-FFF2-40B4-BE49-F238E27FC236}">
                <a16:creationId xmlns:a16="http://schemas.microsoft.com/office/drawing/2014/main" id="{23ACCA93-15A6-420F-BB13-9101C41771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543488" y="6283248"/>
            <a:ext cx="298807" cy="316020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EFF39830-69B6-413A-ACBF-CC82B148F60A}"/>
              </a:ext>
            </a:extLst>
          </p:cNvPr>
          <p:cNvSpPr txBox="1">
            <a:spLocks/>
          </p:cNvSpPr>
          <p:nvPr/>
        </p:nvSpPr>
        <p:spPr>
          <a:xfrm>
            <a:off x="1630961" y="440869"/>
            <a:ext cx="3398966" cy="409266"/>
          </a:xfrm>
          <a:prstGeom prst="rect">
            <a:avLst/>
          </a:prstGeom>
        </p:spPr>
        <p:txBody>
          <a:bodyPr vert="horz" wrap="none" lIns="0" tIns="0" rIns="0" bIns="0" rtlCol="0" anchor="t" anchorCtr="0">
            <a:normAutofit lnSpcReduction="10000"/>
          </a:bodyPr>
          <a:lstStyle/>
          <a:p>
            <a:pPr lvl="0">
              <a:spcBef>
                <a:spcPct val="0"/>
              </a:spcBef>
            </a:pPr>
            <a:r>
              <a:rPr lang="en-US" sz="2800" b="1" cap="all" spc="75" dirty="0">
                <a:latin typeface="Arial Narrow"/>
                <a:cs typeface="Arial Narrow"/>
              </a:rPr>
              <a:t>EATING DISORDERS</a:t>
            </a:r>
            <a:endParaRPr lang="en-US" sz="2800" b="1" i="1" cap="all" spc="75" dirty="0">
              <a:latin typeface="Arial Narrow"/>
              <a:cs typeface="Arial Narrow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1C8F7DA-4B1D-4DFD-83F6-6853CF69BCEE}"/>
              </a:ext>
            </a:extLst>
          </p:cNvPr>
          <p:cNvSpPr txBox="1">
            <a:spLocks/>
          </p:cNvSpPr>
          <p:nvPr/>
        </p:nvSpPr>
        <p:spPr>
          <a:xfrm>
            <a:off x="1726163" y="1023834"/>
            <a:ext cx="9125339" cy="704080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>
              <a:spcBef>
                <a:spcPct val="0"/>
              </a:spcBef>
              <a:spcAft>
                <a:spcPts val="1405"/>
              </a:spcAft>
            </a:pPr>
            <a:r>
              <a:rPr lang="en-US" sz="2000" spc="50" dirty="0">
                <a:latin typeface="Arial Narrow"/>
                <a:cs typeface="Arial Narrow"/>
              </a:rPr>
              <a:t>• </a:t>
            </a:r>
            <a:r>
              <a:rPr lang="en-GB" sz="2000" spc="50" dirty="0">
                <a:latin typeface="Arial Narrow"/>
                <a:cs typeface="Arial Narrow"/>
              </a:rPr>
              <a:t>An eating disorder is when someone has an unhealthy attitude towards</a:t>
            </a:r>
            <a:br>
              <a:rPr lang="en-GB" sz="2000" spc="50" dirty="0">
                <a:latin typeface="Arial Narrow"/>
                <a:cs typeface="Arial Narrow"/>
              </a:rPr>
            </a:br>
            <a:r>
              <a:rPr lang="en-GB" sz="2000" spc="50" dirty="0">
                <a:latin typeface="Arial Narrow"/>
                <a:cs typeface="Arial Narrow"/>
              </a:rPr>
              <a:t>  food which can take over their everyday life and make them very poorly 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186C3A94-A70D-438F-B24C-E462F38D2FF6}"/>
              </a:ext>
            </a:extLst>
          </p:cNvPr>
          <p:cNvCxnSpPr>
            <a:cxnSpLocks/>
          </p:cNvCxnSpPr>
          <p:nvPr/>
        </p:nvCxnSpPr>
        <p:spPr>
          <a:xfrm>
            <a:off x="1630961" y="1796863"/>
            <a:ext cx="764079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itle 1">
            <a:extLst>
              <a:ext uri="{FF2B5EF4-FFF2-40B4-BE49-F238E27FC236}">
                <a16:creationId xmlns:a16="http://schemas.microsoft.com/office/drawing/2014/main" id="{D348AA96-9A41-4469-AD14-AD56618FD710}"/>
              </a:ext>
            </a:extLst>
          </p:cNvPr>
          <p:cNvSpPr txBox="1">
            <a:spLocks/>
          </p:cNvSpPr>
          <p:nvPr/>
        </p:nvSpPr>
        <p:spPr>
          <a:xfrm>
            <a:off x="1726162" y="1889122"/>
            <a:ext cx="8388221" cy="1254864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>
              <a:spcBef>
                <a:spcPct val="0"/>
              </a:spcBef>
              <a:spcAft>
                <a:spcPts val="1405"/>
              </a:spcAft>
            </a:pPr>
            <a:r>
              <a:rPr lang="en-US" sz="2000" spc="50" dirty="0">
                <a:latin typeface="Arial Narrow"/>
                <a:cs typeface="Arial Narrow"/>
              </a:rPr>
              <a:t>• </a:t>
            </a:r>
            <a:r>
              <a:rPr lang="en-GB" sz="2000" spc="50" dirty="0">
                <a:latin typeface="Arial Narrow"/>
                <a:cs typeface="Arial Narrow"/>
              </a:rPr>
              <a:t>Food plays an important part in all our lives, and we all spend time</a:t>
            </a:r>
            <a:br>
              <a:rPr lang="en-GB" sz="2000" spc="50" dirty="0">
                <a:latin typeface="Arial Narrow"/>
                <a:cs typeface="Arial Narrow"/>
              </a:rPr>
            </a:br>
            <a:r>
              <a:rPr lang="en-GB" sz="2000" spc="50" dirty="0">
                <a:latin typeface="Arial Narrow"/>
                <a:cs typeface="Arial Narrow"/>
              </a:rPr>
              <a:t>  thinking about what we have eaten or what we are going to eat. When</a:t>
            </a:r>
            <a:br>
              <a:rPr lang="en-GB" sz="2000" spc="50" dirty="0">
                <a:latin typeface="Arial Narrow"/>
                <a:cs typeface="Arial Narrow"/>
              </a:rPr>
            </a:br>
            <a:r>
              <a:rPr lang="en-GB" sz="2000" spc="50" dirty="0">
                <a:latin typeface="Arial Narrow"/>
                <a:cs typeface="Arial Narrow"/>
              </a:rPr>
              <a:t>  someone has an eating disorder; they will often eat too much or too little</a:t>
            </a:r>
            <a:br>
              <a:rPr lang="en-GB" sz="2000" spc="50" dirty="0">
                <a:latin typeface="Arial Narrow"/>
                <a:cs typeface="Arial Narrow"/>
              </a:rPr>
            </a:br>
            <a:r>
              <a:rPr lang="en-GB" sz="2000" spc="50" dirty="0">
                <a:latin typeface="Arial Narrow"/>
                <a:cs typeface="Arial Narrow"/>
              </a:rPr>
              <a:t>  and become obsessed with their body weight and appearance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5B7A387-1D5A-4048-AAEC-60E0593586A5}"/>
              </a:ext>
            </a:extLst>
          </p:cNvPr>
          <p:cNvCxnSpPr>
            <a:cxnSpLocks/>
          </p:cNvCxnSpPr>
          <p:nvPr/>
        </p:nvCxnSpPr>
        <p:spPr>
          <a:xfrm>
            <a:off x="1630961" y="3156643"/>
            <a:ext cx="7640792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itle 1">
            <a:extLst>
              <a:ext uri="{FF2B5EF4-FFF2-40B4-BE49-F238E27FC236}">
                <a16:creationId xmlns:a16="http://schemas.microsoft.com/office/drawing/2014/main" id="{72250654-20DD-4096-B5FC-8EE10EE6D90F}"/>
              </a:ext>
            </a:extLst>
          </p:cNvPr>
          <p:cNvSpPr txBox="1">
            <a:spLocks/>
          </p:cNvSpPr>
          <p:nvPr/>
        </p:nvSpPr>
        <p:spPr>
          <a:xfrm>
            <a:off x="1630961" y="3373202"/>
            <a:ext cx="7636069" cy="1039410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>
              <a:spcBef>
                <a:spcPct val="0"/>
              </a:spcBef>
              <a:spcAft>
                <a:spcPts val="1405"/>
              </a:spcAft>
            </a:pPr>
            <a:r>
              <a:rPr lang="en-US" sz="2000" spc="50" dirty="0">
                <a:latin typeface="Arial Narrow"/>
                <a:cs typeface="Arial Narrow"/>
              </a:rPr>
              <a:t>• </a:t>
            </a:r>
            <a:r>
              <a:rPr lang="en-GB" sz="2000" spc="50" dirty="0">
                <a:latin typeface="Arial Narrow"/>
                <a:cs typeface="Arial Narrow"/>
              </a:rPr>
              <a:t>Many people believe if someone has an eating problem they will noticeably</a:t>
            </a:r>
            <a:br>
              <a:rPr lang="en-GB" sz="2000" spc="50" dirty="0">
                <a:latin typeface="Arial Narrow"/>
                <a:cs typeface="Arial Narrow"/>
              </a:rPr>
            </a:br>
            <a:r>
              <a:rPr lang="en-GB" sz="2000" spc="50" dirty="0">
                <a:latin typeface="Arial Narrow"/>
                <a:cs typeface="Arial Narrow"/>
              </a:rPr>
              <a:t>  appear under or overweight – this is not true! </a:t>
            </a:r>
            <a:r>
              <a:rPr lang="en-GB" sz="2000" b="1" spc="50" dirty="0">
                <a:latin typeface="Arial Narrow"/>
                <a:cs typeface="Arial Narrow"/>
              </a:rPr>
              <a:t>Anyone, regardless of their</a:t>
            </a:r>
            <a:br>
              <a:rPr lang="en-GB" sz="2000" b="1" spc="50" dirty="0">
                <a:latin typeface="Arial Narrow"/>
                <a:cs typeface="Arial Narrow"/>
              </a:rPr>
            </a:br>
            <a:r>
              <a:rPr lang="en-GB" sz="2000" b="1" spc="50" dirty="0">
                <a:latin typeface="Arial Narrow"/>
                <a:cs typeface="Arial Narrow"/>
              </a:rPr>
              <a:t>  weight, age or gender can be seriously affected by an eating disorder</a:t>
            </a:r>
          </a:p>
          <a:p>
            <a:pPr>
              <a:spcBef>
                <a:spcPct val="0"/>
              </a:spcBef>
              <a:spcAft>
                <a:spcPts val="1405"/>
              </a:spcAft>
            </a:pPr>
            <a:endParaRPr lang="en-GB" sz="2000" spc="50" dirty="0">
              <a:latin typeface="Arial Narrow"/>
              <a:cs typeface="Arial Narrow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94BDC95-C9CF-4FD0-881D-1EBAD8901EF5}"/>
              </a:ext>
            </a:extLst>
          </p:cNvPr>
          <p:cNvCxnSpPr>
            <a:cxnSpLocks/>
          </p:cNvCxnSpPr>
          <p:nvPr/>
        </p:nvCxnSpPr>
        <p:spPr>
          <a:xfrm>
            <a:off x="1726162" y="4412612"/>
            <a:ext cx="7640792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FEA28701-1DF9-33B1-657B-7F09431CEA7D}"/>
              </a:ext>
            </a:extLst>
          </p:cNvPr>
          <p:cNvSpPr txBox="1"/>
          <p:nvPr/>
        </p:nvSpPr>
        <p:spPr>
          <a:xfrm>
            <a:off x="1630961" y="4625988"/>
            <a:ext cx="7640792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2000" b="0" i="0" u="none" strike="noStrike" kern="1200" cap="none" spc="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Arial Narrow"/>
              </a:rPr>
              <a:t>• </a:t>
            </a:r>
            <a:r>
              <a:rPr kumimoji="0" lang="en-GB" sz="2000" b="0" i="0" u="none" strike="noStrike" kern="1200" cap="none" spc="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Arial Narrow"/>
              </a:rPr>
              <a:t>Many drivers struggle with diet, due to the nature of the role. Attempting to find </a:t>
            </a:r>
            <a:r>
              <a:rPr kumimoji="0" lang="en-GB" sz="2000" b="1" i="0" u="none" strike="noStrike" kern="1200" cap="none" spc="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Arial Narrow"/>
              </a:rPr>
              <a:t>healthy</a:t>
            </a:r>
            <a:r>
              <a:rPr kumimoji="0" lang="en-GB" sz="2000" b="0" i="0" u="none" strike="noStrike" kern="1200" cap="none" spc="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Arial Narrow"/>
              </a:rPr>
              <a:t> food at all times of the day and night, is very difficult. Planning where and when to eat can also be very challenging. </a:t>
            </a:r>
          </a:p>
          <a:p>
            <a:r>
              <a:rPr lang="en-GB" sz="2000" spc="50" dirty="0">
                <a:solidFill>
                  <a:prstClr val="black"/>
                </a:solidFill>
                <a:latin typeface="Arial Narrow"/>
                <a:cs typeface="Arial Narrow"/>
              </a:rPr>
              <a:t>Not only can this become an eating disorder, but it can also affect other areas of mental health, such as depression and anxiety. </a:t>
            </a:r>
            <a:r>
              <a:rPr kumimoji="0" lang="en-GB" sz="2000" b="0" i="0" u="none" strike="noStrike" kern="1200" cap="none" spc="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Arial Narrow"/>
              </a:rPr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93020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  <p:bldP spid="2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lide Number Placeholder 11">
            <a:extLst>
              <a:ext uri="{FF2B5EF4-FFF2-40B4-BE49-F238E27FC236}">
                <a16:creationId xmlns:a16="http://schemas.microsoft.com/office/drawing/2014/main" id="{0AD0B098-C549-4936-9483-484892AF0A3D}"/>
              </a:ext>
            </a:extLst>
          </p:cNvPr>
          <p:cNvSpPr txBox="1">
            <a:spLocks/>
          </p:cNvSpPr>
          <p:nvPr/>
        </p:nvSpPr>
        <p:spPr>
          <a:xfrm>
            <a:off x="8484290" y="6257205"/>
            <a:ext cx="504201" cy="364768"/>
          </a:xfrm>
          <a:prstGeom prst="rect">
            <a:avLst/>
          </a:prstGeom>
          <a:ln>
            <a:noFill/>
          </a:ln>
        </p:spPr>
        <p:txBody>
          <a:bodyPr vert="horz" lIns="46076" tIns="23038" rIns="46076" bIns="23038" rtlCol="0" anchor="ctr"/>
          <a:lstStyle>
            <a:lvl1pPr algn="r">
              <a:defRPr sz="2800" b="1" i="0">
                <a:solidFill>
                  <a:srgbClr val="FFFFFF"/>
                </a:solidFill>
                <a:latin typeface="Arial Narrow"/>
                <a:cs typeface="Arial Narrow"/>
              </a:defRPr>
            </a:lvl1pPr>
          </a:lstStyle>
          <a:p>
            <a:pPr>
              <a:defRPr/>
            </a:pPr>
            <a:fld id="{5FD45250-8870-034C-95D8-56645336F5DB}" type="slidenum">
              <a:rPr lang="en-US" sz="1411"/>
              <a:pPr>
                <a:defRPr/>
              </a:pPr>
              <a:t>26</a:t>
            </a:fld>
            <a:endParaRPr lang="en-US" sz="1411" dirty="0"/>
          </a:p>
        </p:txBody>
      </p:sp>
      <p:pic>
        <p:nvPicPr>
          <p:cNvPr id="28" name="Picture 27" descr="arrow-forward.png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41232AE6-9590-41B3-9BFD-6D6FE7C5A1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26940" y="6283248"/>
            <a:ext cx="298807" cy="316020"/>
          </a:xfrm>
          <a:prstGeom prst="rect">
            <a:avLst/>
          </a:prstGeom>
        </p:spPr>
      </p:pic>
      <p:pic>
        <p:nvPicPr>
          <p:cNvPr id="29" name="Picture 28" descr="arrow-forward.png">
            <a:hlinkClick r:id="rId3" action="ppaction://hlinksldjump"/>
            <a:extLst>
              <a:ext uri="{FF2B5EF4-FFF2-40B4-BE49-F238E27FC236}">
                <a16:creationId xmlns:a16="http://schemas.microsoft.com/office/drawing/2014/main" id="{23ACCA93-15A6-420F-BB13-9101C41771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543488" y="6283248"/>
            <a:ext cx="298807" cy="316020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F4CF49E5-306A-46DD-9A03-AA6E6F8F2A7A}"/>
              </a:ext>
            </a:extLst>
          </p:cNvPr>
          <p:cNvSpPr txBox="1">
            <a:spLocks/>
          </p:cNvSpPr>
          <p:nvPr/>
        </p:nvSpPr>
        <p:spPr>
          <a:xfrm>
            <a:off x="677584" y="1140742"/>
            <a:ext cx="4304342" cy="409266"/>
          </a:xfrm>
          <a:prstGeom prst="rect">
            <a:avLst/>
          </a:prstGeom>
        </p:spPr>
        <p:txBody>
          <a:bodyPr vert="horz" wrap="none" lIns="0" tIns="0" rIns="0" bIns="0" rtlCol="0" anchor="t" anchorCtr="0">
            <a:normAutofit lnSpcReduction="10000"/>
          </a:bodyPr>
          <a:lstStyle/>
          <a:p>
            <a:pPr lvl="0">
              <a:spcBef>
                <a:spcPct val="0"/>
              </a:spcBef>
            </a:pPr>
            <a:r>
              <a:rPr lang="en-US" sz="2800" b="1" cap="all" spc="75" dirty="0">
                <a:latin typeface="Arial Narrow"/>
                <a:cs typeface="Arial Narrow"/>
              </a:rPr>
              <a:t>EATING DISORDERS </a:t>
            </a:r>
            <a:r>
              <a:rPr lang="en-US" sz="1600" b="1" i="1" cap="all" spc="75" dirty="0">
                <a:latin typeface="Arial Narrow"/>
                <a:cs typeface="Arial Narrow"/>
              </a:rPr>
              <a:t>CONTINUED</a:t>
            </a:r>
            <a:endParaRPr lang="en-US" sz="2800" b="1" i="1" cap="all" spc="75" dirty="0">
              <a:latin typeface="Arial Narrow"/>
              <a:cs typeface="Arial Narrow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8C64849A-B0F4-4E9A-A6E5-13E218D7561D}"/>
              </a:ext>
            </a:extLst>
          </p:cNvPr>
          <p:cNvSpPr txBox="1">
            <a:spLocks/>
          </p:cNvSpPr>
          <p:nvPr/>
        </p:nvSpPr>
        <p:spPr>
          <a:xfrm>
            <a:off x="677571" y="1645912"/>
            <a:ext cx="10718388" cy="691342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>
              <a:spcBef>
                <a:spcPct val="0"/>
              </a:spcBef>
              <a:spcAft>
                <a:spcPts val="1405"/>
              </a:spcAft>
            </a:pPr>
            <a:r>
              <a:rPr lang="en-US" sz="2200" spc="50" dirty="0">
                <a:latin typeface="Arial Narrow"/>
                <a:cs typeface="Arial Narrow"/>
              </a:rPr>
              <a:t>• </a:t>
            </a:r>
            <a:r>
              <a:rPr lang="en-GB" sz="2200" b="1" spc="50" dirty="0">
                <a:latin typeface="Arial Narrow"/>
                <a:cs typeface="Arial Narrow"/>
              </a:rPr>
              <a:t>Anorexia nervosa: </a:t>
            </a:r>
            <a:r>
              <a:rPr lang="en-GB" sz="2200" spc="50" dirty="0">
                <a:latin typeface="Arial Narrow"/>
                <a:cs typeface="Arial Narrow"/>
              </a:rPr>
              <a:t>When someone tries to keep their weight as low as possible by not eating</a:t>
            </a:r>
            <a:br>
              <a:rPr lang="en-GB" sz="2200" spc="50" dirty="0">
                <a:latin typeface="Arial Narrow"/>
                <a:cs typeface="Arial Narrow"/>
              </a:rPr>
            </a:br>
            <a:r>
              <a:rPr lang="en-GB" sz="2200" spc="50" dirty="0">
                <a:latin typeface="Arial Narrow"/>
                <a:cs typeface="Arial Narrow"/>
              </a:rPr>
              <a:t>  enough food, exercising too much, or both 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97DB907F-FAF0-4E61-A07E-7F5D54A903C9}"/>
              </a:ext>
            </a:extLst>
          </p:cNvPr>
          <p:cNvCxnSpPr>
            <a:cxnSpLocks/>
          </p:cNvCxnSpPr>
          <p:nvPr/>
        </p:nvCxnSpPr>
        <p:spPr>
          <a:xfrm>
            <a:off x="677570" y="2461846"/>
            <a:ext cx="10718389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itle 1">
            <a:extLst>
              <a:ext uri="{FF2B5EF4-FFF2-40B4-BE49-F238E27FC236}">
                <a16:creationId xmlns:a16="http://schemas.microsoft.com/office/drawing/2014/main" id="{49E2FC3F-7AF9-4A3F-A661-238E444AF791}"/>
              </a:ext>
            </a:extLst>
          </p:cNvPr>
          <p:cNvSpPr txBox="1">
            <a:spLocks/>
          </p:cNvSpPr>
          <p:nvPr/>
        </p:nvSpPr>
        <p:spPr>
          <a:xfrm>
            <a:off x="677575" y="2579407"/>
            <a:ext cx="10718383" cy="691342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>
              <a:spcBef>
                <a:spcPct val="0"/>
              </a:spcBef>
              <a:spcAft>
                <a:spcPts val="1405"/>
              </a:spcAft>
            </a:pPr>
            <a:r>
              <a:rPr lang="en-US" sz="2200" spc="50" dirty="0">
                <a:latin typeface="Arial Narrow"/>
                <a:cs typeface="Arial Narrow"/>
              </a:rPr>
              <a:t>• </a:t>
            </a:r>
            <a:r>
              <a:rPr lang="en-GB" sz="2200" b="1" spc="50" dirty="0">
                <a:latin typeface="Arial Narrow"/>
                <a:cs typeface="Arial Narrow"/>
              </a:rPr>
              <a:t>Bulimia nervosa: </a:t>
            </a:r>
            <a:r>
              <a:rPr lang="en-GB" sz="2200" spc="50" dirty="0">
                <a:latin typeface="Arial Narrow"/>
                <a:cs typeface="Arial Narrow"/>
              </a:rPr>
              <a:t>When someone tries to control their body weight by binge eating and then</a:t>
            </a:r>
            <a:br>
              <a:rPr lang="en-GB" sz="2200" spc="50" dirty="0">
                <a:latin typeface="Arial Narrow"/>
                <a:cs typeface="Arial Narrow"/>
              </a:rPr>
            </a:br>
            <a:r>
              <a:rPr lang="en-GB" sz="2200" spc="50" dirty="0">
                <a:latin typeface="Arial Narrow"/>
                <a:cs typeface="Arial Narrow"/>
              </a:rPr>
              <a:t>  deliberately being sick or using laxatives (to help empty their bowel)  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1D8B17D9-DDE4-48E3-8706-4356C744A57B}"/>
              </a:ext>
            </a:extLst>
          </p:cNvPr>
          <p:cNvCxnSpPr>
            <a:cxnSpLocks/>
          </p:cNvCxnSpPr>
          <p:nvPr/>
        </p:nvCxnSpPr>
        <p:spPr>
          <a:xfrm>
            <a:off x="677575" y="3389001"/>
            <a:ext cx="10718384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Title 1">
            <a:extLst>
              <a:ext uri="{FF2B5EF4-FFF2-40B4-BE49-F238E27FC236}">
                <a16:creationId xmlns:a16="http://schemas.microsoft.com/office/drawing/2014/main" id="{6ED241D8-CC87-4EFE-83B4-0B04B3FFDD94}"/>
              </a:ext>
            </a:extLst>
          </p:cNvPr>
          <p:cNvSpPr txBox="1">
            <a:spLocks/>
          </p:cNvSpPr>
          <p:nvPr/>
        </p:nvSpPr>
        <p:spPr>
          <a:xfrm>
            <a:off x="677568" y="3551903"/>
            <a:ext cx="10718382" cy="691342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>
              <a:spcBef>
                <a:spcPct val="0"/>
              </a:spcBef>
              <a:spcAft>
                <a:spcPts val="1405"/>
              </a:spcAft>
            </a:pPr>
            <a:r>
              <a:rPr lang="en-US" sz="2200" spc="50" dirty="0">
                <a:latin typeface="Arial Narrow"/>
                <a:cs typeface="Arial Narrow"/>
              </a:rPr>
              <a:t>• </a:t>
            </a:r>
            <a:r>
              <a:rPr lang="en-GB" sz="2200" b="1" spc="50" dirty="0">
                <a:latin typeface="Arial Narrow"/>
                <a:cs typeface="Arial Narrow"/>
              </a:rPr>
              <a:t>Binge eating disorder: </a:t>
            </a:r>
            <a:r>
              <a:rPr lang="en-GB" sz="2200" spc="50" dirty="0">
                <a:latin typeface="Arial Narrow"/>
                <a:cs typeface="Arial Narrow"/>
              </a:rPr>
              <a:t>When someone regularly loses control of their eating, eats large portions</a:t>
            </a:r>
            <a:br>
              <a:rPr lang="en-GB" sz="2200" spc="50" dirty="0">
                <a:latin typeface="Arial Narrow"/>
                <a:cs typeface="Arial Narrow"/>
              </a:rPr>
            </a:br>
            <a:r>
              <a:rPr lang="en-GB" sz="2200" spc="50" dirty="0">
                <a:latin typeface="Arial Narrow"/>
                <a:cs typeface="Arial Narrow"/>
              </a:rPr>
              <a:t>  of food all at once until they feel uncomfortably full, and are then often upset or guilty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60B18611-D390-420C-A8C2-C5A945FED01C}"/>
              </a:ext>
            </a:extLst>
          </p:cNvPr>
          <p:cNvCxnSpPr>
            <a:cxnSpLocks/>
          </p:cNvCxnSpPr>
          <p:nvPr/>
        </p:nvCxnSpPr>
        <p:spPr>
          <a:xfrm>
            <a:off x="677568" y="4405182"/>
            <a:ext cx="10718391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Title 1">
            <a:extLst>
              <a:ext uri="{FF2B5EF4-FFF2-40B4-BE49-F238E27FC236}">
                <a16:creationId xmlns:a16="http://schemas.microsoft.com/office/drawing/2014/main" id="{F756E0C8-E728-49D7-9B6E-6DE7D1E51DBE}"/>
              </a:ext>
            </a:extLst>
          </p:cNvPr>
          <p:cNvSpPr txBox="1">
            <a:spLocks/>
          </p:cNvSpPr>
          <p:nvPr/>
        </p:nvSpPr>
        <p:spPr>
          <a:xfrm>
            <a:off x="677576" y="4542571"/>
            <a:ext cx="10718374" cy="1034831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>
              <a:spcBef>
                <a:spcPct val="0"/>
              </a:spcBef>
              <a:spcAft>
                <a:spcPts val="1405"/>
              </a:spcAft>
            </a:pPr>
            <a:r>
              <a:rPr lang="en-US" sz="2200" spc="50" dirty="0">
                <a:latin typeface="Arial Narrow"/>
                <a:cs typeface="Arial Narrow"/>
              </a:rPr>
              <a:t>• </a:t>
            </a:r>
            <a:r>
              <a:rPr lang="en-GB" sz="2200" b="1" spc="50" dirty="0">
                <a:latin typeface="Arial Narrow"/>
                <a:cs typeface="Arial Narrow"/>
              </a:rPr>
              <a:t>Other specified feeding or eating disorder (OSFED): </a:t>
            </a:r>
            <a:r>
              <a:rPr lang="en-GB" sz="2200" spc="50" dirty="0">
                <a:latin typeface="Arial Narrow"/>
                <a:cs typeface="Arial Narrow"/>
              </a:rPr>
              <a:t>If someone is given a diagnosis of</a:t>
            </a:r>
            <a:br>
              <a:rPr lang="en-GB" sz="2200" spc="50" dirty="0">
                <a:latin typeface="Arial Narrow"/>
                <a:cs typeface="Arial Narrow"/>
              </a:rPr>
            </a:br>
            <a:r>
              <a:rPr lang="en-GB" sz="2200" spc="50" dirty="0">
                <a:latin typeface="Arial Narrow"/>
                <a:cs typeface="Arial Narrow"/>
              </a:rPr>
              <a:t>  OSFED, it means that they have an eating disorder, but they don't meet all the criteria for</a:t>
            </a:r>
            <a:br>
              <a:rPr lang="en-GB" sz="2200" spc="50" dirty="0">
                <a:latin typeface="Arial Narrow"/>
                <a:cs typeface="Arial Narrow"/>
              </a:rPr>
            </a:br>
            <a:r>
              <a:rPr lang="en-GB" sz="2200" spc="50" dirty="0">
                <a:latin typeface="Arial Narrow"/>
                <a:cs typeface="Arial Narrow"/>
              </a:rPr>
              <a:t>  a diagnosis of anorexia, bulimia or binge eating disorder</a:t>
            </a:r>
          </a:p>
          <a:p>
            <a:pPr>
              <a:spcBef>
                <a:spcPct val="0"/>
              </a:spcBef>
              <a:spcAft>
                <a:spcPts val="1405"/>
              </a:spcAft>
            </a:pPr>
            <a:endParaRPr lang="en-GB" sz="2200" spc="50" dirty="0">
              <a:latin typeface="Arial Narrow"/>
              <a:cs typeface="Arial Narrow"/>
            </a:endParaRP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EF29A65E-829C-4F37-9274-3865F4F048E3}"/>
              </a:ext>
            </a:extLst>
          </p:cNvPr>
          <p:cNvCxnSpPr>
            <a:cxnSpLocks/>
          </p:cNvCxnSpPr>
          <p:nvPr/>
        </p:nvCxnSpPr>
        <p:spPr>
          <a:xfrm>
            <a:off x="677558" y="5708828"/>
            <a:ext cx="10718401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61365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4" grpId="0"/>
      <p:bldP spid="27" grpId="0"/>
      <p:bldP spid="3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lide Number Placeholder 11">
            <a:extLst>
              <a:ext uri="{FF2B5EF4-FFF2-40B4-BE49-F238E27FC236}">
                <a16:creationId xmlns:a16="http://schemas.microsoft.com/office/drawing/2014/main" id="{0AD0B098-C549-4936-9483-484892AF0A3D}"/>
              </a:ext>
            </a:extLst>
          </p:cNvPr>
          <p:cNvSpPr txBox="1">
            <a:spLocks/>
          </p:cNvSpPr>
          <p:nvPr/>
        </p:nvSpPr>
        <p:spPr>
          <a:xfrm>
            <a:off x="8484290" y="6257205"/>
            <a:ext cx="504201" cy="364768"/>
          </a:xfrm>
          <a:prstGeom prst="rect">
            <a:avLst/>
          </a:prstGeom>
          <a:ln>
            <a:noFill/>
          </a:ln>
        </p:spPr>
        <p:txBody>
          <a:bodyPr vert="horz" lIns="46076" tIns="23038" rIns="46076" bIns="23038" rtlCol="0" anchor="ctr"/>
          <a:lstStyle>
            <a:lvl1pPr algn="r">
              <a:defRPr sz="2800" b="1" i="0">
                <a:solidFill>
                  <a:srgbClr val="FFFFFF"/>
                </a:solidFill>
                <a:latin typeface="Arial Narrow"/>
                <a:cs typeface="Arial Narrow"/>
              </a:defRPr>
            </a:lvl1pPr>
          </a:lstStyle>
          <a:p>
            <a:pPr>
              <a:defRPr/>
            </a:pPr>
            <a:fld id="{5FD45250-8870-034C-95D8-56645336F5DB}" type="slidenum">
              <a:rPr lang="en-US" sz="1411"/>
              <a:pPr>
                <a:defRPr/>
              </a:pPr>
              <a:t>27</a:t>
            </a:fld>
            <a:endParaRPr lang="en-US" sz="1411" dirty="0"/>
          </a:p>
        </p:txBody>
      </p:sp>
      <p:pic>
        <p:nvPicPr>
          <p:cNvPr id="28" name="Picture 27" descr="arrow-forward.png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41232AE6-9590-41B3-9BFD-6D6FE7C5A1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26940" y="6283248"/>
            <a:ext cx="298807" cy="316020"/>
          </a:xfrm>
          <a:prstGeom prst="rect">
            <a:avLst/>
          </a:prstGeom>
        </p:spPr>
      </p:pic>
      <p:pic>
        <p:nvPicPr>
          <p:cNvPr id="29" name="Picture 28" descr="arrow-forward.png">
            <a:hlinkClick r:id="rId3" action="ppaction://hlinksldjump"/>
            <a:extLst>
              <a:ext uri="{FF2B5EF4-FFF2-40B4-BE49-F238E27FC236}">
                <a16:creationId xmlns:a16="http://schemas.microsoft.com/office/drawing/2014/main" id="{23ACCA93-15A6-420F-BB13-9101C41771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543488" y="6283248"/>
            <a:ext cx="298807" cy="316020"/>
          </a:xfrm>
          <a:prstGeom prst="rect">
            <a:avLst/>
          </a:prstGeom>
        </p:spPr>
      </p:pic>
      <p:sp>
        <p:nvSpPr>
          <p:cNvPr id="33" name="Title 1">
            <a:extLst>
              <a:ext uri="{FF2B5EF4-FFF2-40B4-BE49-F238E27FC236}">
                <a16:creationId xmlns:a16="http://schemas.microsoft.com/office/drawing/2014/main" id="{F503CC9F-0026-4E39-BBEC-DF701EE308A2}"/>
              </a:ext>
            </a:extLst>
          </p:cNvPr>
          <p:cNvSpPr txBox="1">
            <a:spLocks/>
          </p:cNvSpPr>
          <p:nvPr/>
        </p:nvSpPr>
        <p:spPr>
          <a:xfrm>
            <a:off x="679742" y="1115936"/>
            <a:ext cx="4306928" cy="409266"/>
          </a:xfrm>
          <a:prstGeom prst="rect">
            <a:avLst/>
          </a:prstGeom>
        </p:spPr>
        <p:txBody>
          <a:bodyPr vert="horz" wrap="none" lIns="0" tIns="0" rIns="0" bIns="0" rtlCol="0" anchor="t" anchorCtr="0">
            <a:normAutofit lnSpcReduction="10000"/>
          </a:bodyPr>
          <a:lstStyle/>
          <a:p>
            <a:pPr lvl="0">
              <a:spcBef>
                <a:spcPct val="0"/>
              </a:spcBef>
            </a:pPr>
            <a:r>
              <a:rPr lang="en-US" sz="2800" b="1" cap="all" spc="75" dirty="0">
                <a:latin typeface="Arial Narrow"/>
                <a:cs typeface="Arial Narrow"/>
              </a:rPr>
              <a:t>EATING DISORDERS </a:t>
            </a:r>
            <a:r>
              <a:rPr lang="en-US" sz="1600" b="1" i="1" cap="all" spc="75" dirty="0">
                <a:latin typeface="Arial Narrow"/>
                <a:cs typeface="Arial Narrow"/>
              </a:rPr>
              <a:t>continued</a:t>
            </a:r>
            <a:endParaRPr lang="en-US" sz="2800" b="1" i="1" cap="all" spc="75" dirty="0">
              <a:latin typeface="Arial Narrow"/>
              <a:cs typeface="Arial Narrow"/>
            </a:endParaRPr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8B73B338-8E32-4300-8C69-845CC778C66E}"/>
              </a:ext>
            </a:extLst>
          </p:cNvPr>
          <p:cNvSpPr txBox="1">
            <a:spLocks/>
          </p:cNvSpPr>
          <p:nvPr/>
        </p:nvSpPr>
        <p:spPr>
          <a:xfrm>
            <a:off x="679729" y="1613407"/>
            <a:ext cx="10647211" cy="866623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>
              <a:spcBef>
                <a:spcPct val="0"/>
              </a:spcBef>
              <a:spcAft>
                <a:spcPts val="1405"/>
              </a:spcAft>
            </a:pPr>
            <a:r>
              <a:rPr lang="en-GB" sz="2800" b="1" spc="50" dirty="0">
                <a:latin typeface="Arial Narrow"/>
                <a:cs typeface="Arial Narrow"/>
              </a:rPr>
              <a:t>It can be very difficult to identify when someone you know has developed</a:t>
            </a:r>
            <a:br>
              <a:rPr lang="en-GB" sz="2800" b="1" spc="50" dirty="0">
                <a:latin typeface="Arial Narrow"/>
                <a:cs typeface="Arial Narrow"/>
              </a:rPr>
            </a:br>
            <a:r>
              <a:rPr lang="en-GB" sz="2800" b="1" spc="50" dirty="0">
                <a:latin typeface="Arial Narrow"/>
                <a:cs typeface="Arial Narrow"/>
              </a:rPr>
              <a:t>an eating disorder. Signs and symptoms may include:</a:t>
            </a:r>
            <a:endParaRPr lang="en-GB" sz="2800" spc="50" dirty="0">
              <a:latin typeface="Arial Narrow"/>
              <a:cs typeface="Arial Narrow"/>
            </a:endParaRPr>
          </a:p>
        </p:txBody>
      </p: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30492F44-AF40-491F-815D-4F48CAB67230}"/>
              </a:ext>
            </a:extLst>
          </p:cNvPr>
          <p:cNvCxnSpPr>
            <a:cxnSpLocks/>
          </p:cNvCxnSpPr>
          <p:nvPr/>
        </p:nvCxnSpPr>
        <p:spPr>
          <a:xfrm>
            <a:off x="679742" y="3124206"/>
            <a:ext cx="5071353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Title 1">
            <a:extLst>
              <a:ext uri="{FF2B5EF4-FFF2-40B4-BE49-F238E27FC236}">
                <a16:creationId xmlns:a16="http://schemas.microsoft.com/office/drawing/2014/main" id="{3E483EB0-E224-46B3-A4E8-614EE5B55CD9}"/>
              </a:ext>
            </a:extLst>
          </p:cNvPr>
          <p:cNvSpPr txBox="1">
            <a:spLocks/>
          </p:cNvSpPr>
          <p:nvPr/>
        </p:nvSpPr>
        <p:spPr>
          <a:xfrm>
            <a:off x="679728" y="2696634"/>
            <a:ext cx="5071352" cy="343039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>
              <a:spcBef>
                <a:spcPct val="0"/>
              </a:spcBef>
              <a:spcAft>
                <a:spcPts val="1405"/>
              </a:spcAft>
            </a:pPr>
            <a:r>
              <a:rPr lang="en-US" sz="2000" spc="50" dirty="0">
                <a:latin typeface="Arial Narrow"/>
                <a:cs typeface="Arial Narrow"/>
              </a:rPr>
              <a:t>• </a:t>
            </a:r>
            <a:r>
              <a:rPr lang="en-GB" sz="2000" spc="50" dirty="0">
                <a:latin typeface="Arial Narrow"/>
                <a:cs typeface="Arial Narrow"/>
              </a:rPr>
              <a:t>Dramatic weight loss</a:t>
            </a:r>
          </a:p>
        </p:txBody>
      </p: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2C5ACD52-6E0E-4151-A628-117B78F41E0E}"/>
              </a:ext>
            </a:extLst>
          </p:cNvPr>
          <p:cNvCxnSpPr>
            <a:cxnSpLocks/>
          </p:cNvCxnSpPr>
          <p:nvPr/>
        </p:nvCxnSpPr>
        <p:spPr>
          <a:xfrm>
            <a:off x="679742" y="3686197"/>
            <a:ext cx="5071353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Title 1">
            <a:extLst>
              <a:ext uri="{FF2B5EF4-FFF2-40B4-BE49-F238E27FC236}">
                <a16:creationId xmlns:a16="http://schemas.microsoft.com/office/drawing/2014/main" id="{6F437CE1-833C-44C5-A35F-838D80F8827E}"/>
              </a:ext>
            </a:extLst>
          </p:cNvPr>
          <p:cNvSpPr txBox="1">
            <a:spLocks/>
          </p:cNvSpPr>
          <p:nvPr/>
        </p:nvSpPr>
        <p:spPr>
          <a:xfrm>
            <a:off x="679741" y="3254716"/>
            <a:ext cx="5071354" cy="346949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>
              <a:spcBef>
                <a:spcPct val="0"/>
              </a:spcBef>
              <a:spcAft>
                <a:spcPts val="1405"/>
              </a:spcAft>
            </a:pPr>
            <a:r>
              <a:rPr lang="en-US" sz="2000" spc="50" dirty="0">
                <a:latin typeface="Arial Narrow"/>
                <a:cs typeface="Arial Narrow"/>
              </a:rPr>
              <a:t>• </a:t>
            </a:r>
            <a:r>
              <a:rPr lang="en-GB" sz="2000" spc="50" dirty="0">
                <a:latin typeface="Arial Narrow"/>
                <a:cs typeface="Arial Narrow"/>
              </a:rPr>
              <a:t>Lying about how much and when they've eaten</a:t>
            </a:r>
          </a:p>
        </p:txBody>
      </p: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05863802-F7FC-4D5E-9761-394649790F57}"/>
              </a:ext>
            </a:extLst>
          </p:cNvPr>
          <p:cNvCxnSpPr>
            <a:cxnSpLocks/>
          </p:cNvCxnSpPr>
          <p:nvPr/>
        </p:nvCxnSpPr>
        <p:spPr>
          <a:xfrm>
            <a:off x="679743" y="4231446"/>
            <a:ext cx="5071352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1" name="Title 1">
            <a:extLst>
              <a:ext uri="{FF2B5EF4-FFF2-40B4-BE49-F238E27FC236}">
                <a16:creationId xmlns:a16="http://schemas.microsoft.com/office/drawing/2014/main" id="{CF2CEB2F-682A-4B82-A8B6-96757411D955}"/>
              </a:ext>
            </a:extLst>
          </p:cNvPr>
          <p:cNvSpPr txBox="1">
            <a:spLocks/>
          </p:cNvSpPr>
          <p:nvPr/>
        </p:nvSpPr>
        <p:spPr>
          <a:xfrm>
            <a:off x="679741" y="3813399"/>
            <a:ext cx="5071354" cy="350256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>
              <a:spcBef>
                <a:spcPct val="0"/>
              </a:spcBef>
              <a:spcAft>
                <a:spcPts val="1405"/>
              </a:spcAft>
            </a:pPr>
            <a:r>
              <a:rPr lang="en-US" sz="2000" spc="50" dirty="0">
                <a:latin typeface="Arial Narrow"/>
                <a:cs typeface="Arial Narrow"/>
              </a:rPr>
              <a:t>• </a:t>
            </a:r>
            <a:r>
              <a:rPr lang="en-GB" sz="2000" spc="50" dirty="0">
                <a:latin typeface="Arial Narrow"/>
                <a:cs typeface="Arial Narrow"/>
              </a:rPr>
              <a:t>Eating a lot of food very fast</a:t>
            </a:r>
          </a:p>
        </p:txBody>
      </p: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5C7B471A-E61D-4E61-BC7B-B780F3745B5D}"/>
              </a:ext>
            </a:extLst>
          </p:cNvPr>
          <p:cNvCxnSpPr>
            <a:cxnSpLocks/>
          </p:cNvCxnSpPr>
          <p:nvPr/>
        </p:nvCxnSpPr>
        <p:spPr>
          <a:xfrm>
            <a:off x="679743" y="4802961"/>
            <a:ext cx="5071352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3" name="Title 1">
            <a:extLst>
              <a:ext uri="{FF2B5EF4-FFF2-40B4-BE49-F238E27FC236}">
                <a16:creationId xmlns:a16="http://schemas.microsoft.com/office/drawing/2014/main" id="{E576BE0B-145A-4DB2-8859-0B664D2A40A1}"/>
              </a:ext>
            </a:extLst>
          </p:cNvPr>
          <p:cNvSpPr txBox="1">
            <a:spLocks/>
          </p:cNvSpPr>
          <p:nvPr/>
        </p:nvSpPr>
        <p:spPr>
          <a:xfrm>
            <a:off x="679727" y="4353832"/>
            <a:ext cx="5071368" cy="369304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>
              <a:spcBef>
                <a:spcPct val="0"/>
              </a:spcBef>
              <a:spcAft>
                <a:spcPts val="1405"/>
              </a:spcAft>
            </a:pPr>
            <a:r>
              <a:rPr lang="en-US" sz="2000" spc="50" dirty="0">
                <a:latin typeface="Arial Narrow"/>
                <a:cs typeface="Arial Narrow"/>
              </a:rPr>
              <a:t>• </a:t>
            </a:r>
            <a:r>
              <a:rPr lang="en-GB" sz="2000" spc="50" dirty="0">
                <a:latin typeface="Arial Narrow"/>
                <a:cs typeface="Arial Narrow"/>
              </a:rPr>
              <a:t>Going to the bathroom a lot after eating</a:t>
            </a:r>
          </a:p>
        </p:txBody>
      </p: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F84B36DE-9105-41DF-8F4A-0B98EBB1E493}"/>
              </a:ext>
            </a:extLst>
          </p:cNvPr>
          <p:cNvCxnSpPr>
            <a:cxnSpLocks/>
          </p:cNvCxnSpPr>
          <p:nvPr/>
        </p:nvCxnSpPr>
        <p:spPr>
          <a:xfrm>
            <a:off x="679759" y="5376836"/>
            <a:ext cx="5071336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5" name="Title 1">
            <a:extLst>
              <a:ext uri="{FF2B5EF4-FFF2-40B4-BE49-F238E27FC236}">
                <a16:creationId xmlns:a16="http://schemas.microsoft.com/office/drawing/2014/main" id="{65610716-6B6C-444D-A028-F94E9EBEEE78}"/>
              </a:ext>
            </a:extLst>
          </p:cNvPr>
          <p:cNvSpPr txBox="1">
            <a:spLocks/>
          </p:cNvSpPr>
          <p:nvPr/>
        </p:nvSpPr>
        <p:spPr>
          <a:xfrm>
            <a:off x="679743" y="4927707"/>
            <a:ext cx="5071336" cy="369304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>
              <a:spcBef>
                <a:spcPct val="0"/>
              </a:spcBef>
              <a:spcAft>
                <a:spcPts val="1405"/>
              </a:spcAft>
            </a:pPr>
            <a:r>
              <a:rPr lang="en-US" sz="2000" spc="50" dirty="0">
                <a:latin typeface="Arial Narrow"/>
                <a:cs typeface="Arial Narrow"/>
              </a:rPr>
              <a:t>• </a:t>
            </a:r>
            <a:r>
              <a:rPr lang="en-GB" sz="2000" spc="50" dirty="0">
                <a:latin typeface="Arial Narrow"/>
                <a:cs typeface="Arial Narrow"/>
              </a:rPr>
              <a:t>Feelings of anxiety about eating or digesting food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200FBE7D-3BED-4478-8E62-0F35AF924548}"/>
              </a:ext>
            </a:extLst>
          </p:cNvPr>
          <p:cNvCxnSpPr>
            <a:cxnSpLocks/>
          </p:cNvCxnSpPr>
          <p:nvPr/>
        </p:nvCxnSpPr>
        <p:spPr>
          <a:xfrm>
            <a:off x="6075964" y="3124206"/>
            <a:ext cx="5250976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7" name="Title 1">
            <a:extLst>
              <a:ext uri="{FF2B5EF4-FFF2-40B4-BE49-F238E27FC236}">
                <a16:creationId xmlns:a16="http://schemas.microsoft.com/office/drawing/2014/main" id="{33736499-F975-4A5F-8009-3D1E458E5E8A}"/>
              </a:ext>
            </a:extLst>
          </p:cNvPr>
          <p:cNvSpPr txBox="1">
            <a:spLocks/>
          </p:cNvSpPr>
          <p:nvPr/>
        </p:nvSpPr>
        <p:spPr>
          <a:xfrm>
            <a:off x="6075949" y="2696634"/>
            <a:ext cx="5250975" cy="343039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>
              <a:spcBef>
                <a:spcPct val="0"/>
              </a:spcBef>
              <a:spcAft>
                <a:spcPts val="1405"/>
              </a:spcAft>
            </a:pPr>
            <a:r>
              <a:rPr lang="en-US" sz="2000" spc="50" dirty="0">
                <a:latin typeface="Arial Narrow"/>
                <a:cs typeface="Arial Narrow"/>
              </a:rPr>
              <a:t>• </a:t>
            </a:r>
            <a:r>
              <a:rPr lang="en-GB" sz="2000" spc="50" dirty="0">
                <a:latin typeface="Arial Narrow"/>
                <a:cs typeface="Arial Narrow"/>
              </a:rPr>
              <a:t>Obsessively exercising and sticking to a rigid diet</a:t>
            </a:r>
          </a:p>
        </p:txBody>
      </p: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0AD9C007-F2BD-4285-9830-6AA4E1FAC9EF}"/>
              </a:ext>
            </a:extLst>
          </p:cNvPr>
          <p:cNvCxnSpPr>
            <a:cxnSpLocks/>
          </p:cNvCxnSpPr>
          <p:nvPr/>
        </p:nvCxnSpPr>
        <p:spPr>
          <a:xfrm>
            <a:off x="6075964" y="3686197"/>
            <a:ext cx="5250976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9" name="Title 1">
            <a:extLst>
              <a:ext uri="{FF2B5EF4-FFF2-40B4-BE49-F238E27FC236}">
                <a16:creationId xmlns:a16="http://schemas.microsoft.com/office/drawing/2014/main" id="{990D9563-7F4A-44DF-984E-617B67263AFC}"/>
              </a:ext>
            </a:extLst>
          </p:cNvPr>
          <p:cNvSpPr txBox="1">
            <a:spLocks/>
          </p:cNvSpPr>
          <p:nvPr/>
        </p:nvSpPr>
        <p:spPr>
          <a:xfrm>
            <a:off x="6075963" y="3254716"/>
            <a:ext cx="5250961" cy="346949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>
              <a:spcBef>
                <a:spcPct val="0"/>
              </a:spcBef>
              <a:spcAft>
                <a:spcPts val="1405"/>
              </a:spcAft>
            </a:pPr>
            <a:r>
              <a:rPr lang="en-US" sz="2000" spc="50" dirty="0">
                <a:latin typeface="Arial Narrow"/>
                <a:cs typeface="Arial Narrow"/>
              </a:rPr>
              <a:t>• </a:t>
            </a:r>
            <a:r>
              <a:rPr lang="en-GB" sz="2000" spc="50" dirty="0">
                <a:latin typeface="Arial Narrow"/>
                <a:cs typeface="Arial Narrow"/>
              </a:rPr>
              <a:t>Cutting food into small pieces or eating very slowly </a:t>
            </a:r>
          </a:p>
        </p:txBody>
      </p: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1000CB55-0791-4A0D-B7DB-E065B78BD96B}"/>
              </a:ext>
            </a:extLst>
          </p:cNvPr>
          <p:cNvCxnSpPr>
            <a:cxnSpLocks/>
          </p:cNvCxnSpPr>
          <p:nvPr/>
        </p:nvCxnSpPr>
        <p:spPr>
          <a:xfrm>
            <a:off x="6075965" y="4231446"/>
            <a:ext cx="5250975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1" name="Title 1">
            <a:extLst>
              <a:ext uri="{FF2B5EF4-FFF2-40B4-BE49-F238E27FC236}">
                <a16:creationId xmlns:a16="http://schemas.microsoft.com/office/drawing/2014/main" id="{76B2B2DA-4027-4A60-B087-5DA86465389C}"/>
              </a:ext>
            </a:extLst>
          </p:cNvPr>
          <p:cNvSpPr txBox="1">
            <a:spLocks/>
          </p:cNvSpPr>
          <p:nvPr/>
        </p:nvSpPr>
        <p:spPr>
          <a:xfrm>
            <a:off x="6075963" y="3813399"/>
            <a:ext cx="5250961" cy="350256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>
              <a:spcBef>
                <a:spcPct val="0"/>
              </a:spcBef>
              <a:spcAft>
                <a:spcPts val="1405"/>
              </a:spcAft>
            </a:pPr>
            <a:r>
              <a:rPr lang="en-US" sz="2000" spc="50" dirty="0">
                <a:latin typeface="Arial Narrow"/>
                <a:cs typeface="Arial Narrow"/>
              </a:rPr>
              <a:t>• </a:t>
            </a:r>
            <a:r>
              <a:rPr lang="en-GB" sz="2000" spc="50" dirty="0">
                <a:latin typeface="Arial Narrow"/>
                <a:cs typeface="Arial Narrow"/>
              </a:rPr>
              <a:t>Avoiding eating with others or eating in secret</a:t>
            </a:r>
          </a:p>
        </p:txBody>
      </p: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6A80ADB6-D7F9-4D31-8826-42FD4DA3D755}"/>
              </a:ext>
            </a:extLst>
          </p:cNvPr>
          <p:cNvCxnSpPr>
            <a:cxnSpLocks/>
          </p:cNvCxnSpPr>
          <p:nvPr/>
        </p:nvCxnSpPr>
        <p:spPr>
          <a:xfrm>
            <a:off x="6075965" y="4802961"/>
            <a:ext cx="5250975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3" name="Title 1">
            <a:extLst>
              <a:ext uri="{FF2B5EF4-FFF2-40B4-BE49-F238E27FC236}">
                <a16:creationId xmlns:a16="http://schemas.microsoft.com/office/drawing/2014/main" id="{DB2C5F4A-6EBE-4031-BDA4-25F666895E1B}"/>
              </a:ext>
            </a:extLst>
          </p:cNvPr>
          <p:cNvSpPr txBox="1">
            <a:spLocks/>
          </p:cNvSpPr>
          <p:nvPr/>
        </p:nvSpPr>
        <p:spPr>
          <a:xfrm>
            <a:off x="6075949" y="4365864"/>
            <a:ext cx="5250991" cy="369304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>
              <a:spcBef>
                <a:spcPct val="0"/>
              </a:spcBef>
              <a:spcAft>
                <a:spcPts val="1405"/>
              </a:spcAft>
            </a:pPr>
            <a:r>
              <a:rPr lang="en-US" sz="2000" spc="50" dirty="0">
                <a:latin typeface="Arial Narrow"/>
                <a:cs typeface="Arial Narrow"/>
              </a:rPr>
              <a:t>• </a:t>
            </a:r>
            <a:r>
              <a:rPr lang="en-GB" sz="2000" spc="50" dirty="0">
                <a:latin typeface="Arial Narrow"/>
                <a:cs typeface="Arial Narrow"/>
              </a:rPr>
              <a:t>Checking bodyweight and comparing to others </a:t>
            </a:r>
          </a:p>
        </p:txBody>
      </p: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98B8B764-6D78-411B-8240-71D07186B313}"/>
              </a:ext>
            </a:extLst>
          </p:cNvPr>
          <p:cNvCxnSpPr>
            <a:cxnSpLocks/>
          </p:cNvCxnSpPr>
          <p:nvPr/>
        </p:nvCxnSpPr>
        <p:spPr>
          <a:xfrm>
            <a:off x="6075981" y="5376836"/>
            <a:ext cx="5250959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5" name="Title 1">
            <a:extLst>
              <a:ext uri="{FF2B5EF4-FFF2-40B4-BE49-F238E27FC236}">
                <a16:creationId xmlns:a16="http://schemas.microsoft.com/office/drawing/2014/main" id="{A57203DB-0593-4183-995A-24DF1C22BA6B}"/>
              </a:ext>
            </a:extLst>
          </p:cNvPr>
          <p:cNvSpPr txBox="1">
            <a:spLocks/>
          </p:cNvSpPr>
          <p:nvPr/>
        </p:nvSpPr>
        <p:spPr>
          <a:xfrm>
            <a:off x="6075965" y="4939739"/>
            <a:ext cx="5250959" cy="369304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>
              <a:spcBef>
                <a:spcPct val="0"/>
              </a:spcBef>
              <a:spcAft>
                <a:spcPts val="1405"/>
              </a:spcAft>
            </a:pPr>
            <a:r>
              <a:rPr lang="en-US" sz="2000" spc="50" dirty="0">
                <a:latin typeface="Arial Narrow"/>
                <a:cs typeface="Arial Narrow"/>
              </a:rPr>
              <a:t>• </a:t>
            </a:r>
            <a:r>
              <a:rPr lang="en-GB" sz="2000" spc="50" dirty="0">
                <a:latin typeface="Arial Narrow"/>
                <a:cs typeface="Arial Narrow"/>
              </a:rPr>
              <a:t>Developing physical health problems </a:t>
            </a:r>
          </a:p>
        </p:txBody>
      </p:sp>
    </p:spTree>
    <p:extLst>
      <p:ext uri="{BB962C8B-B14F-4D97-AF65-F5344CB8AC3E}">
        <p14:creationId xmlns:p14="http://schemas.microsoft.com/office/powerpoint/2010/main" val="447910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"/>
                            </p:stCondLst>
                            <p:childTnLst>
                              <p:par>
                                <p:cTn id="8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7" grpId="0"/>
      <p:bldP spid="49" grpId="0"/>
      <p:bldP spid="51" grpId="0"/>
      <p:bldP spid="53" grpId="0"/>
      <p:bldP spid="55" grpId="0"/>
      <p:bldP spid="57" grpId="0"/>
      <p:bldP spid="59" grpId="0"/>
      <p:bldP spid="61" grpId="0"/>
      <p:bldP spid="63" grpId="0"/>
      <p:bldP spid="6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lide Number Placeholder 11">
            <a:extLst>
              <a:ext uri="{FF2B5EF4-FFF2-40B4-BE49-F238E27FC236}">
                <a16:creationId xmlns:a16="http://schemas.microsoft.com/office/drawing/2014/main" id="{0AD0B098-C549-4936-9483-484892AF0A3D}"/>
              </a:ext>
            </a:extLst>
          </p:cNvPr>
          <p:cNvSpPr txBox="1">
            <a:spLocks/>
          </p:cNvSpPr>
          <p:nvPr/>
        </p:nvSpPr>
        <p:spPr>
          <a:xfrm>
            <a:off x="8484290" y="6257205"/>
            <a:ext cx="504201" cy="364768"/>
          </a:xfrm>
          <a:prstGeom prst="rect">
            <a:avLst/>
          </a:prstGeom>
          <a:ln>
            <a:noFill/>
          </a:ln>
        </p:spPr>
        <p:txBody>
          <a:bodyPr vert="horz" lIns="46076" tIns="23038" rIns="46076" bIns="23038" rtlCol="0" anchor="ctr"/>
          <a:lstStyle>
            <a:lvl1pPr algn="r">
              <a:defRPr sz="2800" b="1" i="0">
                <a:solidFill>
                  <a:srgbClr val="FFFFFF"/>
                </a:solidFill>
                <a:latin typeface="Arial Narrow"/>
                <a:cs typeface="Arial Narrow"/>
              </a:defRPr>
            </a:lvl1pPr>
          </a:lstStyle>
          <a:p>
            <a:pPr>
              <a:defRPr/>
            </a:pPr>
            <a:fld id="{5FD45250-8870-034C-95D8-56645336F5DB}" type="slidenum">
              <a:rPr lang="en-US" sz="1411"/>
              <a:pPr>
                <a:defRPr/>
              </a:pPr>
              <a:t>28</a:t>
            </a:fld>
            <a:endParaRPr lang="en-US" sz="1411" dirty="0"/>
          </a:p>
        </p:txBody>
      </p:sp>
      <p:pic>
        <p:nvPicPr>
          <p:cNvPr id="28" name="Picture 27" descr="arrow-forward.png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41232AE6-9590-41B3-9BFD-6D6FE7C5A1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26940" y="6283248"/>
            <a:ext cx="298807" cy="316020"/>
          </a:xfrm>
          <a:prstGeom prst="rect">
            <a:avLst/>
          </a:prstGeom>
        </p:spPr>
      </p:pic>
      <p:pic>
        <p:nvPicPr>
          <p:cNvPr id="29" name="Picture 28" descr="arrow-forward.png">
            <a:hlinkClick r:id="rId4" action="ppaction://hlinksldjump"/>
            <a:extLst>
              <a:ext uri="{FF2B5EF4-FFF2-40B4-BE49-F238E27FC236}">
                <a16:creationId xmlns:a16="http://schemas.microsoft.com/office/drawing/2014/main" id="{23ACCA93-15A6-420F-BB13-9101C41771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543488" y="6283248"/>
            <a:ext cx="298807" cy="316020"/>
          </a:xfrm>
          <a:prstGeom prst="rect">
            <a:avLst/>
          </a:prstGeom>
        </p:spPr>
      </p:pic>
      <p:sp>
        <p:nvSpPr>
          <p:cNvPr id="34" name="Title 1">
            <a:extLst>
              <a:ext uri="{FF2B5EF4-FFF2-40B4-BE49-F238E27FC236}">
                <a16:creationId xmlns:a16="http://schemas.microsoft.com/office/drawing/2014/main" id="{DD740712-2570-46AF-820B-D25121104569}"/>
              </a:ext>
            </a:extLst>
          </p:cNvPr>
          <p:cNvSpPr txBox="1">
            <a:spLocks/>
          </p:cNvSpPr>
          <p:nvPr/>
        </p:nvSpPr>
        <p:spPr>
          <a:xfrm>
            <a:off x="722030" y="1055521"/>
            <a:ext cx="1322798" cy="455755"/>
          </a:xfrm>
          <a:prstGeom prst="rect">
            <a:avLst/>
          </a:prstGeom>
        </p:spPr>
        <p:txBody>
          <a:bodyPr vert="horz" wrap="none" lIns="0" tIns="0" rIns="0" bIns="0" rtlCol="0" anchor="t" anchorCtr="0">
            <a:normAutofit/>
          </a:bodyPr>
          <a:lstStyle/>
          <a:p>
            <a:pPr lvl="0">
              <a:spcBef>
                <a:spcPct val="0"/>
              </a:spcBef>
            </a:pPr>
            <a:r>
              <a:rPr lang="en-US" sz="2800" b="1" cap="all" spc="75" dirty="0">
                <a:latin typeface="Arial Narrow"/>
                <a:cs typeface="Arial Narrow"/>
              </a:rPr>
              <a:t>SUICIDE</a:t>
            </a:r>
            <a:endParaRPr lang="en-US" sz="2800" b="1" i="1" cap="all" spc="75" dirty="0">
              <a:latin typeface="Arial Narrow"/>
              <a:cs typeface="Arial Narrow"/>
            </a:endParaRP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337A89AC-1653-4EA6-B00D-868374E12E71}"/>
              </a:ext>
            </a:extLst>
          </p:cNvPr>
          <p:cNvSpPr txBox="1">
            <a:spLocks/>
          </p:cNvSpPr>
          <p:nvPr/>
        </p:nvSpPr>
        <p:spPr>
          <a:xfrm>
            <a:off x="722027" y="1595568"/>
            <a:ext cx="10261399" cy="437343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lvl="0">
              <a:spcBef>
                <a:spcPct val="0"/>
              </a:spcBef>
            </a:pPr>
            <a:r>
              <a:rPr lang="en-GB" sz="2400" b="1" spc="50" dirty="0">
                <a:latin typeface="Arial Narrow"/>
                <a:cs typeface="Arial Narrow"/>
              </a:rPr>
              <a:t>Suicide is when someone deliberately ends their own life.</a:t>
            </a: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34E982CC-83A9-4F41-9EEF-4E92714950E5}"/>
              </a:ext>
            </a:extLst>
          </p:cNvPr>
          <p:cNvCxnSpPr>
            <a:cxnSpLocks/>
          </p:cNvCxnSpPr>
          <p:nvPr/>
        </p:nvCxnSpPr>
        <p:spPr>
          <a:xfrm>
            <a:off x="722026" y="2819146"/>
            <a:ext cx="1026140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Title 1">
            <a:extLst>
              <a:ext uri="{FF2B5EF4-FFF2-40B4-BE49-F238E27FC236}">
                <a16:creationId xmlns:a16="http://schemas.microsoft.com/office/drawing/2014/main" id="{56FF8612-7D9F-4C55-9FBF-EF2BC82BF084}"/>
              </a:ext>
            </a:extLst>
          </p:cNvPr>
          <p:cNvSpPr txBox="1">
            <a:spLocks/>
          </p:cNvSpPr>
          <p:nvPr/>
        </p:nvSpPr>
        <p:spPr>
          <a:xfrm>
            <a:off x="722025" y="2078927"/>
            <a:ext cx="10261398" cy="627029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>
              <a:spcBef>
                <a:spcPct val="0"/>
              </a:spcBef>
              <a:spcAft>
                <a:spcPts val="1405"/>
              </a:spcAft>
            </a:pPr>
            <a:r>
              <a:rPr lang="en-US" sz="2000" spc="50" dirty="0">
                <a:latin typeface="Arial Narrow"/>
                <a:cs typeface="Arial Narrow"/>
              </a:rPr>
              <a:t>• </a:t>
            </a:r>
            <a:r>
              <a:rPr lang="en-GB" sz="2000" spc="50" dirty="0">
                <a:latin typeface="Arial Narrow"/>
                <a:cs typeface="Arial Narrow"/>
              </a:rPr>
              <a:t>In 2020, 4,912 people in England, 805 people in Scotland, 285 people in Wales and 209 people</a:t>
            </a:r>
            <a:br>
              <a:rPr lang="en-GB" sz="2000" spc="50" dirty="0">
                <a:latin typeface="Arial Narrow"/>
                <a:cs typeface="Arial Narrow"/>
              </a:rPr>
            </a:br>
            <a:r>
              <a:rPr lang="en-GB" sz="2000" spc="50" dirty="0">
                <a:latin typeface="Arial Narrow"/>
                <a:cs typeface="Arial Narrow"/>
              </a:rPr>
              <a:t>  in Northern Ireland took their own life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3928BBE8-E8EF-498C-87E6-FB0EC8D92761}"/>
              </a:ext>
            </a:extLst>
          </p:cNvPr>
          <p:cNvSpPr txBox="1">
            <a:spLocks/>
          </p:cNvSpPr>
          <p:nvPr/>
        </p:nvSpPr>
        <p:spPr>
          <a:xfrm>
            <a:off x="722028" y="3477111"/>
            <a:ext cx="4349702" cy="335932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>
              <a:spcBef>
                <a:spcPct val="0"/>
              </a:spcBef>
              <a:spcAft>
                <a:spcPts val="1405"/>
              </a:spcAft>
            </a:pPr>
            <a:r>
              <a:rPr lang="en-US" sz="2000" spc="50" dirty="0">
                <a:latin typeface="Arial Narrow"/>
                <a:cs typeface="Arial Narrow"/>
              </a:rPr>
              <a:t>• </a:t>
            </a:r>
            <a:r>
              <a:rPr lang="en-GB" sz="2000" spc="50" dirty="0">
                <a:latin typeface="Arial Narrow"/>
                <a:cs typeface="Arial Narrow"/>
              </a:rPr>
              <a:t>Previous suicide attempts</a:t>
            </a: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E215F0B7-93C7-4E08-B4DD-EEC0412AFEFC}"/>
              </a:ext>
            </a:extLst>
          </p:cNvPr>
          <p:cNvCxnSpPr>
            <a:cxnSpLocks/>
          </p:cNvCxnSpPr>
          <p:nvPr/>
        </p:nvCxnSpPr>
        <p:spPr>
          <a:xfrm>
            <a:off x="722028" y="3901727"/>
            <a:ext cx="4349702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7" name="Title 1">
            <a:extLst>
              <a:ext uri="{FF2B5EF4-FFF2-40B4-BE49-F238E27FC236}">
                <a16:creationId xmlns:a16="http://schemas.microsoft.com/office/drawing/2014/main" id="{3FC95BD1-6134-4F40-9844-377A79249635}"/>
              </a:ext>
            </a:extLst>
          </p:cNvPr>
          <p:cNvSpPr txBox="1">
            <a:spLocks/>
          </p:cNvSpPr>
          <p:nvPr/>
        </p:nvSpPr>
        <p:spPr>
          <a:xfrm>
            <a:off x="722028" y="2957362"/>
            <a:ext cx="4626913" cy="437343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>
              <a:spcBef>
                <a:spcPct val="0"/>
              </a:spcBef>
              <a:spcAft>
                <a:spcPts val="1405"/>
              </a:spcAft>
            </a:pPr>
            <a:r>
              <a:rPr lang="en-GB" sz="2400" b="1" spc="50" dirty="0">
                <a:solidFill>
                  <a:schemeClr val="bg1">
                    <a:lumMod val="50000"/>
                  </a:schemeClr>
                </a:solidFill>
                <a:latin typeface="Arial Narrow"/>
                <a:cs typeface="Arial Narrow"/>
              </a:rPr>
              <a:t>Risk factors for suicide can include:</a:t>
            </a:r>
          </a:p>
        </p:txBody>
      </p:sp>
      <p:sp>
        <p:nvSpPr>
          <p:cNvPr id="58" name="Title 1">
            <a:extLst>
              <a:ext uri="{FF2B5EF4-FFF2-40B4-BE49-F238E27FC236}">
                <a16:creationId xmlns:a16="http://schemas.microsoft.com/office/drawing/2014/main" id="{CE40719D-9411-4ED6-A7DD-653B2346F0F1}"/>
              </a:ext>
            </a:extLst>
          </p:cNvPr>
          <p:cNvSpPr txBox="1">
            <a:spLocks/>
          </p:cNvSpPr>
          <p:nvPr/>
        </p:nvSpPr>
        <p:spPr>
          <a:xfrm>
            <a:off x="722027" y="4610787"/>
            <a:ext cx="4349701" cy="335932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>
              <a:spcBef>
                <a:spcPct val="0"/>
              </a:spcBef>
              <a:spcAft>
                <a:spcPts val="1405"/>
              </a:spcAft>
            </a:pPr>
            <a:r>
              <a:rPr lang="en-US" sz="2000" spc="50" dirty="0">
                <a:latin typeface="Arial Narrow"/>
                <a:cs typeface="Arial Narrow"/>
              </a:rPr>
              <a:t>• </a:t>
            </a:r>
            <a:r>
              <a:rPr lang="en-GB" sz="2000" spc="50" dirty="0">
                <a:latin typeface="Arial Narrow"/>
                <a:cs typeface="Arial Narrow"/>
              </a:rPr>
              <a:t>Physical, sexual or emotional abuse</a:t>
            </a:r>
          </a:p>
        </p:txBody>
      </p: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1F81CD43-A826-4C6E-89FB-82377E0EC0E9}"/>
              </a:ext>
            </a:extLst>
          </p:cNvPr>
          <p:cNvCxnSpPr>
            <a:cxnSpLocks/>
          </p:cNvCxnSpPr>
          <p:nvPr/>
        </p:nvCxnSpPr>
        <p:spPr>
          <a:xfrm>
            <a:off x="722028" y="5067302"/>
            <a:ext cx="4349702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0" name="Title 1">
            <a:extLst>
              <a:ext uri="{FF2B5EF4-FFF2-40B4-BE49-F238E27FC236}">
                <a16:creationId xmlns:a16="http://schemas.microsoft.com/office/drawing/2014/main" id="{BF08DCDA-E052-465C-A36C-D450A0EE4A84}"/>
              </a:ext>
            </a:extLst>
          </p:cNvPr>
          <p:cNvSpPr txBox="1">
            <a:spLocks/>
          </p:cNvSpPr>
          <p:nvPr/>
        </p:nvSpPr>
        <p:spPr>
          <a:xfrm>
            <a:off x="722028" y="4020513"/>
            <a:ext cx="4349702" cy="335932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>
              <a:spcBef>
                <a:spcPct val="0"/>
              </a:spcBef>
              <a:spcAft>
                <a:spcPts val="1405"/>
              </a:spcAft>
            </a:pPr>
            <a:r>
              <a:rPr lang="en-US" sz="2000" spc="50" dirty="0">
                <a:latin typeface="Arial Narrow"/>
                <a:cs typeface="Arial Narrow"/>
              </a:rPr>
              <a:t>• </a:t>
            </a:r>
            <a:r>
              <a:rPr lang="en-GB" sz="2000" spc="50" dirty="0">
                <a:latin typeface="Arial Narrow"/>
                <a:cs typeface="Arial Narrow"/>
              </a:rPr>
              <a:t>Mental health problems</a:t>
            </a:r>
          </a:p>
        </p:txBody>
      </p: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63756E44-DB14-418A-95A4-60A34F9D379E}"/>
              </a:ext>
            </a:extLst>
          </p:cNvPr>
          <p:cNvCxnSpPr>
            <a:cxnSpLocks/>
          </p:cNvCxnSpPr>
          <p:nvPr/>
        </p:nvCxnSpPr>
        <p:spPr>
          <a:xfrm>
            <a:off x="722028" y="4466395"/>
            <a:ext cx="4349702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2" name="Title 1">
            <a:extLst>
              <a:ext uri="{FF2B5EF4-FFF2-40B4-BE49-F238E27FC236}">
                <a16:creationId xmlns:a16="http://schemas.microsoft.com/office/drawing/2014/main" id="{0E2C8E4A-8EEB-4BBF-B62B-8BEF20F7D626}"/>
              </a:ext>
            </a:extLst>
          </p:cNvPr>
          <p:cNvSpPr txBox="1">
            <a:spLocks/>
          </p:cNvSpPr>
          <p:nvPr/>
        </p:nvSpPr>
        <p:spPr>
          <a:xfrm>
            <a:off x="5752215" y="3466478"/>
            <a:ext cx="5231216" cy="335932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>
              <a:spcBef>
                <a:spcPct val="0"/>
              </a:spcBef>
              <a:spcAft>
                <a:spcPts val="1405"/>
              </a:spcAft>
            </a:pPr>
            <a:r>
              <a:rPr lang="en-US" sz="2000" spc="50" dirty="0">
                <a:latin typeface="Arial Narrow"/>
                <a:cs typeface="Arial Narrow"/>
              </a:rPr>
              <a:t>• </a:t>
            </a:r>
            <a:r>
              <a:rPr lang="en-GB" sz="2000" spc="50" dirty="0">
                <a:latin typeface="Arial Narrow"/>
                <a:cs typeface="Arial Narrow"/>
              </a:rPr>
              <a:t>Drug and alcohol misuse / addiction</a:t>
            </a:r>
          </a:p>
        </p:txBody>
      </p: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BFBF0717-70D8-47BF-87A9-34D3EE0BEC06}"/>
              </a:ext>
            </a:extLst>
          </p:cNvPr>
          <p:cNvCxnSpPr>
            <a:cxnSpLocks/>
          </p:cNvCxnSpPr>
          <p:nvPr/>
        </p:nvCxnSpPr>
        <p:spPr>
          <a:xfrm>
            <a:off x="5752215" y="3891094"/>
            <a:ext cx="5231217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4" name="Title 1">
            <a:extLst>
              <a:ext uri="{FF2B5EF4-FFF2-40B4-BE49-F238E27FC236}">
                <a16:creationId xmlns:a16="http://schemas.microsoft.com/office/drawing/2014/main" id="{0025BD13-8631-4869-8810-186ACE95A622}"/>
              </a:ext>
            </a:extLst>
          </p:cNvPr>
          <p:cNvSpPr txBox="1">
            <a:spLocks/>
          </p:cNvSpPr>
          <p:nvPr/>
        </p:nvSpPr>
        <p:spPr>
          <a:xfrm>
            <a:off x="5752215" y="4610787"/>
            <a:ext cx="5231218" cy="335932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>
              <a:spcBef>
                <a:spcPct val="0"/>
              </a:spcBef>
              <a:spcAft>
                <a:spcPts val="1405"/>
              </a:spcAft>
            </a:pPr>
            <a:r>
              <a:rPr lang="en-US" sz="2000" spc="50" dirty="0">
                <a:latin typeface="Arial Narrow"/>
                <a:cs typeface="Arial Narrow"/>
              </a:rPr>
              <a:t>• </a:t>
            </a:r>
            <a:r>
              <a:rPr lang="en-GB" sz="2000" spc="50" dirty="0">
                <a:latin typeface="Arial Narrow"/>
                <a:cs typeface="Arial Narrow"/>
              </a:rPr>
              <a:t>Bullying and discrimination</a:t>
            </a:r>
          </a:p>
        </p:txBody>
      </p: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6EEF3C98-5A72-450A-B07C-E528F8AF4FC9}"/>
              </a:ext>
            </a:extLst>
          </p:cNvPr>
          <p:cNvCxnSpPr>
            <a:cxnSpLocks/>
          </p:cNvCxnSpPr>
          <p:nvPr/>
        </p:nvCxnSpPr>
        <p:spPr>
          <a:xfrm>
            <a:off x="5752215" y="5056669"/>
            <a:ext cx="5231217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Title 1">
            <a:extLst>
              <a:ext uri="{FF2B5EF4-FFF2-40B4-BE49-F238E27FC236}">
                <a16:creationId xmlns:a16="http://schemas.microsoft.com/office/drawing/2014/main" id="{E68D5683-31BC-4DA1-B167-7FB3353AB54D}"/>
              </a:ext>
            </a:extLst>
          </p:cNvPr>
          <p:cNvSpPr txBox="1">
            <a:spLocks/>
          </p:cNvSpPr>
          <p:nvPr/>
        </p:nvSpPr>
        <p:spPr>
          <a:xfrm>
            <a:off x="5752215" y="4009880"/>
            <a:ext cx="5231216" cy="335932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>
              <a:spcBef>
                <a:spcPct val="0"/>
              </a:spcBef>
              <a:spcAft>
                <a:spcPts val="1405"/>
              </a:spcAft>
            </a:pPr>
            <a:r>
              <a:rPr lang="en-US" sz="2000" spc="50" dirty="0">
                <a:latin typeface="Arial Narrow"/>
                <a:cs typeface="Arial Narrow"/>
              </a:rPr>
              <a:t>• </a:t>
            </a:r>
            <a:r>
              <a:rPr lang="en-GB" sz="2000" spc="50" dirty="0">
                <a:latin typeface="Arial Narrow"/>
                <a:cs typeface="Arial Narrow"/>
              </a:rPr>
              <a:t>Imprisonment</a:t>
            </a:r>
          </a:p>
        </p:txBody>
      </p: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5B4C366F-1B17-49CC-AE3B-D362BB328CCA}"/>
              </a:ext>
            </a:extLst>
          </p:cNvPr>
          <p:cNvCxnSpPr>
            <a:cxnSpLocks/>
          </p:cNvCxnSpPr>
          <p:nvPr/>
        </p:nvCxnSpPr>
        <p:spPr>
          <a:xfrm>
            <a:off x="5752215" y="4455762"/>
            <a:ext cx="5231218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8" name="Title 1">
            <a:extLst>
              <a:ext uri="{FF2B5EF4-FFF2-40B4-BE49-F238E27FC236}">
                <a16:creationId xmlns:a16="http://schemas.microsoft.com/office/drawing/2014/main" id="{2D0861B0-4321-4729-A3BD-E4C9A1D355ED}"/>
              </a:ext>
            </a:extLst>
          </p:cNvPr>
          <p:cNvSpPr txBox="1">
            <a:spLocks/>
          </p:cNvSpPr>
          <p:nvPr/>
        </p:nvSpPr>
        <p:spPr>
          <a:xfrm>
            <a:off x="722025" y="5224233"/>
            <a:ext cx="4349701" cy="335932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>
              <a:spcBef>
                <a:spcPct val="0"/>
              </a:spcBef>
              <a:spcAft>
                <a:spcPts val="1405"/>
              </a:spcAft>
            </a:pPr>
            <a:r>
              <a:rPr lang="en-US" sz="2000" spc="50" dirty="0">
                <a:latin typeface="Arial Narrow"/>
                <a:cs typeface="Arial Narrow"/>
              </a:rPr>
              <a:t>• Losing a loved one to suicide</a:t>
            </a:r>
            <a:endParaRPr lang="en-GB" sz="2000" spc="50" dirty="0">
              <a:latin typeface="Arial Narrow"/>
              <a:cs typeface="Arial Narrow"/>
            </a:endParaRPr>
          </a:p>
        </p:txBody>
      </p: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E49537E7-D383-41A5-A6A5-A6E44D44C1E1}"/>
              </a:ext>
            </a:extLst>
          </p:cNvPr>
          <p:cNvCxnSpPr>
            <a:cxnSpLocks/>
          </p:cNvCxnSpPr>
          <p:nvPr/>
        </p:nvCxnSpPr>
        <p:spPr>
          <a:xfrm>
            <a:off x="722026" y="5680748"/>
            <a:ext cx="4349702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0" name="Title 1">
            <a:extLst>
              <a:ext uri="{FF2B5EF4-FFF2-40B4-BE49-F238E27FC236}">
                <a16:creationId xmlns:a16="http://schemas.microsoft.com/office/drawing/2014/main" id="{392B7669-8A98-421D-AB6E-3DD95DFF1BF4}"/>
              </a:ext>
            </a:extLst>
          </p:cNvPr>
          <p:cNvSpPr txBox="1">
            <a:spLocks/>
          </p:cNvSpPr>
          <p:nvPr/>
        </p:nvSpPr>
        <p:spPr>
          <a:xfrm>
            <a:off x="5752213" y="5224233"/>
            <a:ext cx="5231218" cy="335932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>
              <a:spcBef>
                <a:spcPct val="0"/>
              </a:spcBef>
              <a:spcAft>
                <a:spcPts val="1405"/>
              </a:spcAft>
            </a:pPr>
            <a:r>
              <a:rPr lang="en-US" sz="2000" spc="50" dirty="0">
                <a:latin typeface="Arial Narrow"/>
                <a:cs typeface="Arial Narrow"/>
              </a:rPr>
              <a:t>• </a:t>
            </a:r>
            <a:r>
              <a:rPr lang="en-GB" sz="2000" spc="50" dirty="0">
                <a:latin typeface="Arial Narrow"/>
                <a:cs typeface="Arial Narrow"/>
              </a:rPr>
              <a:t>Financial problems or homelessness</a:t>
            </a:r>
          </a:p>
        </p:txBody>
      </p: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8078B147-7CF3-46C5-ABFD-D2681EEBC966}"/>
              </a:ext>
            </a:extLst>
          </p:cNvPr>
          <p:cNvCxnSpPr>
            <a:cxnSpLocks/>
          </p:cNvCxnSpPr>
          <p:nvPr/>
        </p:nvCxnSpPr>
        <p:spPr>
          <a:xfrm>
            <a:off x="5752213" y="5670115"/>
            <a:ext cx="5231217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00969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8" grpId="0"/>
      <p:bldP spid="39" grpId="0"/>
      <p:bldP spid="57" grpId="0"/>
      <p:bldP spid="58" grpId="0"/>
      <p:bldP spid="60" grpId="0"/>
      <p:bldP spid="62" grpId="0"/>
      <p:bldP spid="64" grpId="0"/>
      <p:bldP spid="66" grpId="0"/>
      <p:bldP spid="68" grpId="0"/>
      <p:bldP spid="7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8EB0FE45-92A9-407F-8A03-3014949AE879}"/>
              </a:ext>
            </a:extLst>
          </p:cNvPr>
          <p:cNvSpPr txBox="1">
            <a:spLocks/>
          </p:cNvSpPr>
          <p:nvPr/>
        </p:nvSpPr>
        <p:spPr>
          <a:xfrm>
            <a:off x="767246" y="1149994"/>
            <a:ext cx="4435359" cy="467728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lvl="0">
              <a:spcBef>
                <a:spcPct val="0"/>
              </a:spcBef>
            </a:pPr>
            <a:r>
              <a:rPr lang="en-US" sz="3600" b="1" cap="all" spc="75" dirty="0">
                <a:cs typeface="Arial Narrow"/>
              </a:rPr>
              <a:t>MENTAL HEALTH terminology</a:t>
            </a:r>
            <a:endParaRPr lang="en-US" sz="3600" b="1" i="1" cap="all" spc="75" dirty="0">
              <a:cs typeface="Arial Narrow"/>
            </a:endParaRPr>
          </a:p>
        </p:txBody>
      </p:sp>
      <p:sp>
        <p:nvSpPr>
          <p:cNvPr id="2" name="Title 1">
            <a:hlinkClick r:id="" action="ppaction://noaction"/>
            <a:extLst>
              <a:ext uri="{FF2B5EF4-FFF2-40B4-BE49-F238E27FC236}">
                <a16:creationId xmlns:a16="http://schemas.microsoft.com/office/drawing/2014/main" id="{FC6ACE89-9877-5D67-A7CA-B4C330A6704F}"/>
              </a:ext>
            </a:extLst>
          </p:cNvPr>
          <p:cNvSpPr txBox="1">
            <a:spLocks/>
          </p:cNvSpPr>
          <p:nvPr/>
        </p:nvSpPr>
        <p:spPr>
          <a:xfrm>
            <a:off x="223935" y="2248042"/>
            <a:ext cx="10262214" cy="745350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marL="342900" lvl="0" indent="-342900">
              <a:spcBef>
                <a:spcPct val="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GB" sz="2200" b="1" spc="50" dirty="0">
                <a:cs typeface="Arial Narrow"/>
              </a:rPr>
              <a:t>Mental health condition, </a:t>
            </a:r>
            <a:r>
              <a:rPr lang="en-GB" sz="2200" spc="50" dirty="0">
                <a:cs typeface="Arial Narrow"/>
              </a:rPr>
              <a:t>this could include a minor episode of depression or anxiety, through to</a:t>
            </a:r>
            <a:br>
              <a:rPr lang="en-GB" sz="2200" spc="50" dirty="0">
                <a:cs typeface="Arial Narrow"/>
              </a:rPr>
            </a:br>
            <a:r>
              <a:rPr lang="en-GB" sz="2200" spc="50" dirty="0">
                <a:cs typeface="Arial Narrow"/>
              </a:rPr>
              <a:t>  a condition that has, or may develop into a diagnosable mental health illness or disorder</a:t>
            </a:r>
          </a:p>
        </p:txBody>
      </p:sp>
      <p:sp>
        <p:nvSpPr>
          <p:cNvPr id="3" name="Title 1">
            <a:hlinkClick r:id="" action="ppaction://noaction"/>
            <a:extLst>
              <a:ext uri="{FF2B5EF4-FFF2-40B4-BE49-F238E27FC236}">
                <a16:creationId xmlns:a16="http://schemas.microsoft.com/office/drawing/2014/main" id="{9E4BD316-61D4-4DE2-175E-31311AE6E933}"/>
              </a:ext>
            </a:extLst>
          </p:cNvPr>
          <p:cNvSpPr txBox="1">
            <a:spLocks/>
          </p:cNvSpPr>
          <p:nvPr/>
        </p:nvSpPr>
        <p:spPr>
          <a:xfrm>
            <a:off x="223934" y="3454664"/>
            <a:ext cx="10262215" cy="819889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marL="342900" lvl="0" indent="-342900">
              <a:spcBef>
                <a:spcPct val="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GB" sz="2200" b="1" spc="50" dirty="0">
                <a:cs typeface="Arial Narrow"/>
              </a:rPr>
              <a:t>Mental health disorder or </a:t>
            </a:r>
            <a:r>
              <a:rPr lang="en-GB" sz="2200" b="1" spc="50" dirty="0">
                <a:solidFill>
                  <a:prstClr val="black"/>
                </a:solidFill>
                <a:cs typeface="Arial Narrow"/>
              </a:rPr>
              <a:t>illness</a:t>
            </a:r>
            <a:r>
              <a:rPr lang="en-GB" sz="2200" b="1" spc="50" dirty="0">
                <a:cs typeface="Arial Narrow"/>
              </a:rPr>
              <a:t>, </a:t>
            </a:r>
            <a:r>
              <a:rPr lang="en-GB" sz="2200" spc="50" dirty="0">
                <a:cs typeface="Arial Narrow"/>
              </a:rPr>
              <a:t>a mental health condition which has been formally</a:t>
            </a:r>
            <a:br>
              <a:rPr lang="en-GB" sz="2200" spc="50" dirty="0">
                <a:cs typeface="Arial Narrow"/>
              </a:rPr>
            </a:br>
            <a:r>
              <a:rPr lang="en-GB" sz="2200" spc="50" dirty="0">
                <a:cs typeface="Arial Narrow"/>
              </a:rPr>
              <a:t>  diagnosed by a healthcare professional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283AB5F-FFF0-62EC-75C3-5BFAA0E96A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931" y="4695982"/>
            <a:ext cx="10458033" cy="1012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5247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lide Number Placeholder 11">
            <a:extLst>
              <a:ext uri="{FF2B5EF4-FFF2-40B4-BE49-F238E27FC236}">
                <a16:creationId xmlns:a16="http://schemas.microsoft.com/office/drawing/2014/main" id="{0AD0B098-C549-4936-9483-484892AF0A3D}"/>
              </a:ext>
            </a:extLst>
          </p:cNvPr>
          <p:cNvSpPr txBox="1">
            <a:spLocks/>
          </p:cNvSpPr>
          <p:nvPr/>
        </p:nvSpPr>
        <p:spPr>
          <a:xfrm>
            <a:off x="8484290" y="6257205"/>
            <a:ext cx="504201" cy="364768"/>
          </a:xfrm>
          <a:prstGeom prst="rect">
            <a:avLst/>
          </a:prstGeom>
          <a:ln>
            <a:noFill/>
          </a:ln>
        </p:spPr>
        <p:txBody>
          <a:bodyPr vert="horz" lIns="46076" tIns="23038" rIns="46076" bIns="23038" rtlCol="0" anchor="ctr"/>
          <a:lstStyle>
            <a:lvl1pPr algn="r">
              <a:defRPr sz="2800" b="1" i="0">
                <a:solidFill>
                  <a:srgbClr val="FFFFFF"/>
                </a:solidFill>
                <a:latin typeface="Arial Narrow"/>
                <a:cs typeface="Arial Narrow"/>
              </a:defRPr>
            </a:lvl1pPr>
          </a:lstStyle>
          <a:p>
            <a:pPr>
              <a:defRPr/>
            </a:pPr>
            <a:fld id="{5FD45250-8870-034C-95D8-56645336F5DB}" type="slidenum">
              <a:rPr lang="en-US" sz="1411"/>
              <a:pPr>
                <a:defRPr/>
              </a:pPr>
              <a:t>29</a:t>
            </a:fld>
            <a:endParaRPr lang="en-US" sz="1411" dirty="0"/>
          </a:p>
        </p:txBody>
      </p:sp>
      <p:pic>
        <p:nvPicPr>
          <p:cNvPr id="28" name="Picture 27" descr="arrow-forward.png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41232AE6-9590-41B3-9BFD-6D6FE7C5A1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26940" y="6283248"/>
            <a:ext cx="298807" cy="316020"/>
          </a:xfrm>
          <a:prstGeom prst="rect">
            <a:avLst/>
          </a:prstGeom>
        </p:spPr>
      </p:pic>
      <p:pic>
        <p:nvPicPr>
          <p:cNvPr id="29" name="Picture 28" descr="arrow-forward.png">
            <a:hlinkClick r:id="rId4" action="ppaction://hlinksldjump"/>
            <a:extLst>
              <a:ext uri="{FF2B5EF4-FFF2-40B4-BE49-F238E27FC236}">
                <a16:creationId xmlns:a16="http://schemas.microsoft.com/office/drawing/2014/main" id="{23ACCA93-15A6-420F-BB13-9101C41771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543488" y="6283248"/>
            <a:ext cx="298807" cy="316020"/>
          </a:xfrm>
          <a:prstGeom prst="rect">
            <a:avLst/>
          </a:prstGeom>
        </p:spPr>
      </p:pic>
      <p:sp>
        <p:nvSpPr>
          <p:cNvPr id="34" name="Title 1">
            <a:extLst>
              <a:ext uri="{FF2B5EF4-FFF2-40B4-BE49-F238E27FC236}">
                <a16:creationId xmlns:a16="http://schemas.microsoft.com/office/drawing/2014/main" id="{224CA836-A3E0-45D1-B784-EE7277FC4B2F}"/>
              </a:ext>
            </a:extLst>
          </p:cNvPr>
          <p:cNvSpPr txBox="1">
            <a:spLocks/>
          </p:cNvSpPr>
          <p:nvPr/>
        </p:nvSpPr>
        <p:spPr>
          <a:xfrm>
            <a:off x="509374" y="1055521"/>
            <a:ext cx="2467741" cy="455755"/>
          </a:xfrm>
          <a:prstGeom prst="rect">
            <a:avLst/>
          </a:prstGeom>
        </p:spPr>
        <p:txBody>
          <a:bodyPr vert="horz" wrap="none" lIns="0" tIns="0" rIns="0" bIns="0" rtlCol="0" anchor="t" anchorCtr="0">
            <a:normAutofit/>
          </a:bodyPr>
          <a:lstStyle/>
          <a:p>
            <a:pPr lvl="0">
              <a:spcBef>
                <a:spcPct val="0"/>
              </a:spcBef>
            </a:pPr>
            <a:r>
              <a:rPr lang="en-US" sz="2800" b="1" cap="all" spc="75" dirty="0">
                <a:latin typeface="Arial Narrow"/>
                <a:cs typeface="Arial Narrow"/>
              </a:rPr>
              <a:t>SUICIDE </a:t>
            </a:r>
            <a:r>
              <a:rPr lang="en-US" sz="1600" b="1" i="1" cap="all" spc="75" dirty="0">
                <a:latin typeface="Arial Narrow"/>
                <a:cs typeface="Arial Narrow"/>
              </a:rPr>
              <a:t>continued</a:t>
            </a:r>
            <a:endParaRPr lang="en-US" sz="2800" b="1" i="1" cap="all" spc="75" dirty="0">
              <a:latin typeface="Arial Narrow"/>
              <a:cs typeface="Arial Narrow"/>
            </a:endParaRP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E946E2A4-BAF1-4094-817D-659163BD6F79}"/>
              </a:ext>
            </a:extLst>
          </p:cNvPr>
          <p:cNvSpPr txBox="1">
            <a:spLocks/>
          </p:cNvSpPr>
          <p:nvPr/>
        </p:nvSpPr>
        <p:spPr>
          <a:xfrm>
            <a:off x="509391" y="1607230"/>
            <a:ext cx="10728244" cy="437343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>
              <a:spcBef>
                <a:spcPct val="0"/>
              </a:spcBef>
              <a:spcAft>
                <a:spcPts val="1405"/>
              </a:spcAft>
            </a:pPr>
            <a:r>
              <a:rPr lang="en-GB" sz="2400" b="1" spc="50" dirty="0">
                <a:latin typeface="Arial Narrow"/>
                <a:cs typeface="Arial Narrow"/>
              </a:rPr>
              <a:t>Potential warning signs that someone is experiencing suicidal thoughts may include:</a:t>
            </a:r>
            <a:br>
              <a:rPr lang="en-GB" sz="2400" b="1" spc="50" dirty="0">
                <a:latin typeface="Arial Narrow"/>
                <a:cs typeface="Arial Narrow"/>
              </a:rPr>
            </a:br>
            <a:endParaRPr lang="en-GB" sz="2400" b="1" spc="50" dirty="0">
              <a:latin typeface="Arial Narrow"/>
              <a:cs typeface="Arial Narrow"/>
            </a:endParaRP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BC6B3376-46DE-41B3-8130-AB744127F0DC}"/>
              </a:ext>
            </a:extLst>
          </p:cNvPr>
          <p:cNvCxnSpPr>
            <a:cxnSpLocks/>
          </p:cNvCxnSpPr>
          <p:nvPr/>
        </p:nvCxnSpPr>
        <p:spPr>
          <a:xfrm>
            <a:off x="509382" y="2587844"/>
            <a:ext cx="4977014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Title 1">
            <a:extLst>
              <a:ext uri="{FF2B5EF4-FFF2-40B4-BE49-F238E27FC236}">
                <a16:creationId xmlns:a16="http://schemas.microsoft.com/office/drawing/2014/main" id="{C935C653-EB43-47B7-B219-ADB3BEEB6FC9}"/>
              </a:ext>
            </a:extLst>
          </p:cNvPr>
          <p:cNvSpPr txBox="1">
            <a:spLocks/>
          </p:cNvSpPr>
          <p:nvPr/>
        </p:nvSpPr>
        <p:spPr>
          <a:xfrm>
            <a:off x="509391" y="2164711"/>
            <a:ext cx="4977014" cy="376744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>
              <a:spcBef>
                <a:spcPct val="0"/>
              </a:spcBef>
              <a:spcAft>
                <a:spcPts val="1405"/>
              </a:spcAft>
            </a:pPr>
            <a:r>
              <a:rPr lang="en-US" sz="2000" spc="50" dirty="0">
                <a:latin typeface="Arial Narrow"/>
                <a:cs typeface="Arial Narrow"/>
              </a:rPr>
              <a:t>• </a:t>
            </a:r>
            <a:r>
              <a:rPr lang="en-GB" sz="2000" spc="50" dirty="0">
                <a:latin typeface="Arial Narrow"/>
                <a:cs typeface="Arial Narrow"/>
              </a:rPr>
              <a:t>Threatening to hurt or kill themselves</a:t>
            </a: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78D46913-82A3-4644-A17E-13F159B5640B}"/>
              </a:ext>
            </a:extLst>
          </p:cNvPr>
          <p:cNvCxnSpPr>
            <a:cxnSpLocks/>
          </p:cNvCxnSpPr>
          <p:nvPr/>
        </p:nvCxnSpPr>
        <p:spPr>
          <a:xfrm>
            <a:off x="509382" y="3146708"/>
            <a:ext cx="4977014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" name="Title 1">
            <a:extLst>
              <a:ext uri="{FF2B5EF4-FFF2-40B4-BE49-F238E27FC236}">
                <a16:creationId xmlns:a16="http://schemas.microsoft.com/office/drawing/2014/main" id="{D0853078-3C87-4759-BDE8-F5B0F2A0DC2B}"/>
              </a:ext>
            </a:extLst>
          </p:cNvPr>
          <p:cNvSpPr txBox="1">
            <a:spLocks/>
          </p:cNvSpPr>
          <p:nvPr/>
        </p:nvSpPr>
        <p:spPr>
          <a:xfrm>
            <a:off x="509391" y="2713306"/>
            <a:ext cx="4977005" cy="346654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>
              <a:spcBef>
                <a:spcPct val="0"/>
              </a:spcBef>
              <a:spcAft>
                <a:spcPts val="1405"/>
              </a:spcAft>
            </a:pPr>
            <a:r>
              <a:rPr lang="en-US" sz="2000" spc="50" dirty="0">
                <a:latin typeface="Arial Narrow"/>
                <a:cs typeface="Arial Narrow"/>
              </a:rPr>
              <a:t>• </a:t>
            </a:r>
            <a:r>
              <a:rPr lang="en-GB" sz="2000" spc="50" dirty="0">
                <a:latin typeface="Arial Narrow"/>
                <a:cs typeface="Arial Narrow"/>
              </a:rPr>
              <a:t>Talking or writing about dying, death or suicide</a:t>
            </a:r>
          </a:p>
        </p:txBody>
      </p: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7CCFA598-8D9F-48C4-99F9-7579DE89A2D0}"/>
              </a:ext>
            </a:extLst>
          </p:cNvPr>
          <p:cNvCxnSpPr>
            <a:cxnSpLocks/>
          </p:cNvCxnSpPr>
          <p:nvPr/>
        </p:nvCxnSpPr>
        <p:spPr>
          <a:xfrm>
            <a:off x="502276" y="4012917"/>
            <a:ext cx="4977023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1" name="Title 1">
            <a:extLst>
              <a:ext uri="{FF2B5EF4-FFF2-40B4-BE49-F238E27FC236}">
                <a16:creationId xmlns:a16="http://schemas.microsoft.com/office/drawing/2014/main" id="{2B7546A8-8D64-40AF-8769-13C07BF279DB}"/>
              </a:ext>
            </a:extLst>
          </p:cNvPr>
          <p:cNvSpPr txBox="1">
            <a:spLocks/>
          </p:cNvSpPr>
          <p:nvPr/>
        </p:nvSpPr>
        <p:spPr>
          <a:xfrm>
            <a:off x="509383" y="3281804"/>
            <a:ext cx="4977014" cy="582249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>
              <a:spcBef>
                <a:spcPct val="0"/>
              </a:spcBef>
              <a:spcAft>
                <a:spcPts val="1405"/>
              </a:spcAft>
            </a:pPr>
            <a:r>
              <a:rPr lang="en-US" sz="2000" spc="50" dirty="0">
                <a:latin typeface="Arial Narrow"/>
                <a:cs typeface="Arial Narrow"/>
              </a:rPr>
              <a:t>• </a:t>
            </a:r>
            <a:r>
              <a:rPr lang="en-GB" sz="2000" spc="50" dirty="0">
                <a:latin typeface="Arial Narrow"/>
                <a:cs typeface="Arial Narrow"/>
              </a:rPr>
              <a:t>Making financial preparations such as writing or</a:t>
            </a:r>
            <a:br>
              <a:rPr lang="en-GB" sz="2000" spc="50" dirty="0">
                <a:latin typeface="Arial Narrow"/>
                <a:cs typeface="Arial Narrow"/>
              </a:rPr>
            </a:br>
            <a:r>
              <a:rPr lang="en-GB" sz="2000" spc="50" dirty="0">
                <a:latin typeface="Arial Narrow"/>
                <a:cs typeface="Arial Narrow"/>
              </a:rPr>
              <a:t>  updating a will</a:t>
            </a:r>
          </a:p>
        </p:txBody>
      </p: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2B5EB324-FBC1-47D0-B0AF-53F9B7735CCB}"/>
              </a:ext>
            </a:extLst>
          </p:cNvPr>
          <p:cNvCxnSpPr>
            <a:cxnSpLocks/>
          </p:cNvCxnSpPr>
          <p:nvPr/>
        </p:nvCxnSpPr>
        <p:spPr>
          <a:xfrm>
            <a:off x="480237" y="4887215"/>
            <a:ext cx="49841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3" name="Title 1">
            <a:extLst>
              <a:ext uri="{FF2B5EF4-FFF2-40B4-BE49-F238E27FC236}">
                <a16:creationId xmlns:a16="http://schemas.microsoft.com/office/drawing/2014/main" id="{988BBB79-3208-42CB-ADD4-DC7CBE57CFE6}"/>
              </a:ext>
            </a:extLst>
          </p:cNvPr>
          <p:cNvSpPr txBox="1">
            <a:spLocks/>
          </p:cNvSpPr>
          <p:nvPr/>
        </p:nvSpPr>
        <p:spPr>
          <a:xfrm>
            <a:off x="509373" y="4136270"/>
            <a:ext cx="4977023" cy="654991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>
              <a:spcBef>
                <a:spcPct val="0"/>
              </a:spcBef>
              <a:spcAft>
                <a:spcPts val="1405"/>
              </a:spcAft>
            </a:pPr>
            <a:r>
              <a:rPr lang="en-US" sz="2000" spc="50" dirty="0">
                <a:latin typeface="Arial Narrow"/>
                <a:cs typeface="Arial Narrow"/>
              </a:rPr>
              <a:t>• </a:t>
            </a:r>
            <a:r>
              <a:rPr lang="en-GB" sz="2000" spc="50" dirty="0">
                <a:latin typeface="Arial Narrow"/>
                <a:cs typeface="Arial Narrow"/>
              </a:rPr>
              <a:t>Recent trauma or life crisis such as the death</a:t>
            </a:r>
            <a:br>
              <a:rPr lang="en-GB" sz="2000" spc="50" dirty="0">
                <a:latin typeface="Arial Narrow"/>
                <a:cs typeface="Arial Narrow"/>
              </a:rPr>
            </a:br>
            <a:r>
              <a:rPr lang="en-GB" sz="2000" spc="50" dirty="0">
                <a:latin typeface="Arial Narrow"/>
                <a:cs typeface="Arial Narrow"/>
              </a:rPr>
              <a:t>  of a loved one</a:t>
            </a:r>
          </a:p>
        </p:txBody>
      </p: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2AA0D8A7-473C-4738-B484-AA816DDCC4E8}"/>
              </a:ext>
            </a:extLst>
          </p:cNvPr>
          <p:cNvCxnSpPr>
            <a:cxnSpLocks/>
          </p:cNvCxnSpPr>
          <p:nvPr/>
        </p:nvCxnSpPr>
        <p:spPr>
          <a:xfrm>
            <a:off x="5871743" y="2587844"/>
            <a:ext cx="536687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5" name="Title 1">
            <a:extLst>
              <a:ext uri="{FF2B5EF4-FFF2-40B4-BE49-F238E27FC236}">
                <a16:creationId xmlns:a16="http://schemas.microsoft.com/office/drawing/2014/main" id="{417B9D59-61FD-4036-A407-D3F89E6F0A2C}"/>
              </a:ext>
            </a:extLst>
          </p:cNvPr>
          <p:cNvSpPr txBox="1">
            <a:spLocks/>
          </p:cNvSpPr>
          <p:nvPr/>
        </p:nvSpPr>
        <p:spPr>
          <a:xfrm>
            <a:off x="5871742" y="2164711"/>
            <a:ext cx="5366871" cy="315118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>
              <a:spcBef>
                <a:spcPct val="0"/>
              </a:spcBef>
              <a:spcAft>
                <a:spcPts val="1405"/>
              </a:spcAft>
            </a:pPr>
            <a:r>
              <a:rPr lang="en-US" sz="2000" spc="50" dirty="0">
                <a:latin typeface="Arial Narrow"/>
                <a:cs typeface="Arial Narrow"/>
              </a:rPr>
              <a:t>• </a:t>
            </a:r>
            <a:r>
              <a:rPr lang="en-GB" sz="2000" spc="50" dirty="0">
                <a:latin typeface="Arial Narrow"/>
                <a:cs typeface="Arial Narrow"/>
              </a:rPr>
              <a:t>Talking about feeling hopeless or having no purpose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19292B82-BA8F-4100-BD2D-7F002AA34F20}"/>
              </a:ext>
            </a:extLst>
          </p:cNvPr>
          <p:cNvCxnSpPr>
            <a:cxnSpLocks/>
          </p:cNvCxnSpPr>
          <p:nvPr/>
        </p:nvCxnSpPr>
        <p:spPr>
          <a:xfrm>
            <a:off x="5871743" y="4308970"/>
            <a:ext cx="536687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7" name="Title 1">
            <a:extLst>
              <a:ext uri="{FF2B5EF4-FFF2-40B4-BE49-F238E27FC236}">
                <a16:creationId xmlns:a16="http://schemas.microsoft.com/office/drawing/2014/main" id="{0AD60705-2517-4DAB-A8ED-13FFFC382583}"/>
              </a:ext>
            </a:extLst>
          </p:cNvPr>
          <p:cNvSpPr txBox="1">
            <a:spLocks/>
          </p:cNvSpPr>
          <p:nvPr/>
        </p:nvSpPr>
        <p:spPr>
          <a:xfrm>
            <a:off x="5871742" y="3864054"/>
            <a:ext cx="5365893" cy="267612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>
              <a:spcBef>
                <a:spcPct val="0"/>
              </a:spcBef>
              <a:spcAft>
                <a:spcPts val="1405"/>
              </a:spcAft>
            </a:pPr>
            <a:r>
              <a:rPr lang="en-US" sz="2000" spc="50" dirty="0">
                <a:latin typeface="Arial Narrow"/>
                <a:cs typeface="Arial Narrow"/>
              </a:rPr>
              <a:t>• </a:t>
            </a:r>
            <a:r>
              <a:rPr lang="en-GB" sz="2000" spc="50" dirty="0">
                <a:latin typeface="Arial Narrow"/>
                <a:cs typeface="Arial Narrow"/>
              </a:rPr>
              <a:t>Increasing the use of alcohol and drugs</a:t>
            </a:r>
          </a:p>
        </p:txBody>
      </p: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1D39ED1A-225C-4965-9242-A3ADF20F547C}"/>
              </a:ext>
            </a:extLst>
          </p:cNvPr>
          <p:cNvCxnSpPr>
            <a:cxnSpLocks/>
          </p:cNvCxnSpPr>
          <p:nvPr/>
        </p:nvCxnSpPr>
        <p:spPr>
          <a:xfrm>
            <a:off x="5872701" y="3150229"/>
            <a:ext cx="5365912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9" name="Title 1">
            <a:extLst>
              <a:ext uri="{FF2B5EF4-FFF2-40B4-BE49-F238E27FC236}">
                <a16:creationId xmlns:a16="http://schemas.microsoft.com/office/drawing/2014/main" id="{6B7BE099-FDD3-48BE-A0A6-2075EF1C720B}"/>
              </a:ext>
            </a:extLst>
          </p:cNvPr>
          <p:cNvSpPr txBox="1">
            <a:spLocks/>
          </p:cNvSpPr>
          <p:nvPr/>
        </p:nvSpPr>
        <p:spPr>
          <a:xfrm>
            <a:off x="5872710" y="2706194"/>
            <a:ext cx="5364925" cy="346654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>
              <a:spcBef>
                <a:spcPct val="0"/>
              </a:spcBef>
              <a:spcAft>
                <a:spcPts val="1405"/>
              </a:spcAft>
            </a:pPr>
            <a:r>
              <a:rPr lang="en-US" sz="2000" spc="50" dirty="0">
                <a:latin typeface="Arial Narrow"/>
                <a:cs typeface="Arial Narrow"/>
              </a:rPr>
              <a:t>• </a:t>
            </a:r>
            <a:r>
              <a:rPr lang="en-GB" sz="2000" spc="50" dirty="0">
                <a:latin typeface="Arial Narrow"/>
                <a:cs typeface="Arial Narrow"/>
              </a:rPr>
              <a:t>Talking about being a burden or nuisance to others</a:t>
            </a:r>
          </a:p>
        </p:txBody>
      </p: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C7C55D43-3BA8-407A-B7A2-347569A942D1}"/>
              </a:ext>
            </a:extLst>
          </p:cNvPr>
          <p:cNvCxnSpPr>
            <a:cxnSpLocks/>
          </p:cNvCxnSpPr>
          <p:nvPr/>
        </p:nvCxnSpPr>
        <p:spPr>
          <a:xfrm>
            <a:off x="5872710" y="3720580"/>
            <a:ext cx="5365903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1" name="Title 1">
            <a:extLst>
              <a:ext uri="{FF2B5EF4-FFF2-40B4-BE49-F238E27FC236}">
                <a16:creationId xmlns:a16="http://schemas.microsoft.com/office/drawing/2014/main" id="{76575A58-4972-47CE-9F31-29033C9E11B9}"/>
              </a:ext>
            </a:extLst>
          </p:cNvPr>
          <p:cNvSpPr txBox="1">
            <a:spLocks/>
          </p:cNvSpPr>
          <p:nvPr/>
        </p:nvSpPr>
        <p:spPr>
          <a:xfrm>
            <a:off x="5872719" y="3287178"/>
            <a:ext cx="5364916" cy="346654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>
              <a:spcBef>
                <a:spcPct val="0"/>
              </a:spcBef>
              <a:spcAft>
                <a:spcPts val="1405"/>
              </a:spcAft>
            </a:pPr>
            <a:r>
              <a:rPr lang="en-US" sz="2000" spc="50" dirty="0">
                <a:latin typeface="Arial Narrow"/>
                <a:cs typeface="Arial Narrow"/>
              </a:rPr>
              <a:t>• </a:t>
            </a:r>
            <a:r>
              <a:rPr lang="en-GB" sz="2000" spc="50" dirty="0">
                <a:latin typeface="Arial Narrow"/>
                <a:cs typeface="Arial Narrow"/>
              </a:rPr>
              <a:t>Anxious, agitated or acting reckless</a:t>
            </a:r>
          </a:p>
        </p:txBody>
      </p: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246E0BA2-860B-4DF8-BAD4-9178CB4D1002}"/>
              </a:ext>
            </a:extLst>
          </p:cNvPr>
          <p:cNvCxnSpPr>
            <a:cxnSpLocks/>
          </p:cNvCxnSpPr>
          <p:nvPr/>
        </p:nvCxnSpPr>
        <p:spPr>
          <a:xfrm>
            <a:off x="5872719" y="4897848"/>
            <a:ext cx="5365894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3" name="Title 1">
            <a:extLst>
              <a:ext uri="{FF2B5EF4-FFF2-40B4-BE49-F238E27FC236}">
                <a16:creationId xmlns:a16="http://schemas.microsoft.com/office/drawing/2014/main" id="{0CD2C5F7-A164-42FA-B4F4-BAEEB66AEC35}"/>
              </a:ext>
            </a:extLst>
          </p:cNvPr>
          <p:cNvSpPr txBox="1">
            <a:spLocks/>
          </p:cNvSpPr>
          <p:nvPr/>
        </p:nvSpPr>
        <p:spPr>
          <a:xfrm>
            <a:off x="5872719" y="4445480"/>
            <a:ext cx="5365894" cy="345782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>
              <a:spcBef>
                <a:spcPct val="0"/>
              </a:spcBef>
              <a:spcAft>
                <a:spcPts val="1405"/>
              </a:spcAft>
            </a:pPr>
            <a:r>
              <a:rPr lang="en-US" sz="2000" spc="50" dirty="0">
                <a:latin typeface="Arial Narrow"/>
                <a:cs typeface="Arial Narrow"/>
              </a:rPr>
              <a:t>• </a:t>
            </a:r>
            <a:r>
              <a:rPr lang="en-GB" sz="2000" spc="50" dirty="0">
                <a:latin typeface="Arial Narrow"/>
                <a:cs typeface="Arial Narrow"/>
              </a:rPr>
              <a:t>Withdrawing from activities and feeling isolated</a:t>
            </a:r>
          </a:p>
        </p:txBody>
      </p:sp>
    </p:spTree>
    <p:extLst>
      <p:ext uri="{BB962C8B-B14F-4D97-AF65-F5344CB8AC3E}">
        <p14:creationId xmlns:p14="http://schemas.microsoft.com/office/powerpoint/2010/main" val="3325175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8" grpId="0"/>
      <p:bldP spid="40" grpId="0"/>
      <p:bldP spid="51" grpId="0"/>
      <p:bldP spid="53" grpId="0"/>
      <p:bldP spid="55" grpId="0"/>
      <p:bldP spid="57" grpId="0"/>
      <p:bldP spid="59" grpId="0"/>
      <p:bldP spid="61" grpId="0"/>
      <p:bldP spid="6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lide Number Placeholder 11">
            <a:extLst>
              <a:ext uri="{FF2B5EF4-FFF2-40B4-BE49-F238E27FC236}">
                <a16:creationId xmlns:a16="http://schemas.microsoft.com/office/drawing/2014/main" id="{0AD0B098-C549-4936-9483-484892AF0A3D}"/>
              </a:ext>
            </a:extLst>
          </p:cNvPr>
          <p:cNvSpPr txBox="1">
            <a:spLocks/>
          </p:cNvSpPr>
          <p:nvPr/>
        </p:nvSpPr>
        <p:spPr>
          <a:xfrm>
            <a:off x="8484290" y="6257205"/>
            <a:ext cx="504201" cy="364768"/>
          </a:xfrm>
          <a:prstGeom prst="rect">
            <a:avLst/>
          </a:prstGeom>
          <a:ln>
            <a:noFill/>
          </a:ln>
        </p:spPr>
        <p:txBody>
          <a:bodyPr vert="horz" lIns="46076" tIns="23038" rIns="46076" bIns="23038" rtlCol="0" anchor="ctr"/>
          <a:lstStyle>
            <a:lvl1pPr algn="r">
              <a:defRPr sz="2800" b="1" i="0">
                <a:solidFill>
                  <a:srgbClr val="FFFFFF"/>
                </a:solidFill>
                <a:latin typeface="Arial Narrow"/>
                <a:cs typeface="Arial Narrow"/>
              </a:defRPr>
            </a:lvl1pPr>
          </a:lstStyle>
          <a:p>
            <a:pPr>
              <a:defRPr/>
            </a:pPr>
            <a:fld id="{5FD45250-8870-034C-95D8-56645336F5DB}" type="slidenum">
              <a:rPr lang="en-US" sz="1411"/>
              <a:pPr>
                <a:defRPr/>
              </a:pPr>
              <a:t>30</a:t>
            </a:fld>
            <a:endParaRPr lang="en-US" sz="1411" dirty="0"/>
          </a:p>
        </p:txBody>
      </p:sp>
      <p:pic>
        <p:nvPicPr>
          <p:cNvPr id="28" name="Picture 27" descr="arrow-forward.png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41232AE6-9590-41B3-9BFD-6D6FE7C5A1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26940" y="6283248"/>
            <a:ext cx="298807" cy="316020"/>
          </a:xfrm>
          <a:prstGeom prst="rect">
            <a:avLst/>
          </a:prstGeom>
        </p:spPr>
      </p:pic>
      <p:pic>
        <p:nvPicPr>
          <p:cNvPr id="29" name="Picture 28" descr="arrow-forward.png">
            <a:hlinkClick r:id="rId4" action="ppaction://hlinksldjump"/>
            <a:extLst>
              <a:ext uri="{FF2B5EF4-FFF2-40B4-BE49-F238E27FC236}">
                <a16:creationId xmlns:a16="http://schemas.microsoft.com/office/drawing/2014/main" id="{23ACCA93-15A6-420F-BB13-9101C41771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543488" y="6283248"/>
            <a:ext cx="298807" cy="316020"/>
          </a:xfrm>
          <a:prstGeom prst="rect">
            <a:avLst/>
          </a:prstGeom>
        </p:spPr>
      </p:pic>
      <p:sp>
        <p:nvSpPr>
          <p:cNvPr id="24" name="Title 1">
            <a:extLst>
              <a:ext uri="{FF2B5EF4-FFF2-40B4-BE49-F238E27FC236}">
                <a16:creationId xmlns:a16="http://schemas.microsoft.com/office/drawing/2014/main" id="{FF88E47C-CC5A-4218-8AF2-0B81746BBAA2}"/>
              </a:ext>
            </a:extLst>
          </p:cNvPr>
          <p:cNvSpPr txBox="1">
            <a:spLocks/>
          </p:cNvSpPr>
          <p:nvPr/>
        </p:nvSpPr>
        <p:spPr>
          <a:xfrm>
            <a:off x="612121" y="360273"/>
            <a:ext cx="2016553" cy="455755"/>
          </a:xfrm>
          <a:prstGeom prst="rect">
            <a:avLst/>
          </a:prstGeom>
        </p:spPr>
        <p:txBody>
          <a:bodyPr vert="horz" wrap="none" lIns="0" tIns="0" rIns="0" bIns="0" rtlCol="0" anchor="t" anchorCtr="0">
            <a:normAutofit/>
          </a:bodyPr>
          <a:lstStyle/>
          <a:p>
            <a:pPr lvl="0">
              <a:spcBef>
                <a:spcPct val="0"/>
              </a:spcBef>
            </a:pPr>
            <a:r>
              <a:rPr lang="en-US" sz="2800" b="1" cap="all" spc="75" dirty="0">
                <a:latin typeface="Arial Narrow"/>
                <a:cs typeface="Arial Narrow"/>
              </a:rPr>
              <a:t>Post-traumatic stress disorder (PTSD) </a:t>
            </a:r>
            <a:endParaRPr lang="en-US" sz="2800" b="1" i="1" cap="all" spc="75" dirty="0">
              <a:latin typeface="Arial Narrow"/>
              <a:cs typeface="Arial Narrow"/>
            </a:endParaRPr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2F5F2029-3A81-456D-BD4D-FE27BD56BEF3}"/>
              </a:ext>
            </a:extLst>
          </p:cNvPr>
          <p:cNvSpPr txBox="1">
            <a:spLocks/>
          </p:cNvSpPr>
          <p:nvPr/>
        </p:nvSpPr>
        <p:spPr>
          <a:xfrm>
            <a:off x="659763" y="1063161"/>
            <a:ext cx="10016276" cy="1053973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>
              <a:spcBef>
                <a:spcPct val="0"/>
              </a:spcBef>
            </a:pPr>
            <a:r>
              <a:rPr lang="en-GB" sz="2200" b="1" spc="50" dirty="0">
                <a:latin typeface="Arial Narrow"/>
                <a:cs typeface="Arial Narrow"/>
              </a:rPr>
              <a:t>PTSD in the UK is a mental health condition triggered by experiencing or witnessing deeply </a:t>
            </a:r>
          </a:p>
          <a:p>
            <a:pPr>
              <a:spcBef>
                <a:spcPct val="0"/>
              </a:spcBef>
            </a:pPr>
            <a:r>
              <a:rPr lang="en-GB" sz="2200" b="1" spc="50" dirty="0">
                <a:latin typeface="Arial Narrow"/>
                <a:cs typeface="Arial Narrow"/>
              </a:rPr>
              <a:t>distressing, life-threatening, or violent events, such as accidents, assaults, or abuse. </a:t>
            </a:r>
          </a:p>
          <a:p>
            <a:pPr>
              <a:spcBef>
                <a:spcPct val="0"/>
              </a:spcBef>
            </a:pPr>
            <a:r>
              <a:rPr lang="en-GB" sz="2200" b="1" spc="50" dirty="0">
                <a:latin typeface="Arial Narrow"/>
                <a:cs typeface="Arial Narrow"/>
              </a:rPr>
              <a:t>It causes severe, persistent symptoms like vivid flashbacks, nightmares, extreme anxiety, </a:t>
            </a:r>
          </a:p>
          <a:p>
            <a:pPr>
              <a:spcBef>
                <a:spcPct val="0"/>
              </a:spcBef>
            </a:pPr>
            <a:r>
              <a:rPr lang="en-GB" sz="2200" b="1" spc="50" dirty="0">
                <a:latin typeface="Arial Narrow"/>
                <a:cs typeface="Arial Narrow"/>
              </a:rPr>
              <a:t>and avoidance of reminders. It affects anyone, not just veterans.</a:t>
            </a: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4CF0BBD9-AB6E-444B-B3FE-63610C312F59}"/>
              </a:ext>
            </a:extLst>
          </p:cNvPr>
          <p:cNvSpPr txBox="1">
            <a:spLocks/>
          </p:cNvSpPr>
          <p:nvPr/>
        </p:nvSpPr>
        <p:spPr>
          <a:xfrm>
            <a:off x="1145520" y="3923675"/>
            <a:ext cx="4522381" cy="335932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>
              <a:spcBef>
                <a:spcPct val="0"/>
              </a:spcBef>
              <a:spcAft>
                <a:spcPts val="1405"/>
              </a:spcAft>
            </a:pPr>
            <a:r>
              <a:rPr lang="en-US" sz="2000" spc="50" dirty="0">
                <a:latin typeface="Arial Narrow"/>
                <a:cs typeface="Arial Narrow"/>
              </a:rPr>
              <a:t>• </a:t>
            </a:r>
            <a:r>
              <a:rPr lang="en-GB" sz="2000" spc="50" dirty="0">
                <a:latin typeface="Arial Narrow"/>
                <a:cs typeface="Arial Narrow"/>
              </a:rPr>
              <a:t>Avoidance Behaviours </a:t>
            </a:r>
          </a:p>
        </p:txBody>
      </p: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59F8124C-CB41-4D4B-9422-2D677BC804AF}"/>
              </a:ext>
            </a:extLst>
          </p:cNvPr>
          <p:cNvCxnSpPr>
            <a:cxnSpLocks/>
          </p:cNvCxnSpPr>
          <p:nvPr/>
        </p:nvCxnSpPr>
        <p:spPr>
          <a:xfrm>
            <a:off x="1145521" y="4353227"/>
            <a:ext cx="4522384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2" name="Title 1">
            <a:extLst>
              <a:ext uri="{FF2B5EF4-FFF2-40B4-BE49-F238E27FC236}">
                <a16:creationId xmlns:a16="http://schemas.microsoft.com/office/drawing/2014/main" id="{FEF57FA5-16D7-4DBA-BDBF-7ABAB64E921C}"/>
              </a:ext>
            </a:extLst>
          </p:cNvPr>
          <p:cNvSpPr txBox="1">
            <a:spLocks/>
          </p:cNvSpPr>
          <p:nvPr/>
        </p:nvSpPr>
        <p:spPr>
          <a:xfrm>
            <a:off x="1145521" y="4484045"/>
            <a:ext cx="4522382" cy="335932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>
              <a:spcBef>
                <a:spcPct val="0"/>
              </a:spcBef>
              <a:spcAft>
                <a:spcPts val="1405"/>
              </a:spcAft>
            </a:pPr>
            <a:r>
              <a:rPr lang="en-US" sz="2000" spc="50" dirty="0">
                <a:latin typeface="Arial Narrow"/>
                <a:cs typeface="Arial Narrow"/>
              </a:rPr>
              <a:t>• </a:t>
            </a:r>
            <a:r>
              <a:rPr lang="en-GB" sz="2000" spc="50" dirty="0">
                <a:latin typeface="Arial Narrow"/>
                <a:cs typeface="Arial Narrow"/>
              </a:rPr>
              <a:t>Negative Changes in Mood and Cognition</a:t>
            </a:r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1557A043-68B2-4B4C-A436-FFE05BBAAFD0}"/>
              </a:ext>
            </a:extLst>
          </p:cNvPr>
          <p:cNvCxnSpPr>
            <a:cxnSpLocks/>
          </p:cNvCxnSpPr>
          <p:nvPr/>
        </p:nvCxnSpPr>
        <p:spPr>
          <a:xfrm>
            <a:off x="1145521" y="4917895"/>
            <a:ext cx="4522384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4" name="Title 1">
            <a:extLst>
              <a:ext uri="{FF2B5EF4-FFF2-40B4-BE49-F238E27FC236}">
                <a16:creationId xmlns:a16="http://schemas.microsoft.com/office/drawing/2014/main" id="{1EB427C0-1296-47EA-B091-19340856CB88}"/>
              </a:ext>
            </a:extLst>
          </p:cNvPr>
          <p:cNvSpPr txBox="1">
            <a:spLocks/>
          </p:cNvSpPr>
          <p:nvPr/>
        </p:nvSpPr>
        <p:spPr>
          <a:xfrm>
            <a:off x="6061408" y="3930010"/>
            <a:ext cx="4508438" cy="335932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>
              <a:spcBef>
                <a:spcPct val="0"/>
              </a:spcBef>
              <a:spcAft>
                <a:spcPts val="1405"/>
              </a:spcAft>
            </a:pPr>
            <a:r>
              <a:rPr lang="en-US" sz="2000" spc="50" dirty="0">
                <a:latin typeface="Arial Narrow"/>
                <a:cs typeface="Arial Narrow"/>
              </a:rPr>
              <a:t>• </a:t>
            </a:r>
            <a:r>
              <a:rPr lang="en-GB" sz="2000" spc="50" dirty="0">
                <a:latin typeface="Arial Narrow"/>
                <a:cs typeface="Arial Narrow"/>
              </a:rPr>
              <a:t>Physical/Behavioural Symptoms</a:t>
            </a:r>
          </a:p>
        </p:txBody>
      </p: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8CBB4332-6A77-4DB1-ABC9-BA6C9CB8384F}"/>
              </a:ext>
            </a:extLst>
          </p:cNvPr>
          <p:cNvCxnSpPr>
            <a:cxnSpLocks/>
          </p:cNvCxnSpPr>
          <p:nvPr/>
        </p:nvCxnSpPr>
        <p:spPr>
          <a:xfrm>
            <a:off x="6061408" y="4342594"/>
            <a:ext cx="45084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0" name="Title 1">
            <a:extLst>
              <a:ext uri="{FF2B5EF4-FFF2-40B4-BE49-F238E27FC236}">
                <a16:creationId xmlns:a16="http://schemas.microsoft.com/office/drawing/2014/main" id="{26224A7D-CDFA-4E14-92B7-E6353F82CBE8}"/>
              </a:ext>
            </a:extLst>
          </p:cNvPr>
          <p:cNvSpPr txBox="1">
            <a:spLocks/>
          </p:cNvSpPr>
          <p:nvPr/>
        </p:nvSpPr>
        <p:spPr>
          <a:xfrm>
            <a:off x="1145522" y="3370433"/>
            <a:ext cx="4522385" cy="335932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>
              <a:spcBef>
                <a:spcPct val="0"/>
              </a:spcBef>
              <a:spcAft>
                <a:spcPts val="1405"/>
              </a:spcAft>
            </a:pPr>
            <a:r>
              <a:rPr lang="en-US" sz="2000" spc="50" dirty="0">
                <a:latin typeface="Arial Narrow"/>
                <a:cs typeface="Arial Narrow"/>
              </a:rPr>
              <a:t>• </a:t>
            </a:r>
            <a:r>
              <a:rPr lang="en-GB" sz="2000" spc="50" dirty="0">
                <a:latin typeface="Arial Narrow"/>
                <a:cs typeface="Arial Narrow"/>
              </a:rPr>
              <a:t>Intrusion Symptoms (Re-experiencing)</a:t>
            </a:r>
          </a:p>
        </p:txBody>
      </p: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701D2E8A-1F9C-45A9-B7F0-56234D2F9DDC}"/>
              </a:ext>
            </a:extLst>
          </p:cNvPr>
          <p:cNvCxnSpPr>
            <a:cxnSpLocks/>
          </p:cNvCxnSpPr>
          <p:nvPr/>
        </p:nvCxnSpPr>
        <p:spPr>
          <a:xfrm>
            <a:off x="1145523" y="3812017"/>
            <a:ext cx="4522384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2" name="Title 1">
            <a:extLst>
              <a:ext uri="{FF2B5EF4-FFF2-40B4-BE49-F238E27FC236}">
                <a16:creationId xmlns:a16="http://schemas.microsoft.com/office/drawing/2014/main" id="{1E43480F-7E28-498A-ADEB-583F82FF8B28}"/>
              </a:ext>
            </a:extLst>
          </p:cNvPr>
          <p:cNvSpPr txBox="1">
            <a:spLocks/>
          </p:cNvSpPr>
          <p:nvPr/>
        </p:nvSpPr>
        <p:spPr>
          <a:xfrm>
            <a:off x="6061410" y="3376768"/>
            <a:ext cx="4508438" cy="335932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>
              <a:spcBef>
                <a:spcPct val="0"/>
              </a:spcBef>
              <a:spcAft>
                <a:spcPts val="1405"/>
              </a:spcAft>
            </a:pPr>
            <a:r>
              <a:rPr lang="en-US" sz="2000" spc="50" dirty="0">
                <a:latin typeface="Arial Narrow"/>
                <a:cs typeface="Arial Narrow"/>
              </a:rPr>
              <a:t>• </a:t>
            </a:r>
            <a:r>
              <a:rPr lang="en-GB" sz="2000" spc="50" dirty="0">
                <a:latin typeface="Arial Narrow"/>
                <a:cs typeface="Arial Narrow"/>
              </a:rPr>
              <a:t>Hyperarousal and Reactivity</a:t>
            </a:r>
          </a:p>
        </p:txBody>
      </p: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37D4782C-D02E-4E33-8591-A9B0F5DB5F99}"/>
              </a:ext>
            </a:extLst>
          </p:cNvPr>
          <p:cNvCxnSpPr>
            <a:cxnSpLocks/>
          </p:cNvCxnSpPr>
          <p:nvPr/>
        </p:nvCxnSpPr>
        <p:spPr>
          <a:xfrm>
            <a:off x="6061410" y="3801384"/>
            <a:ext cx="4508438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4" name="Title 1">
            <a:extLst>
              <a:ext uri="{FF2B5EF4-FFF2-40B4-BE49-F238E27FC236}">
                <a16:creationId xmlns:a16="http://schemas.microsoft.com/office/drawing/2014/main" id="{766128D0-F7D9-42AE-86B8-7E42DF8D8751}"/>
              </a:ext>
            </a:extLst>
          </p:cNvPr>
          <p:cNvSpPr txBox="1">
            <a:spLocks/>
          </p:cNvSpPr>
          <p:nvPr/>
        </p:nvSpPr>
        <p:spPr>
          <a:xfrm>
            <a:off x="1145523" y="2867350"/>
            <a:ext cx="4137677" cy="403904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>
              <a:spcBef>
                <a:spcPct val="0"/>
              </a:spcBef>
              <a:spcAft>
                <a:spcPts val="1405"/>
              </a:spcAft>
            </a:pPr>
            <a:r>
              <a:rPr lang="en-GB" sz="2200" b="1" spc="50" dirty="0">
                <a:latin typeface="Arial Narrow"/>
                <a:cs typeface="Arial Narrow"/>
              </a:rPr>
              <a:t>Key Symptoms of PTSD: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6EAA049-97E3-32DC-3B9D-AD9702FE6BED}"/>
              </a:ext>
            </a:extLst>
          </p:cNvPr>
          <p:cNvSpPr txBox="1"/>
          <p:nvPr/>
        </p:nvSpPr>
        <p:spPr>
          <a:xfrm>
            <a:off x="450979" y="5056175"/>
            <a:ext cx="11290041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/>
              <a:t>Complex PTSD (C-PTSD)</a:t>
            </a:r>
          </a:p>
          <a:p>
            <a:r>
              <a:rPr lang="en-GB" dirty="0"/>
              <a:t>If the trauma was severe and ongoing (e.g., childhood abuse), additional symptoms may include: </a:t>
            </a:r>
          </a:p>
          <a:p>
            <a:r>
              <a:rPr lang="en-GB" dirty="0"/>
              <a:t>Severe difficulties managing emotions, such as sudden, intense outbursts.</a:t>
            </a:r>
          </a:p>
          <a:p>
            <a:r>
              <a:rPr lang="en-GB" dirty="0"/>
              <a:t>Profound feelings of worthlessness.</a:t>
            </a:r>
          </a:p>
          <a:p>
            <a:r>
              <a:rPr lang="en-GB" dirty="0"/>
              <a:t>Persistent struggles with maintaining close relationships. </a:t>
            </a:r>
          </a:p>
        </p:txBody>
      </p:sp>
    </p:spTree>
    <p:extLst>
      <p:ext uri="{BB962C8B-B14F-4D97-AF65-F5344CB8AC3E}">
        <p14:creationId xmlns:p14="http://schemas.microsoft.com/office/powerpoint/2010/main" val="1809886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8" grpId="0"/>
      <p:bldP spid="52" grpId="0"/>
      <p:bldP spid="54" grpId="0"/>
      <p:bldP spid="60" grpId="0"/>
      <p:bldP spid="62" grpId="0"/>
      <p:bldP spid="64" grpId="0"/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lide Number Placeholder 11">
            <a:extLst>
              <a:ext uri="{FF2B5EF4-FFF2-40B4-BE49-F238E27FC236}">
                <a16:creationId xmlns:a16="http://schemas.microsoft.com/office/drawing/2014/main" id="{0AD0B098-C549-4936-9483-484892AF0A3D}"/>
              </a:ext>
            </a:extLst>
          </p:cNvPr>
          <p:cNvSpPr txBox="1">
            <a:spLocks/>
          </p:cNvSpPr>
          <p:nvPr/>
        </p:nvSpPr>
        <p:spPr>
          <a:xfrm>
            <a:off x="8484290" y="6257205"/>
            <a:ext cx="504201" cy="364768"/>
          </a:xfrm>
          <a:prstGeom prst="rect">
            <a:avLst/>
          </a:prstGeom>
          <a:ln>
            <a:noFill/>
          </a:ln>
        </p:spPr>
        <p:txBody>
          <a:bodyPr vert="horz" lIns="46076" tIns="23038" rIns="46076" bIns="23038" rtlCol="0" anchor="ctr"/>
          <a:lstStyle>
            <a:lvl1pPr algn="r">
              <a:defRPr sz="2800" b="1" i="0">
                <a:solidFill>
                  <a:srgbClr val="FFFFFF"/>
                </a:solidFill>
                <a:latin typeface="Arial Narrow"/>
                <a:cs typeface="Arial Narrow"/>
              </a:defRPr>
            </a:lvl1pPr>
          </a:lstStyle>
          <a:p>
            <a:pPr>
              <a:defRPr/>
            </a:pPr>
            <a:fld id="{5FD45250-8870-034C-95D8-56645336F5DB}" type="slidenum">
              <a:rPr lang="en-US" sz="1411"/>
              <a:pPr>
                <a:defRPr/>
              </a:pPr>
              <a:t>31</a:t>
            </a:fld>
            <a:endParaRPr lang="en-US" sz="1411" dirty="0"/>
          </a:p>
        </p:txBody>
      </p:sp>
      <p:pic>
        <p:nvPicPr>
          <p:cNvPr id="28" name="Picture 27" descr="arrow-forward.png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41232AE6-9590-41B3-9BFD-6D6FE7C5A1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26940" y="6283248"/>
            <a:ext cx="298807" cy="316020"/>
          </a:xfrm>
          <a:prstGeom prst="rect">
            <a:avLst/>
          </a:prstGeom>
        </p:spPr>
      </p:pic>
      <p:pic>
        <p:nvPicPr>
          <p:cNvPr id="29" name="Picture 28" descr="arrow-forward.png">
            <a:hlinkClick r:id="" action="ppaction://noaction"/>
            <a:extLst>
              <a:ext uri="{FF2B5EF4-FFF2-40B4-BE49-F238E27FC236}">
                <a16:creationId xmlns:a16="http://schemas.microsoft.com/office/drawing/2014/main" id="{23ACCA93-15A6-420F-BB13-9101C41771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543488" y="6283248"/>
            <a:ext cx="298807" cy="316020"/>
          </a:xfrm>
          <a:prstGeom prst="rect">
            <a:avLst/>
          </a:prstGeom>
        </p:spPr>
      </p:pic>
      <p:sp>
        <p:nvSpPr>
          <p:cNvPr id="19" name="Title 1">
            <a:extLst>
              <a:ext uri="{FF2B5EF4-FFF2-40B4-BE49-F238E27FC236}">
                <a16:creationId xmlns:a16="http://schemas.microsoft.com/office/drawing/2014/main" id="{763E4AF7-5006-4101-8D86-89447677FDB0}"/>
              </a:ext>
            </a:extLst>
          </p:cNvPr>
          <p:cNvSpPr txBox="1">
            <a:spLocks/>
          </p:cNvSpPr>
          <p:nvPr/>
        </p:nvSpPr>
        <p:spPr>
          <a:xfrm>
            <a:off x="982208" y="1082913"/>
            <a:ext cx="3259437" cy="453162"/>
          </a:xfrm>
          <a:prstGeom prst="rect">
            <a:avLst/>
          </a:prstGeom>
        </p:spPr>
        <p:txBody>
          <a:bodyPr vert="horz" wrap="none" lIns="0" tIns="0" rIns="0" bIns="0" rtlCol="0" anchor="t" anchorCtr="0">
            <a:normAutofit/>
          </a:bodyPr>
          <a:lstStyle/>
          <a:p>
            <a:pPr lvl="0">
              <a:spcBef>
                <a:spcPct val="0"/>
              </a:spcBef>
            </a:pPr>
            <a:r>
              <a:rPr lang="en-GB" sz="2800" b="1" cap="all" spc="75" dirty="0">
                <a:latin typeface="Arial Narrow"/>
                <a:cs typeface="Arial Narrow"/>
              </a:rPr>
              <a:t>SUBSTANCE MISUSE</a:t>
            </a:r>
          </a:p>
        </p:txBody>
      </p:sp>
      <p:sp>
        <p:nvSpPr>
          <p:cNvPr id="37" name="Title 1">
            <a:hlinkClick r:id="" action="ppaction://noaction"/>
            <a:extLst>
              <a:ext uri="{FF2B5EF4-FFF2-40B4-BE49-F238E27FC236}">
                <a16:creationId xmlns:a16="http://schemas.microsoft.com/office/drawing/2014/main" id="{930173BE-AC57-497A-99EE-504E7CDEEF59}"/>
              </a:ext>
            </a:extLst>
          </p:cNvPr>
          <p:cNvSpPr txBox="1">
            <a:spLocks/>
          </p:cNvSpPr>
          <p:nvPr/>
        </p:nvSpPr>
        <p:spPr>
          <a:xfrm>
            <a:off x="982219" y="2630844"/>
            <a:ext cx="10227575" cy="815138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>
              <a:spcBef>
                <a:spcPct val="0"/>
              </a:spcBef>
            </a:pPr>
            <a:r>
              <a:rPr lang="en-GB" sz="2400" b="1" i="1" spc="50" dirty="0">
                <a:latin typeface="Arial Narrow"/>
                <a:cs typeface="Arial Narrow"/>
              </a:rPr>
              <a:t>“Substance abuse (or misuse) refers to the harmful or hazardous use of</a:t>
            </a:r>
            <a:br>
              <a:rPr lang="en-GB" sz="2400" b="1" i="1" spc="50" dirty="0">
                <a:latin typeface="Arial Narrow"/>
                <a:cs typeface="Arial Narrow"/>
              </a:rPr>
            </a:br>
            <a:r>
              <a:rPr lang="en-GB" sz="2400" b="1" i="1" spc="50" dirty="0">
                <a:latin typeface="Arial Narrow"/>
                <a:cs typeface="Arial Narrow"/>
              </a:rPr>
              <a:t>psychoactive substances, including alcohol and illicit drugs”.</a:t>
            </a:r>
          </a:p>
        </p:txBody>
      </p:sp>
      <p:sp>
        <p:nvSpPr>
          <p:cNvPr id="38" name="Title 1">
            <a:hlinkClick r:id="" action="ppaction://noaction"/>
            <a:extLst>
              <a:ext uri="{FF2B5EF4-FFF2-40B4-BE49-F238E27FC236}">
                <a16:creationId xmlns:a16="http://schemas.microsoft.com/office/drawing/2014/main" id="{09433135-4786-49FB-BE9A-47BF3DF8DE3F}"/>
              </a:ext>
            </a:extLst>
          </p:cNvPr>
          <p:cNvSpPr txBox="1">
            <a:spLocks/>
          </p:cNvSpPr>
          <p:nvPr/>
        </p:nvSpPr>
        <p:spPr>
          <a:xfrm>
            <a:off x="982208" y="1652722"/>
            <a:ext cx="10227587" cy="702953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lvl="0">
              <a:spcBef>
                <a:spcPct val="0"/>
              </a:spcBef>
            </a:pPr>
            <a:r>
              <a:rPr lang="en-GB" sz="2800" spc="50" dirty="0">
                <a:latin typeface="Arial Narrow"/>
                <a:cs typeface="Arial Narrow"/>
              </a:rPr>
              <a:t>When we talk about substance misuse, we mean the use of drugs</a:t>
            </a:r>
            <a:br>
              <a:rPr lang="en-GB" sz="2800" spc="50" dirty="0">
                <a:latin typeface="Arial Narrow"/>
                <a:cs typeface="Arial Narrow"/>
              </a:rPr>
            </a:br>
            <a:r>
              <a:rPr lang="en-GB" sz="2800" spc="50" dirty="0">
                <a:latin typeface="Arial Narrow"/>
                <a:cs typeface="Arial Narrow"/>
              </a:rPr>
              <a:t>or alcohol at levels that could cause harm.</a:t>
            </a:r>
          </a:p>
        </p:txBody>
      </p:sp>
      <p:sp>
        <p:nvSpPr>
          <p:cNvPr id="39" name="Title 1">
            <a:hlinkClick r:id="" action="ppaction://noaction"/>
            <a:extLst>
              <a:ext uri="{FF2B5EF4-FFF2-40B4-BE49-F238E27FC236}">
                <a16:creationId xmlns:a16="http://schemas.microsoft.com/office/drawing/2014/main" id="{66C082D3-1C1F-4611-AAD5-9A1A2E14E197}"/>
              </a:ext>
            </a:extLst>
          </p:cNvPr>
          <p:cNvSpPr txBox="1">
            <a:spLocks/>
          </p:cNvSpPr>
          <p:nvPr/>
        </p:nvSpPr>
        <p:spPr>
          <a:xfrm>
            <a:off x="982216" y="4200379"/>
            <a:ext cx="4525449" cy="361334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lvl="0">
              <a:spcBef>
                <a:spcPct val="0"/>
              </a:spcBef>
            </a:pPr>
            <a:r>
              <a:rPr lang="en-US" sz="2000" b="1" spc="50" dirty="0">
                <a:latin typeface="Arial Narrow"/>
                <a:cs typeface="Arial Narrow"/>
              </a:rPr>
              <a:t>• </a:t>
            </a:r>
            <a:r>
              <a:rPr lang="en-GB" sz="2000" b="1" spc="50" dirty="0">
                <a:latin typeface="Arial Narrow"/>
                <a:cs typeface="Arial Narrow"/>
              </a:rPr>
              <a:t>Stimulants</a:t>
            </a:r>
            <a:r>
              <a:rPr lang="en-GB" sz="2000" spc="50" dirty="0">
                <a:latin typeface="Arial Narrow"/>
                <a:cs typeface="Arial Narrow"/>
              </a:rPr>
              <a:t> </a:t>
            </a:r>
            <a:r>
              <a:rPr lang="en-GB" sz="2000" b="1" spc="50" dirty="0">
                <a:latin typeface="Arial Narrow"/>
                <a:cs typeface="Arial Narrow"/>
              </a:rPr>
              <a:t>(e.g. cocaine, ecstasy etc.)</a:t>
            </a: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94B1E883-8DE0-4814-B634-EC0AC823EF75}"/>
              </a:ext>
            </a:extLst>
          </p:cNvPr>
          <p:cNvCxnSpPr>
            <a:cxnSpLocks/>
          </p:cNvCxnSpPr>
          <p:nvPr/>
        </p:nvCxnSpPr>
        <p:spPr>
          <a:xfrm>
            <a:off x="982217" y="4643365"/>
            <a:ext cx="4525448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" name="Title 1">
            <a:hlinkClick r:id="" action="ppaction://noaction"/>
            <a:extLst>
              <a:ext uri="{FF2B5EF4-FFF2-40B4-BE49-F238E27FC236}">
                <a16:creationId xmlns:a16="http://schemas.microsoft.com/office/drawing/2014/main" id="{68C26421-AE91-406E-B9FE-9278FD709E82}"/>
              </a:ext>
            </a:extLst>
          </p:cNvPr>
          <p:cNvSpPr txBox="1">
            <a:spLocks/>
          </p:cNvSpPr>
          <p:nvPr/>
        </p:nvSpPr>
        <p:spPr>
          <a:xfrm>
            <a:off x="982218" y="4776701"/>
            <a:ext cx="4525447" cy="326306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lvl="0">
              <a:spcBef>
                <a:spcPct val="0"/>
              </a:spcBef>
            </a:pPr>
            <a:r>
              <a:rPr lang="en-US" sz="2000" b="1" spc="50" dirty="0">
                <a:latin typeface="Arial Narrow"/>
                <a:cs typeface="Arial Narrow"/>
              </a:rPr>
              <a:t>• </a:t>
            </a:r>
            <a:r>
              <a:rPr lang="en-GB" sz="2000" b="1" spc="50" dirty="0">
                <a:latin typeface="Arial Narrow"/>
                <a:cs typeface="Arial Narrow"/>
              </a:rPr>
              <a:t>Depressants</a:t>
            </a:r>
            <a:r>
              <a:rPr lang="en-GB" sz="2000" spc="50" dirty="0">
                <a:latin typeface="Arial Narrow"/>
                <a:cs typeface="Arial Narrow"/>
              </a:rPr>
              <a:t> </a:t>
            </a:r>
            <a:r>
              <a:rPr lang="en-GB" sz="2000" b="1" spc="50" dirty="0">
                <a:latin typeface="Arial Narrow"/>
                <a:cs typeface="Arial Narrow"/>
              </a:rPr>
              <a:t>(e.g. alcohol, cannabis etc.)</a:t>
            </a:r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7B57EB5A-72D1-440A-881B-F2F886BB7277}"/>
              </a:ext>
            </a:extLst>
          </p:cNvPr>
          <p:cNvCxnSpPr>
            <a:cxnSpLocks/>
          </p:cNvCxnSpPr>
          <p:nvPr/>
        </p:nvCxnSpPr>
        <p:spPr>
          <a:xfrm>
            <a:off x="982213" y="5218007"/>
            <a:ext cx="4525452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3" name="Title 1">
            <a:hlinkClick r:id="" action="ppaction://noaction"/>
            <a:extLst>
              <a:ext uri="{FF2B5EF4-FFF2-40B4-BE49-F238E27FC236}">
                <a16:creationId xmlns:a16="http://schemas.microsoft.com/office/drawing/2014/main" id="{58387443-9311-42CE-A6AA-A4FDEAD40200}"/>
              </a:ext>
            </a:extLst>
          </p:cNvPr>
          <p:cNvSpPr txBox="1">
            <a:spLocks/>
          </p:cNvSpPr>
          <p:nvPr/>
        </p:nvSpPr>
        <p:spPr>
          <a:xfrm>
            <a:off x="5794746" y="4195836"/>
            <a:ext cx="5415038" cy="361335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lvl="0">
              <a:spcBef>
                <a:spcPct val="0"/>
              </a:spcBef>
            </a:pPr>
            <a:r>
              <a:rPr lang="en-US" sz="2000" b="1" spc="50" dirty="0">
                <a:latin typeface="Arial Narrow"/>
                <a:cs typeface="Arial Narrow"/>
              </a:rPr>
              <a:t>• </a:t>
            </a:r>
            <a:r>
              <a:rPr lang="en-GB" sz="2000" b="1" spc="50" dirty="0">
                <a:latin typeface="Arial Narrow"/>
                <a:cs typeface="Arial Narrow"/>
              </a:rPr>
              <a:t>Opiates (e.g. heroin, codeine etc.)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D772F4B4-CB2E-4E95-B537-7663A43D0EFE}"/>
              </a:ext>
            </a:extLst>
          </p:cNvPr>
          <p:cNvCxnSpPr>
            <a:cxnSpLocks/>
          </p:cNvCxnSpPr>
          <p:nvPr/>
        </p:nvCxnSpPr>
        <p:spPr>
          <a:xfrm>
            <a:off x="5794749" y="4648566"/>
            <a:ext cx="5415045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5" name="Title 1">
            <a:hlinkClick r:id="" action="ppaction://noaction"/>
            <a:extLst>
              <a:ext uri="{FF2B5EF4-FFF2-40B4-BE49-F238E27FC236}">
                <a16:creationId xmlns:a16="http://schemas.microsoft.com/office/drawing/2014/main" id="{B805122E-9A7D-453B-9600-FE4CDFA80351}"/>
              </a:ext>
            </a:extLst>
          </p:cNvPr>
          <p:cNvSpPr txBox="1">
            <a:spLocks/>
          </p:cNvSpPr>
          <p:nvPr/>
        </p:nvSpPr>
        <p:spPr>
          <a:xfrm>
            <a:off x="5794736" y="4782399"/>
            <a:ext cx="5415038" cy="361335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lvl="0">
              <a:spcBef>
                <a:spcPct val="0"/>
              </a:spcBef>
            </a:pPr>
            <a:r>
              <a:rPr lang="en-US" sz="2000" b="1" spc="50" dirty="0">
                <a:latin typeface="Arial Narrow"/>
                <a:cs typeface="Arial Narrow"/>
              </a:rPr>
              <a:t>• </a:t>
            </a:r>
            <a:r>
              <a:rPr lang="en-GB" sz="2000" b="1" spc="50" dirty="0">
                <a:latin typeface="Arial Narrow"/>
                <a:cs typeface="Arial Narrow"/>
              </a:rPr>
              <a:t>Hallucinogens</a:t>
            </a:r>
            <a:r>
              <a:rPr lang="en-GB" sz="2000" spc="50" dirty="0">
                <a:latin typeface="Arial Narrow"/>
                <a:cs typeface="Arial Narrow"/>
              </a:rPr>
              <a:t> </a:t>
            </a:r>
            <a:r>
              <a:rPr lang="en-GB" sz="2000" b="1" spc="50" dirty="0">
                <a:latin typeface="Arial Narrow"/>
                <a:cs typeface="Arial Narrow"/>
              </a:rPr>
              <a:t>(e.g. LSD, magic mushrooms etc.)</a:t>
            </a:r>
          </a:p>
        </p:txBody>
      </p: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20CA7A2A-6553-4A07-9EE6-DA3767010B99}"/>
              </a:ext>
            </a:extLst>
          </p:cNvPr>
          <p:cNvCxnSpPr>
            <a:cxnSpLocks/>
          </p:cNvCxnSpPr>
          <p:nvPr/>
        </p:nvCxnSpPr>
        <p:spPr>
          <a:xfrm>
            <a:off x="5794738" y="5219973"/>
            <a:ext cx="5415056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Title 1">
            <a:hlinkClick r:id="" action="ppaction://noaction"/>
            <a:extLst>
              <a:ext uri="{FF2B5EF4-FFF2-40B4-BE49-F238E27FC236}">
                <a16:creationId xmlns:a16="http://schemas.microsoft.com/office/drawing/2014/main" id="{0C7B380C-0D50-47D4-81E3-6D1565834180}"/>
              </a:ext>
            </a:extLst>
          </p:cNvPr>
          <p:cNvSpPr txBox="1">
            <a:spLocks/>
          </p:cNvSpPr>
          <p:nvPr/>
        </p:nvSpPr>
        <p:spPr>
          <a:xfrm>
            <a:off x="982219" y="3573773"/>
            <a:ext cx="5780087" cy="406925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>
              <a:spcBef>
                <a:spcPct val="0"/>
              </a:spcBef>
            </a:pPr>
            <a:r>
              <a:rPr lang="en-GB" sz="2800" b="1" spc="50" dirty="0">
                <a:latin typeface="Arial Narrow"/>
                <a:cs typeface="Arial Narrow"/>
              </a:rPr>
              <a:t>The four main categories of drugs are:</a:t>
            </a:r>
          </a:p>
        </p:txBody>
      </p:sp>
      <p:sp>
        <p:nvSpPr>
          <p:cNvPr id="48" name="Title 1">
            <a:hlinkClick r:id="" action="ppaction://noaction"/>
            <a:extLst>
              <a:ext uri="{FF2B5EF4-FFF2-40B4-BE49-F238E27FC236}">
                <a16:creationId xmlns:a16="http://schemas.microsoft.com/office/drawing/2014/main" id="{C0F2FC6D-BD84-4E69-9F06-026DA1D35988}"/>
              </a:ext>
            </a:extLst>
          </p:cNvPr>
          <p:cNvSpPr txBox="1">
            <a:spLocks/>
          </p:cNvSpPr>
          <p:nvPr/>
        </p:nvSpPr>
        <p:spPr>
          <a:xfrm>
            <a:off x="8821955" y="3100235"/>
            <a:ext cx="2473086" cy="227758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lvl="0">
              <a:spcBef>
                <a:spcPct val="0"/>
              </a:spcBef>
            </a:pPr>
            <a:r>
              <a:rPr lang="en-GB" sz="1600" b="1" i="1" spc="50" dirty="0">
                <a:solidFill>
                  <a:schemeClr val="bg1">
                    <a:lumMod val="50000"/>
                  </a:schemeClr>
                </a:solidFill>
                <a:latin typeface="Arial Narrow"/>
                <a:cs typeface="Arial Narrow"/>
              </a:rPr>
              <a:t>World Health Organisation</a:t>
            </a:r>
            <a:endParaRPr lang="en-GB" sz="1800" b="1" i="1" spc="50" dirty="0">
              <a:solidFill>
                <a:schemeClr val="bg1">
                  <a:lumMod val="50000"/>
                </a:schemeClr>
              </a:solidFill>
              <a:latin typeface="Arial Narrow"/>
              <a:cs typeface="Arial Narrow"/>
            </a:endParaRPr>
          </a:p>
        </p:txBody>
      </p:sp>
    </p:spTree>
    <p:extLst>
      <p:ext uri="{BB962C8B-B14F-4D97-AF65-F5344CB8AC3E}">
        <p14:creationId xmlns:p14="http://schemas.microsoft.com/office/powerpoint/2010/main" val="289625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9" grpId="0"/>
      <p:bldP spid="41" grpId="0"/>
      <p:bldP spid="43" grpId="0"/>
      <p:bldP spid="45" grpId="0"/>
      <p:bldP spid="47" grpId="0"/>
      <p:bldP spid="4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lide Number Placeholder 11">
            <a:extLst>
              <a:ext uri="{FF2B5EF4-FFF2-40B4-BE49-F238E27FC236}">
                <a16:creationId xmlns:a16="http://schemas.microsoft.com/office/drawing/2014/main" id="{0AD0B098-C549-4936-9483-484892AF0A3D}"/>
              </a:ext>
            </a:extLst>
          </p:cNvPr>
          <p:cNvSpPr txBox="1">
            <a:spLocks/>
          </p:cNvSpPr>
          <p:nvPr/>
        </p:nvSpPr>
        <p:spPr>
          <a:xfrm>
            <a:off x="8484290" y="6257205"/>
            <a:ext cx="504201" cy="364768"/>
          </a:xfrm>
          <a:prstGeom prst="rect">
            <a:avLst/>
          </a:prstGeom>
          <a:ln>
            <a:noFill/>
          </a:ln>
        </p:spPr>
        <p:txBody>
          <a:bodyPr vert="horz" lIns="46076" tIns="23038" rIns="46076" bIns="23038" rtlCol="0" anchor="ctr"/>
          <a:lstStyle>
            <a:lvl1pPr algn="r">
              <a:defRPr sz="2800" b="1" i="0">
                <a:solidFill>
                  <a:srgbClr val="FFFFFF"/>
                </a:solidFill>
                <a:latin typeface="Arial Narrow"/>
                <a:cs typeface="Arial Narrow"/>
              </a:defRPr>
            </a:lvl1pPr>
          </a:lstStyle>
          <a:p>
            <a:pPr>
              <a:defRPr/>
            </a:pPr>
            <a:fld id="{5FD45250-8870-034C-95D8-56645336F5DB}" type="slidenum">
              <a:rPr lang="en-US" sz="1411"/>
              <a:pPr>
                <a:defRPr/>
              </a:pPr>
              <a:t>32</a:t>
            </a:fld>
            <a:endParaRPr lang="en-US" sz="1411" dirty="0"/>
          </a:p>
        </p:txBody>
      </p:sp>
      <p:pic>
        <p:nvPicPr>
          <p:cNvPr id="28" name="Picture 27" descr="arrow-forward.png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41232AE6-9590-41B3-9BFD-6D6FE7C5A1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26940" y="6283248"/>
            <a:ext cx="298807" cy="316020"/>
          </a:xfrm>
          <a:prstGeom prst="rect">
            <a:avLst/>
          </a:prstGeom>
        </p:spPr>
      </p:pic>
      <p:pic>
        <p:nvPicPr>
          <p:cNvPr id="29" name="Picture 28" descr="arrow-forward.png">
            <a:hlinkClick r:id="rId4" action="ppaction://hlinksldjump"/>
            <a:extLst>
              <a:ext uri="{FF2B5EF4-FFF2-40B4-BE49-F238E27FC236}">
                <a16:creationId xmlns:a16="http://schemas.microsoft.com/office/drawing/2014/main" id="{23ACCA93-15A6-420F-BB13-9101C41771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543488" y="6283248"/>
            <a:ext cx="298807" cy="316020"/>
          </a:xfrm>
          <a:prstGeom prst="rect">
            <a:avLst/>
          </a:prstGeom>
        </p:spPr>
      </p:pic>
      <p:sp>
        <p:nvSpPr>
          <p:cNvPr id="22" name="Title 1">
            <a:extLst>
              <a:ext uri="{FF2B5EF4-FFF2-40B4-BE49-F238E27FC236}">
                <a16:creationId xmlns:a16="http://schemas.microsoft.com/office/drawing/2014/main" id="{8C55DCED-C0A6-4EFC-90AE-E2C4EE792727}"/>
              </a:ext>
            </a:extLst>
          </p:cNvPr>
          <p:cNvSpPr txBox="1">
            <a:spLocks/>
          </p:cNvSpPr>
          <p:nvPr/>
        </p:nvSpPr>
        <p:spPr>
          <a:xfrm>
            <a:off x="852929" y="1112094"/>
            <a:ext cx="9658695" cy="424731"/>
          </a:xfrm>
          <a:prstGeom prst="rect">
            <a:avLst/>
          </a:prstGeom>
        </p:spPr>
        <p:txBody>
          <a:bodyPr vert="horz" wrap="none" lIns="0" tIns="0" rIns="0" bIns="0" rtlCol="0" anchor="t" anchorCtr="0">
            <a:normAutofit/>
          </a:bodyPr>
          <a:lstStyle/>
          <a:p>
            <a:pPr lvl="0">
              <a:spcBef>
                <a:spcPct val="0"/>
              </a:spcBef>
            </a:pPr>
            <a:r>
              <a:rPr lang="en-GB" sz="2400" b="1" cap="all" spc="75" dirty="0">
                <a:latin typeface="Arial Narrow"/>
                <a:cs typeface="Arial Narrow"/>
              </a:rPr>
              <a:t>HOW CAN DRUGS AND ALCOHOL AFFECT A PERSON’S MENTAL HEALTH?</a:t>
            </a:r>
          </a:p>
        </p:txBody>
      </p:sp>
      <p:sp>
        <p:nvSpPr>
          <p:cNvPr id="23" name="Title 1">
            <a:hlinkClick r:id="" action="ppaction://noaction"/>
            <a:extLst>
              <a:ext uri="{FF2B5EF4-FFF2-40B4-BE49-F238E27FC236}">
                <a16:creationId xmlns:a16="http://schemas.microsoft.com/office/drawing/2014/main" id="{CE23B01B-72BA-4CD0-B399-04F0AEEBF034}"/>
              </a:ext>
            </a:extLst>
          </p:cNvPr>
          <p:cNvSpPr txBox="1">
            <a:spLocks/>
          </p:cNvSpPr>
          <p:nvPr/>
        </p:nvSpPr>
        <p:spPr>
          <a:xfrm>
            <a:off x="851710" y="1626064"/>
            <a:ext cx="10475900" cy="1160648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>
              <a:spcBef>
                <a:spcPct val="0"/>
              </a:spcBef>
            </a:pPr>
            <a:r>
              <a:rPr lang="en-GB" sz="2400" b="1" spc="50" dirty="0">
                <a:latin typeface="Arial Narrow"/>
                <a:cs typeface="Arial Narrow"/>
              </a:rPr>
              <a:t>Recreational drugs (including alcohol) can be harmful to the body in many ways.</a:t>
            </a:r>
            <a:br>
              <a:rPr lang="en-GB" sz="2400" b="1" spc="50" dirty="0">
                <a:latin typeface="Arial Narrow"/>
                <a:cs typeface="Arial Narrow"/>
              </a:rPr>
            </a:br>
            <a:r>
              <a:rPr lang="en-GB" sz="2400" b="1" spc="50" dirty="0">
                <a:latin typeface="Arial Narrow"/>
                <a:cs typeface="Arial Narrow"/>
              </a:rPr>
              <a:t>Drugs can affect the way people perceive things around them, their behaviour and</a:t>
            </a:r>
            <a:br>
              <a:rPr lang="en-GB" sz="2400" b="1" spc="50" dirty="0">
                <a:latin typeface="Arial Narrow"/>
                <a:cs typeface="Arial Narrow"/>
              </a:rPr>
            </a:br>
            <a:r>
              <a:rPr lang="en-GB" sz="2400" b="1" spc="50" dirty="0">
                <a:latin typeface="Arial Narrow"/>
                <a:cs typeface="Arial Narrow"/>
              </a:rPr>
              <a:t>their physical and mental health, both in the short and long-term.</a:t>
            </a:r>
          </a:p>
        </p:txBody>
      </p:sp>
      <p:sp>
        <p:nvSpPr>
          <p:cNvPr id="24" name="Title 1">
            <a:hlinkClick r:id="" action="ppaction://noaction"/>
            <a:extLst>
              <a:ext uri="{FF2B5EF4-FFF2-40B4-BE49-F238E27FC236}">
                <a16:creationId xmlns:a16="http://schemas.microsoft.com/office/drawing/2014/main" id="{0D8F7844-CDEF-4016-9F09-4DDAA3565AE6}"/>
              </a:ext>
            </a:extLst>
          </p:cNvPr>
          <p:cNvSpPr txBox="1">
            <a:spLocks/>
          </p:cNvSpPr>
          <p:nvPr/>
        </p:nvSpPr>
        <p:spPr>
          <a:xfrm>
            <a:off x="842295" y="2849886"/>
            <a:ext cx="8663393" cy="388129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>
              <a:spcBef>
                <a:spcPct val="0"/>
              </a:spcBef>
            </a:pPr>
            <a:r>
              <a:rPr lang="en-GB" sz="2400" b="1" spc="50" dirty="0">
                <a:latin typeface="Arial Narrow"/>
                <a:cs typeface="Arial Narrow"/>
              </a:rPr>
              <a:t>Short-term adverse effects on a person’s mental health may include:</a:t>
            </a:r>
          </a:p>
        </p:txBody>
      </p:sp>
      <p:sp>
        <p:nvSpPr>
          <p:cNvPr id="25" name="Title 1">
            <a:hlinkClick r:id="" action="ppaction://noaction"/>
            <a:extLst>
              <a:ext uri="{FF2B5EF4-FFF2-40B4-BE49-F238E27FC236}">
                <a16:creationId xmlns:a16="http://schemas.microsoft.com/office/drawing/2014/main" id="{36429E41-7D90-4DBD-A9F9-5F290A57B108}"/>
              </a:ext>
            </a:extLst>
          </p:cNvPr>
          <p:cNvSpPr txBox="1">
            <a:spLocks/>
          </p:cNvSpPr>
          <p:nvPr/>
        </p:nvSpPr>
        <p:spPr>
          <a:xfrm>
            <a:off x="852929" y="3376416"/>
            <a:ext cx="4389592" cy="361334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lvl="0">
              <a:spcBef>
                <a:spcPct val="0"/>
              </a:spcBef>
            </a:pPr>
            <a:r>
              <a:rPr lang="en-US" sz="2400" b="1" spc="50" dirty="0">
                <a:latin typeface="Arial Narrow"/>
                <a:cs typeface="Arial Narrow"/>
              </a:rPr>
              <a:t>• </a:t>
            </a:r>
            <a:r>
              <a:rPr lang="en-GB" sz="2400" spc="50" dirty="0">
                <a:latin typeface="Arial Narrow"/>
                <a:cs typeface="Arial Narrow"/>
              </a:rPr>
              <a:t>Impaired judgement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46DF4F3D-6BC6-4907-9788-B04B2888C0B3}"/>
              </a:ext>
            </a:extLst>
          </p:cNvPr>
          <p:cNvCxnSpPr>
            <a:cxnSpLocks/>
          </p:cNvCxnSpPr>
          <p:nvPr/>
        </p:nvCxnSpPr>
        <p:spPr>
          <a:xfrm>
            <a:off x="852929" y="3893832"/>
            <a:ext cx="4389592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Title 1">
            <a:hlinkClick r:id="" action="ppaction://noaction"/>
            <a:extLst>
              <a:ext uri="{FF2B5EF4-FFF2-40B4-BE49-F238E27FC236}">
                <a16:creationId xmlns:a16="http://schemas.microsoft.com/office/drawing/2014/main" id="{8CF07B3A-63A1-41F4-BF57-EA195234C096}"/>
              </a:ext>
            </a:extLst>
          </p:cNvPr>
          <p:cNvSpPr txBox="1">
            <a:spLocks/>
          </p:cNvSpPr>
          <p:nvPr/>
        </p:nvSpPr>
        <p:spPr>
          <a:xfrm>
            <a:off x="852928" y="4035880"/>
            <a:ext cx="4389591" cy="361334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lvl="0">
              <a:spcBef>
                <a:spcPct val="0"/>
              </a:spcBef>
            </a:pPr>
            <a:r>
              <a:rPr lang="en-US" sz="2400" b="1" spc="50" dirty="0">
                <a:latin typeface="Arial Narrow"/>
                <a:cs typeface="Arial Narrow"/>
              </a:rPr>
              <a:t>• </a:t>
            </a:r>
            <a:r>
              <a:rPr lang="en-GB" sz="2400" spc="50" dirty="0">
                <a:latin typeface="Arial Narrow"/>
                <a:cs typeface="Arial Narrow"/>
              </a:rPr>
              <a:t>Mood swings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BA8F2DED-8386-47B6-98B0-95133F4927A9}"/>
              </a:ext>
            </a:extLst>
          </p:cNvPr>
          <p:cNvCxnSpPr>
            <a:cxnSpLocks/>
          </p:cNvCxnSpPr>
          <p:nvPr/>
        </p:nvCxnSpPr>
        <p:spPr>
          <a:xfrm>
            <a:off x="852929" y="4551076"/>
            <a:ext cx="4389592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Title 1">
            <a:hlinkClick r:id="" action="ppaction://noaction"/>
            <a:extLst>
              <a:ext uri="{FF2B5EF4-FFF2-40B4-BE49-F238E27FC236}">
                <a16:creationId xmlns:a16="http://schemas.microsoft.com/office/drawing/2014/main" id="{D7017086-FD9C-434F-8512-3A7E3CF6CDF3}"/>
              </a:ext>
            </a:extLst>
          </p:cNvPr>
          <p:cNvSpPr txBox="1">
            <a:spLocks/>
          </p:cNvSpPr>
          <p:nvPr/>
        </p:nvSpPr>
        <p:spPr>
          <a:xfrm>
            <a:off x="842965" y="4701747"/>
            <a:ext cx="4399555" cy="361334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lvl="0">
              <a:spcBef>
                <a:spcPct val="0"/>
              </a:spcBef>
            </a:pPr>
            <a:r>
              <a:rPr lang="en-US" sz="2400" b="1" spc="50" dirty="0">
                <a:latin typeface="Arial Narrow"/>
                <a:cs typeface="Arial Narrow"/>
              </a:rPr>
              <a:t>• </a:t>
            </a:r>
            <a:r>
              <a:rPr lang="en-GB" sz="2400" spc="50" dirty="0">
                <a:latin typeface="Arial Narrow"/>
                <a:cs typeface="Arial Narrow"/>
              </a:rPr>
              <a:t>Feelings of anxiety and depression</a:t>
            </a: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E97400E7-8FF0-4F2F-A07A-4B7134E3B2BE}"/>
              </a:ext>
            </a:extLst>
          </p:cNvPr>
          <p:cNvCxnSpPr>
            <a:cxnSpLocks/>
          </p:cNvCxnSpPr>
          <p:nvPr/>
        </p:nvCxnSpPr>
        <p:spPr>
          <a:xfrm>
            <a:off x="852929" y="5232772"/>
            <a:ext cx="4389592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Title 1">
            <a:hlinkClick r:id="" action="ppaction://noaction"/>
            <a:extLst>
              <a:ext uri="{FF2B5EF4-FFF2-40B4-BE49-F238E27FC236}">
                <a16:creationId xmlns:a16="http://schemas.microsoft.com/office/drawing/2014/main" id="{6B7221E5-F861-465C-B26D-0C253899BEA5}"/>
              </a:ext>
            </a:extLst>
          </p:cNvPr>
          <p:cNvSpPr txBox="1">
            <a:spLocks/>
          </p:cNvSpPr>
          <p:nvPr/>
        </p:nvSpPr>
        <p:spPr>
          <a:xfrm>
            <a:off x="5736802" y="3388943"/>
            <a:ext cx="3779520" cy="361334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lvl="0">
              <a:spcBef>
                <a:spcPct val="0"/>
              </a:spcBef>
            </a:pPr>
            <a:r>
              <a:rPr lang="en-US" sz="2400" b="1" spc="50" dirty="0">
                <a:latin typeface="Arial Narrow"/>
                <a:cs typeface="Arial Narrow"/>
              </a:rPr>
              <a:t>• </a:t>
            </a:r>
            <a:r>
              <a:rPr lang="en-GB" sz="2400" spc="50" dirty="0">
                <a:latin typeface="Arial Narrow"/>
                <a:cs typeface="Arial Narrow"/>
              </a:rPr>
              <a:t>Paranoia</a:t>
            </a: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59D7F103-1546-4C96-A787-195CB8DAF020}"/>
              </a:ext>
            </a:extLst>
          </p:cNvPr>
          <p:cNvCxnSpPr>
            <a:cxnSpLocks/>
          </p:cNvCxnSpPr>
          <p:nvPr/>
        </p:nvCxnSpPr>
        <p:spPr>
          <a:xfrm>
            <a:off x="5736802" y="3895726"/>
            <a:ext cx="3779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" name="Title 1">
            <a:hlinkClick r:id="" action="ppaction://noaction"/>
            <a:extLst>
              <a:ext uri="{FF2B5EF4-FFF2-40B4-BE49-F238E27FC236}">
                <a16:creationId xmlns:a16="http://schemas.microsoft.com/office/drawing/2014/main" id="{3301DCEE-5973-405D-9E83-12FE778C36BC}"/>
              </a:ext>
            </a:extLst>
          </p:cNvPr>
          <p:cNvSpPr txBox="1">
            <a:spLocks/>
          </p:cNvSpPr>
          <p:nvPr/>
        </p:nvSpPr>
        <p:spPr>
          <a:xfrm>
            <a:off x="5736802" y="4048044"/>
            <a:ext cx="3779520" cy="368262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lvl="0">
              <a:spcBef>
                <a:spcPct val="0"/>
              </a:spcBef>
            </a:pPr>
            <a:r>
              <a:rPr lang="en-US" sz="2400" b="1" spc="50" dirty="0">
                <a:latin typeface="Arial Narrow"/>
                <a:cs typeface="Arial Narrow"/>
              </a:rPr>
              <a:t>• </a:t>
            </a:r>
            <a:r>
              <a:rPr lang="en-GB" sz="2400" spc="50" dirty="0">
                <a:latin typeface="Arial Narrow"/>
                <a:cs typeface="Arial Narrow"/>
              </a:rPr>
              <a:t>Confusion / memory problems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4D93C7A5-0BC8-4B41-8694-5B50DB6AFDBF}"/>
              </a:ext>
            </a:extLst>
          </p:cNvPr>
          <p:cNvCxnSpPr>
            <a:cxnSpLocks/>
          </p:cNvCxnSpPr>
          <p:nvPr/>
        </p:nvCxnSpPr>
        <p:spPr>
          <a:xfrm>
            <a:off x="5736802" y="4562132"/>
            <a:ext cx="3779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9" name="Title 1">
            <a:hlinkClick r:id="" action="ppaction://noaction"/>
            <a:extLst>
              <a:ext uri="{FF2B5EF4-FFF2-40B4-BE49-F238E27FC236}">
                <a16:creationId xmlns:a16="http://schemas.microsoft.com/office/drawing/2014/main" id="{44781B9A-DF5F-4BA5-A818-FE1DF6A93A1A}"/>
              </a:ext>
            </a:extLst>
          </p:cNvPr>
          <p:cNvSpPr txBox="1">
            <a:spLocks/>
          </p:cNvSpPr>
          <p:nvPr/>
        </p:nvSpPr>
        <p:spPr>
          <a:xfrm>
            <a:off x="5756762" y="4712257"/>
            <a:ext cx="3779520" cy="350824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lvl="0">
              <a:spcBef>
                <a:spcPct val="0"/>
              </a:spcBef>
            </a:pPr>
            <a:r>
              <a:rPr lang="en-US" sz="2400" b="1" spc="50" dirty="0">
                <a:latin typeface="Arial Narrow"/>
                <a:cs typeface="Arial Narrow"/>
              </a:rPr>
              <a:t>• </a:t>
            </a:r>
            <a:r>
              <a:rPr lang="en-GB" sz="2400" spc="50" dirty="0">
                <a:latin typeface="Arial Narrow"/>
                <a:cs typeface="Arial Narrow"/>
              </a:rPr>
              <a:t>Altered perception of reality</a:t>
            </a: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6DBBA1D8-CEAC-4B15-9D10-7B603F43585B}"/>
              </a:ext>
            </a:extLst>
          </p:cNvPr>
          <p:cNvCxnSpPr>
            <a:cxnSpLocks/>
          </p:cNvCxnSpPr>
          <p:nvPr/>
        </p:nvCxnSpPr>
        <p:spPr>
          <a:xfrm>
            <a:off x="5746129" y="5234041"/>
            <a:ext cx="37595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40906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30" grpId="0"/>
      <p:bldP spid="32" grpId="0"/>
      <p:bldP spid="34" grpId="0"/>
      <p:bldP spid="37" grpId="0"/>
      <p:bldP spid="3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lide Number Placeholder 11">
            <a:extLst>
              <a:ext uri="{FF2B5EF4-FFF2-40B4-BE49-F238E27FC236}">
                <a16:creationId xmlns:a16="http://schemas.microsoft.com/office/drawing/2014/main" id="{0AD0B098-C549-4936-9483-484892AF0A3D}"/>
              </a:ext>
            </a:extLst>
          </p:cNvPr>
          <p:cNvSpPr txBox="1">
            <a:spLocks/>
          </p:cNvSpPr>
          <p:nvPr/>
        </p:nvSpPr>
        <p:spPr>
          <a:xfrm>
            <a:off x="8484290" y="6257205"/>
            <a:ext cx="504201" cy="364768"/>
          </a:xfrm>
          <a:prstGeom prst="rect">
            <a:avLst/>
          </a:prstGeom>
          <a:ln>
            <a:noFill/>
          </a:ln>
        </p:spPr>
        <p:txBody>
          <a:bodyPr vert="horz" lIns="46076" tIns="23038" rIns="46076" bIns="23038" rtlCol="0" anchor="ctr"/>
          <a:lstStyle>
            <a:lvl1pPr algn="r">
              <a:defRPr sz="2800" b="1" i="0">
                <a:solidFill>
                  <a:srgbClr val="FFFFFF"/>
                </a:solidFill>
                <a:latin typeface="Arial Narrow"/>
                <a:cs typeface="Arial Narrow"/>
              </a:defRPr>
            </a:lvl1pPr>
          </a:lstStyle>
          <a:p>
            <a:pPr>
              <a:defRPr/>
            </a:pPr>
            <a:fld id="{5FD45250-8870-034C-95D8-56645336F5DB}" type="slidenum">
              <a:rPr lang="en-US" sz="1411"/>
              <a:pPr>
                <a:defRPr/>
              </a:pPr>
              <a:t>33</a:t>
            </a:fld>
            <a:endParaRPr lang="en-US" sz="1411" dirty="0"/>
          </a:p>
        </p:txBody>
      </p:sp>
      <p:pic>
        <p:nvPicPr>
          <p:cNvPr id="28" name="Picture 27" descr="arrow-forward.png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41232AE6-9590-41B3-9BFD-6D6FE7C5A1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26940" y="6283248"/>
            <a:ext cx="298807" cy="316020"/>
          </a:xfrm>
          <a:prstGeom prst="rect">
            <a:avLst/>
          </a:prstGeom>
        </p:spPr>
      </p:pic>
      <p:pic>
        <p:nvPicPr>
          <p:cNvPr id="29" name="Picture 28" descr="arrow-forward.png">
            <a:hlinkClick r:id="" action="ppaction://noaction"/>
            <a:extLst>
              <a:ext uri="{FF2B5EF4-FFF2-40B4-BE49-F238E27FC236}">
                <a16:creationId xmlns:a16="http://schemas.microsoft.com/office/drawing/2014/main" id="{23ACCA93-15A6-420F-BB13-9101C41771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543488" y="6283248"/>
            <a:ext cx="298807" cy="316020"/>
          </a:xfrm>
          <a:prstGeom prst="rect">
            <a:avLst/>
          </a:prstGeom>
        </p:spPr>
      </p:pic>
      <p:sp>
        <p:nvSpPr>
          <p:cNvPr id="33" name="Title 1">
            <a:extLst>
              <a:ext uri="{FF2B5EF4-FFF2-40B4-BE49-F238E27FC236}">
                <a16:creationId xmlns:a16="http://schemas.microsoft.com/office/drawing/2014/main" id="{F9D2814E-734D-4D40-AB5D-8C8ABCDB7E94}"/>
              </a:ext>
            </a:extLst>
          </p:cNvPr>
          <p:cNvSpPr txBox="1">
            <a:spLocks/>
          </p:cNvSpPr>
          <p:nvPr/>
        </p:nvSpPr>
        <p:spPr>
          <a:xfrm>
            <a:off x="1726488" y="1134611"/>
            <a:ext cx="6358734" cy="479488"/>
          </a:xfrm>
          <a:prstGeom prst="rect">
            <a:avLst/>
          </a:prstGeom>
        </p:spPr>
        <p:txBody>
          <a:bodyPr vert="horz" wrap="none" lIns="0" tIns="0" rIns="0" bIns="0" rtlCol="0" anchor="t" anchorCtr="0">
            <a:normAutofit/>
          </a:bodyPr>
          <a:lstStyle/>
          <a:p>
            <a:pPr lvl="0">
              <a:spcBef>
                <a:spcPct val="0"/>
              </a:spcBef>
            </a:pPr>
            <a:r>
              <a:rPr lang="en-US" sz="2800" b="1" cap="all" spc="75" dirty="0">
                <a:latin typeface="Arial Narrow"/>
                <a:cs typeface="Arial Narrow"/>
              </a:rPr>
              <a:t>WHAT CAN YOU DO TO HELP yourself?</a:t>
            </a:r>
            <a:endParaRPr lang="en-US" sz="2800" b="1" i="1" cap="all" spc="75" dirty="0">
              <a:latin typeface="Arial Narrow"/>
              <a:cs typeface="Arial Narrow"/>
            </a:endParaRPr>
          </a:p>
        </p:txBody>
      </p:sp>
      <p:sp>
        <p:nvSpPr>
          <p:cNvPr id="34" name="Title 1">
            <a:hlinkClick r:id="" action="ppaction://noaction"/>
            <a:extLst>
              <a:ext uri="{FF2B5EF4-FFF2-40B4-BE49-F238E27FC236}">
                <a16:creationId xmlns:a16="http://schemas.microsoft.com/office/drawing/2014/main" id="{B8B96153-5D54-41D6-AD7F-324B0E6BCABC}"/>
              </a:ext>
            </a:extLst>
          </p:cNvPr>
          <p:cNvSpPr txBox="1">
            <a:spLocks/>
          </p:cNvSpPr>
          <p:nvPr/>
        </p:nvSpPr>
        <p:spPr>
          <a:xfrm>
            <a:off x="1720498" y="3967681"/>
            <a:ext cx="4392949" cy="335850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lvl="0">
              <a:spcBef>
                <a:spcPct val="0"/>
              </a:spcBef>
            </a:pPr>
            <a:r>
              <a:rPr lang="en-US" sz="2000" spc="50" dirty="0">
                <a:latin typeface="Arial Narrow"/>
                <a:cs typeface="Arial Narrow"/>
              </a:rPr>
              <a:t>•</a:t>
            </a:r>
            <a:r>
              <a:rPr lang="en-US" sz="2000" spc="50" dirty="0">
                <a:solidFill>
                  <a:srgbClr val="009ED5"/>
                </a:solidFill>
                <a:latin typeface="Arial Narrow"/>
                <a:cs typeface="Arial Narrow"/>
              </a:rPr>
              <a:t> </a:t>
            </a:r>
            <a:r>
              <a:rPr lang="en-GB" sz="2000" spc="50" dirty="0">
                <a:latin typeface="Arial Narrow"/>
                <a:ea typeface="+mj-ea"/>
                <a:cs typeface="Arial Narrow"/>
              </a:rPr>
              <a:t>Read books or listen to audiobooks</a:t>
            </a: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CD6716BE-39E2-41E3-A28E-12E308CA2358}"/>
              </a:ext>
            </a:extLst>
          </p:cNvPr>
          <p:cNvCxnSpPr>
            <a:cxnSpLocks/>
          </p:cNvCxnSpPr>
          <p:nvPr/>
        </p:nvCxnSpPr>
        <p:spPr>
          <a:xfrm>
            <a:off x="1720583" y="4416028"/>
            <a:ext cx="4409376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" name="Title 1">
            <a:hlinkClick r:id="" action="ppaction://noaction"/>
            <a:extLst>
              <a:ext uri="{FF2B5EF4-FFF2-40B4-BE49-F238E27FC236}">
                <a16:creationId xmlns:a16="http://schemas.microsoft.com/office/drawing/2014/main" id="{3F408724-ED25-4963-AE5E-0E83CAA36D77}"/>
              </a:ext>
            </a:extLst>
          </p:cNvPr>
          <p:cNvSpPr txBox="1">
            <a:spLocks/>
          </p:cNvSpPr>
          <p:nvPr/>
        </p:nvSpPr>
        <p:spPr>
          <a:xfrm>
            <a:off x="6466848" y="3408189"/>
            <a:ext cx="4093640" cy="335850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lvl="0">
              <a:spcBef>
                <a:spcPct val="0"/>
              </a:spcBef>
            </a:pPr>
            <a:r>
              <a:rPr lang="en-US" sz="2000" spc="50" dirty="0">
                <a:latin typeface="Arial Narrow"/>
                <a:cs typeface="Arial Narrow"/>
              </a:rPr>
              <a:t>•</a:t>
            </a:r>
            <a:r>
              <a:rPr lang="en-US" sz="2000" spc="50" dirty="0">
                <a:solidFill>
                  <a:srgbClr val="009ED5"/>
                </a:solidFill>
                <a:latin typeface="Arial Narrow"/>
                <a:cs typeface="Arial Narrow"/>
              </a:rPr>
              <a:t> </a:t>
            </a:r>
            <a:r>
              <a:rPr lang="en-GB" sz="2000" spc="50" dirty="0">
                <a:latin typeface="Arial Narrow"/>
                <a:cs typeface="Arial Narrow"/>
              </a:rPr>
              <a:t>Volunteer for the community</a:t>
            </a:r>
            <a:endParaRPr lang="en-GB" sz="2000" spc="50" dirty="0">
              <a:latin typeface="Arial Narrow"/>
              <a:ea typeface="+mj-ea"/>
              <a:cs typeface="Arial Narrow"/>
            </a:endParaRP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3133FD19-B5B2-463E-B9C1-1BBB32FE059B}"/>
              </a:ext>
            </a:extLst>
          </p:cNvPr>
          <p:cNvCxnSpPr>
            <a:cxnSpLocks/>
          </p:cNvCxnSpPr>
          <p:nvPr/>
        </p:nvCxnSpPr>
        <p:spPr>
          <a:xfrm>
            <a:off x="1725032" y="3835504"/>
            <a:ext cx="4404927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9" name="Title 1">
            <a:hlinkClick r:id="" action="ppaction://noaction"/>
            <a:extLst>
              <a:ext uri="{FF2B5EF4-FFF2-40B4-BE49-F238E27FC236}">
                <a16:creationId xmlns:a16="http://schemas.microsoft.com/office/drawing/2014/main" id="{B1277692-0A5E-4528-B00B-BF6AC4D5A28C}"/>
              </a:ext>
            </a:extLst>
          </p:cNvPr>
          <p:cNvSpPr txBox="1">
            <a:spLocks/>
          </p:cNvSpPr>
          <p:nvPr/>
        </p:nvSpPr>
        <p:spPr>
          <a:xfrm>
            <a:off x="1722122" y="1745396"/>
            <a:ext cx="4407837" cy="335850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lvl="0">
              <a:spcBef>
                <a:spcPct val="0"/>
              </a:spcBef>
            </a:pPr>
            <a:r>
              <a:rPr lang="en-US" sz="2000" spc="50" dirty="0">
                <a:latin typeface="Arial Narrow"/>
                <a:cs typeface="Arial Narrow"/>
              </a:rPr>
              <a:t>•</a:t>
            </a:r>
            <a:r>
              <a:rPr lang="en-US" sz="2000" spc="50" dirty="0">
                <a:solidFill>
                  <a:srgbClr val="009ED5"/>
                </a:solidFill>
                <a:latin typeface="Arial Narrow"/>
                <a:cs typeface="Arial Narrow"/>
              </a:rPr>
              <a:t> </a:t>
            </a:r>
            <a:r>
              <a:rPr lang="en-GB" sz="2000" spc="50" dirty="0">
                <a:latin typeface="Arial Narrow"/>
                <a:cs typeface="Arial Narrow"/>
              </a:rPr>
              <a:t>Spend quality time with family and friends</a:t>
            </a:r>
            <a:endParaRPr lang="en-GB" sz="2000" spc="50" dirty="0">
              <a:latin typeface="Arial Narrow"/>
              <a:ea typeface="+mj-ea"/>
              <a:cs typeface="Arial Narrow"/>
            </a:endParaRP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5FD75AA8-310F-4FEA-9A63-A945F8B2AD5E}"/>
              </a:ext>
            </a:extLst>
          </p:cNvPr>
          <p:cNvCxnSpPr>
            <a:cxnSpLocks/>
          </p:cNvCxnSpPr>
          <p:nvPr/>
        </p:nvCxnSpPr>
        <p:spPr>
          <a:xfrm>
            <a:off x="1721954" y="2165159"/>
            <a:ext cx="4408005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4C3860E1-CF01-4ED6-A13D-D464629C9783}"/>
              </a:ext>
            </a:extLst>
          </p:cNvPr>
          <p:cNvCxnSpPr>
            <a:cxnSpLocks/>
          </p:cNvCxnSpPr>
          <p:nvPr/>
        </p:nvCxnSpPr>
        <p:spPr>
          <a:xfrm>
            <a:off x="1722458" y="2713220"/>
            <a:ext cx="4407501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2" name="Title 1">
            <a:hlinkClick r:id="" action="ppaction://noaction"/>
            <a:extLst>
              <a:ext uri="{FF2B5EF4-FFF2-40B4-BE49-F238E27FC236}">
                <a16:creationId xmlns:a16="http://schemas.microsoft.com/office/drawing/2014/main" id="{F06E6021-3222-4F37-A72A-C32B0424692A}"/>
              </a:ext>
            </a:extLst>
          </p:cNvPr>
          <p:cNvSpPr txBox="1">
            <a:spLocks/>
          </p:cNvSpPr>
          <p:nvPr/>
        </p:nvSpPr>
        <p:spPr>
          <a:xfrm>
            <a:off x="6478753" y="2284100"/>
            <a:ext cx="4093639" cy="335850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lvl="0">
              <a:spcBef>
                <a:spcPct val="0"/>
              </a:spcBef>
            </a:pPr>
            <a:r>
              <a:rPr lang="en-US" sz="2000" spc="50" dirty="0">
                <a:latin typeface="Arial Narrow"/>
                <a:cs typeface="Arial Narrow"/>
              </a:rPr>
              <a:t>•</a:t>
            </a:r>
            <a:r>
              <a:rPr lang="en-US" sz="2000" spc="50" dirty="0">
                <a:solidFill>
                  <a:srgbClr val="009ED5"/>
                </a:solidFill>
                <a:latin typeface="Arial Narrow"/>
                <a:cs typeface="Arial Narrow"/>
              </a:rPr>
              <a:t> </a:t>
            </a:r>
            <a:r>
              <a:rPr lang="en-US" sz="2000" spc="50" dirty="0">
                <a:latin typeface="Arial Narrow"/>
                <a:cs typeface="Arial Narrow"/>
              </a:rPr>
              <a:t>Take up a hobby or join a club </a:t>
            </a:r>
            <a:endParaRPr lang="en-GB" sz="2000" spc="50" dirty="0">
              <a:latin typeface="Arial Narrow"/>
              <a:ea typeface="+mj-ea"/>
              <a:cs typeface="Arial Narrow"/>
            </a:endParaRPr>
          </a:p>
        </p:txBody>
      </p: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DC31EB0F-CB42-4B70-B546-735E1BAD01F9}"/>
              </a:ext>
            </a:extLst>
          </p:cNvPr>
          <p:cNvCxnSpPr>
            <a:cxnSpLocks/>
          </p:cNvCxnSpPr>
          <p:nvPr/>
        </p:nvCxnSpPr>
        <p:spPr>
          <a:xfrm>
            <a:off x="1721953" y="3273617"/>
            <a:ext cx="4408006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4" name="Title 1">
            <a:hlinkClick r:id="" action="ppaction://noaction"/>
            <a:extLst>
              <a:ext uri="{FF2B5EF4-FFF2-40B4-BE49-F238E27FC236}">
                <a16:creationId xmlns:a16="http://schemas.microsoft.com/office/drawing/2014/main" id="{476F35E4-26CC-45BE-860A-0CFD9ABA82FF}"/>
              </a:ext>
            </a:extLst>
          </p:cNvPr>
          <p:cNvSpPr txBox="1">
            <a:spLocks/>
          </p:cNvSpPr>
          <p:nvPr/>
        </p:nvSpPr>
        <p:spPr>
          <a:xfrm>
            <a:off x="6476793" y="4554204"/>
            <a:ext cx="4083694" cy="648665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lvl="0">
              <a:spcBef>
                <a:spcPct val="0"/>
              </a:spcBef>
            </a:pPr>
            <a:r>
              <a:rPr lang="en-US" sz="2000" spc="50" dirty="0">
                <a:latin typeface="Arial Narrow"/>
                <a:cs typeface="Arial Narrow"/>
              </a:rPr>
              <a:t>•</a:t>
            </a:r>
            <a:r>
              <a:rPr lang="en-US" sz="2000" spc="50" dirty="0">
                <a:solidFill>
                  <a:srgbClr val="009ED5"/>
                </a:solidFill>
                <a:latin typeface="Arial Narrow"/>
                <a:cs typeface="Arial Narrow"/>
              </a:rPr>
              <a:t> </a:t>
            </a:r>
            <a:r>
              <a:rPr lang="en-GB" sz="2000" spc="50" dirty="0">
                <a:latin typeface="Arial Narrow"/>
                <a:ea typeface="+mj-ea"/>
                <a:cs typeface="Arial Narrow"/>
              </a:rPr>
              <a:t>Visit your GP if you have any physical</a:t>
            </a:r>
            <a:br>
              <a:rPr lang="en-GB" sz="2000" spc="50" dirty="0">
                <a:latin typeface="Arial Narrow"/>
                <a:ea typeface="+mj-ea"/>
                <a:cs typeface="Arial Narrow"/>
              </a:rPr>
            </a:br>
            <a:r>
              <a:rPr lang="en-GB" sz="2000" spc="50" dirty="0">
                <a:latin typeface="Arial Narrow"/>
                <a:ea typeface="+mj-ea"/>
                <a:cs typeface="Arial Narrow"/>
              </a:rPr>
              <a:t>  or mental health concerns</a:t>
            </a: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19032758-B01F-498F-BEDF-697EEFB10834}"/>
              </a:ext>
            </a:extLst>
          </p:cNvPr>
          <p:cNvCxnSpPr>
            <a:cxnSpLocks/>
          </p:cNvCxnSpPr>
          <p:nvPr/>
        </p:nvCxnSpPr>
        <p:spPr>
          <a:xfrm>
            <a:off x="6493232" y="5305847"/>
            <a:ext cx="4093639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6" name="Title 1">
            <a:hlinkClick r:id="" action="ppaction://noaction"/>
            <a:extLst>
              <a:ext uri="{FF2B5EF4-FFF2-40B4-BE49-F238E27FC236}">
                <a16:creationId xmlns:a16="http://schemas.microsoft.com/office/drawing/2014/main" id="{339820F6-0E96-4D52-A33A-3EBC51E41635}"/>
              </a:ext>
            </a:extLst>
          </p:cNvPr>
          <p:cNvSpPr txBox="1">
            <a:spLocks/>
          </p:cNvSpPr>
          <p:nvPr/>
        </p:nvSpPr>
        <p:spPr>
          <a:xfrm>
            <a:off x="1731022" y="3399189"/>
            <a:ext cx="4392949" cy="323818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lvl="0">
              <a:spcBef>
                <a:spcPct val="0"/>
              </a:spcBef>
            </a:pPr>
            <a:r>
              <a:rPr lang="en-US" sz="2000" spc="50" dirty="0">
                <a:latin typeface="Arial Narrow"/>
                <a:cs typeface="Arial Narrow"/>
              </a:rPr>
              <a:t>•</a:t>
            </a:r>
            <a:r>
              <a:rPr lang="en-US" sz="2000" spc="50" dirty="0">
                <a:solidFill>
                  <a:srgbClr val="009ED5"/>
                </a:solidFill>
                <a:latin typeface="Arial Narrow"/>
                <a:cs typeface="Arial Narrow"/>
              </a:rPr>
              <a:t> </a:t>
            </a:r>
            <a:r>
              <a:rPr lang="en-GB" sz="2000" spc="50" dirty="0">
                <a:latin typeface="Arial Narrow"/>
                <a:cs typeface="Arial Narrow"/>
              </a:rPr>
              <a:t>Get enough sleep</a:t>
            </a:r>
            <a:endParaRPr lang="en-GB" sz="2000" spc="50" dirty="0">
              <a:latin typeface="Arial Narrow"/>
              <a:ea typeface="+mj-ea"/>
              <a:cs typeface="Arial Narrow"/>
            </a:endParaRPr>
          </a:p>
        </p:txBody>
      </p: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C962D22B-C3D5-43AB-AF05-9A5C5E9E9763}"/>
              </a:ext>
            </a:extLst>
          </p:cNvPr>
          <p:cNvCxnSpPr>
            <a:cxnSpLocks/>
          </p:cNvCxnSpPr>
          <p:nvPr/>
        </p:nvCxnSpPr>
        <p:spPr>
          <a:xfrm>
            <a:off x="6481326" y="3834979"/>
            <a:ext cx="40791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8" name="Title 1">
            <a:hlinkClick r:id="" action="ppaction://noaction"/>
            <a:extLst>
              <a:ext uri="{FF2B5EF4-FFF2-40B4-BE49-F238E27FC236}">
                <a16:creationId xmlns:a16="http://schemas.microsoft.com/office/drawing/2014/main" id="{9E002872-FB45-468E-9E54-5885CD22959D}"/>
              </a:ext>
            </a:extLst>
          </p:cNvPr>
          <p:cNvSpPr txBox="1">
            <a:spLocks/>
          </p:cNvSpPr>
          <p:nvPr/>
        </p:nvSpPr>
        <p:spPr>
          <a:xfrm>
            <a:off x="6466847" y="1733364"/>
            <a:ext cx="4105545" cy="335850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lvl="0">
              <a:spcBef>
                <a:spcPct val="0"/>
              </a:spcBef>
            </a:pPr>
            <a:r>
              <a:rPr lang="en-US" sz="2000" spc="50" dirty="0">
                <a:latin typeface="Arial Narrow"/>
                <a:cs typeface="Arial Narrow"/>
              </a:rPr>
              <a:t>•</a:t>
            </a:r>
            <a:r>
              <a:rPr lang="en-US" sz="2000" spc="50" dirty="0">
                <a:solidFill>
                  <a:srgbClr val="009ED5"/>
                </a:solidFill>
                <a:latin typeface="Arial Narrow"/>
                <a:cs typeface="Arial Narrow"/>
              </a:rPr>
              <a:t> </a:t>
            </a:r>
            <a:r>
              <a:rPr lang="en-US" sz="2000" spc="50" dirty="0">
                <a:latin typeface="Arial Narrow"/>
                <a:cs typeface="Arial Narrow"/>
              </a:rPr>
              <a:t>Start </a:t>
            </a:r>
            <a:r>
              <a:rPr lang="en-GB" sz="2000" spc="50" dirty="0">
                <a:latin typeface="Arial Narrow"/>
                <a:cs typeface="Arial Narrow"/>
              </a:rPr>
              <a:t>gardening, getting into nature </a:t>
            </a:r>
            <a:endParaRPr lang="en-GB" sz="2000" spc="50" dirty="0">
              <a:latin typeface="Arial Narrow"/>
              <a:ea typeface="+mj-ea"/>
              <a:cs typeface="Arial Narrow"/>
            </a:endParaRPr>
          </a:p>
        </p:txBody>
      </p: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4A62D418-8E15-4188-9334-C33C37A639B8}"/>
              </a:ext>
            </a:extLst>
          </p:cNvPr>
          <p:cNvCxnSpPr>
            <a:cxnSpLocks/>
          </p:cNvCxnSpPr>
          <p:nvPr/>
        </p:nvCxnSpPr>
        <p:spPr>
          <a:xfrm>
            <a:off x="6478248" y="2165630"/>
            <a:ext cx="4082238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0" name="Title 1">
            <a:hlinkClick r:id="" action="ppaction://noaction"/>
            <a:extLst>
              <a:ext uri="{FF2B5EF4-FFF2-40B4-BE49-F238E27FC236}">
                <a16:creationId xmlns:a16="http://schemas.microsoft.com/office/drawing/2014/main" id="{8A420065-DA54-4497-A0B6-CD8F8E243C20}"/>
              </a:ext>
            </a:extLst>
          </p:cNvPr>
          <p:cNvSpPr txBox="1">
            <a:spLocks/>
          </p:cNvSpPr>
          <p:nvPr/>
        </p:nvSpPr>
        <p:spPr>
          <a:xfrm>
            <a:off x="1726487" y="2284271"/>
            <a:ext cx="4403472" cy="335850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lvl="0">
              <a:spcBef>
                <a:spcPct val="0"/>
              </a:spcBef>
            </a:pPr>
            <a:r>
              <a:rPr lang="en-US" sz="2000" spc="50" dirty="0">
                <a:latin typeface="Arial Narrow"/>
                <a:cs typeface="Arial Narrow"/>
              </a:rPr>
              <a:t>•</a:t>
            </a:r>
            <a:r>
              <a:rPr lang="en-US" sz="2000" spc="50" dirty="0">
                <a:solidFill>
                  <a:srgbClr val="009ED5"/>
                </a:solidFill>
                <a:latin typeface="Arial Narrow"/>
                <a:cs typeface="Arial Narrow"/>
              </a:rPr>
              <a:t> </a:t>
            </a:r>
            <a:r>
              <a:rPr lang="en-US" sz="2000" spc="50" dirty="0">
                <a:latin typeface="Arial Narrow"/>
                <a:cs typeface="Arial Narrow"/>
              </a:rPr>
              <a:t>Exercise regularly</a:t>
            </a:r>
            <a:endParaRPr lang="en-GB" sz="2000" spc="50" dirty="0">
              <a:latin typeface="Arial Narrow"/>
              <a:ea typeface="+mj-ea"/>
              <a:cs typeface="Arial Narrow"/>
            </a:endParaRPr>
          </a:p>
        </p:txBody>
      </p: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1FDD99FC-3E45-4CBB-948C-EB1AEC64B495}"/>
              </a:ext>
            </a:extLst>
          </p:cNvPr>
          <p:cNvCxnSpPr>
            <a:cxnSpLocks/>
          </p:cNvCxnSpPr>
          <p:nvPr/>
        </p:nvCxnSpPr>
        <p:spPr>
          <a:xfrm>
            <a:off x="6478752" y="2712695"/>
            <a:ext cx="4081734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2" name="Title 1">
            <a:hlinkClick r:id="" action="ppaction://noaction"/>
            <a:extLst>
              <a:ext uri="{FF2B5EF4-FFF2-40B4-BE49-F238E27FC236}">
                <a16:creationId xmlns:a16="http://schemas.microsoft.com/office/drawing/2014/main" id="{94B2ECF4-F199-4CB1-ADCD-E869AE7962B6}"/>
              </a:ext>
            </a:extLst>
          </p:cNvPr>
          <p:cNvSpPr txBox="1">
            <a:spLocks/>
          </p:cNvSpPr>
          <p:nvPr/>
        </p:nvSpPr>
        <p:spPr>
          <a:xfrm>
            <a:off x="6478248" y="2833600"/>
            <a:ext cx="4081735" cy="335850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lvl="0">
              <a:spcBef>
                <a:spcPct val="0"/>
              </a:spcBef>
            </a:pPr>
            <a:r>
              <a:rPr lang="en-US" sz="2000" spc="50" dirty="0">
                <a:latin typeface="Arial Narrow"/>
                <a:cs typeface="Arial Narrow"/>
              </a:rPr>
              <a:t>•</a:t>
            </a:r>
            <a:r>
              <a:rPr lang="en-US" sz="2000" spc="50" dirty="0">
                <a:solidFill>
                  <a:srgbClr val="009ED5"/>
                </a:solidFill>
                <a:latin typeface="Arial Narrow"/>
                <a:cs typeface="Arial Narrow"/>
              </a:rPr>
              <a:t> </a:t>
            </a:r>
            <a:r>
              <a:rPr lang="en-US" sz="2000" spc="50" dirty="0">
                <a:latin typeface="Arial Narrow"/>
                <a:cs typeface="Arial Narrow"/>
              </a:rPr>
              <a:t>Take a break / holiday</a:t>
            </a:r>
            <a:endParaRPr lang="en-GB" sz="2000" spc="50" dirty="0">
              <a:latin typeface="Arial Narrow"/>
              <a:ea typeface="+mj-ea"/>
              <a:cs typeface="Arial Narrow"/>
            </a:endParaRPr>
          </a:p>
        </p:txBody>
      </p: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23168FD7-4603-4717-9346-F852391945A8}"/>
              </a:ext>
            </a:extLst>
          </p:cNvPr>
          <p:cNvCxnSpPr>
            <a:cxnSpLocks/>
          </p:cNvCxnSpPr>
          <p:nvPr/>
        </p:nvCxnSpPr>
        <p:spPr>
          <a:xfrm>
            <a:off x="6478247" y="3273092"/>
            <a:ext cx="4082239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8" name="Title 1">
            <a:hlinkClick r:id="" action="ppaction://noaction"/>
            <a:extLst>
              <a:ext uri="{FF2B5EF4-FFF2-40B4-BE49-F238E27FC236}">
                <a16:creationId xmlns:a16="http://schemas.microsoft.com/office/drawing/2014/main" id="{47EA06B2-D07D-4C7E-A162-3EACCF61DDD5}"/>
              </a:ext>
            </a:extLst>
          </p:cNvPr>
          <p:cNvSpPr txBox="1">
            <a:spLocks/>
          </p:cNvSpPr>
          <p:nvPr/>
        </p:nvSpPr>
        <p:spPr>
          <a:xfrm>
            <a:off x="1716880" y="4552339"/>
            <a:ext cx="4413080" cy="335850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lvl="0">
              <a:spcBef>
                <a:spcPct val="0"/>
              </a:spcBef>
            </a:pPr>
            <a:r>
              <a:rPr lang="en-US" sz="2000" spc="50" dirty="0">
                <a:latin typeface="Arial Narrow"/>
                <a:cs typeface="Arial Narrow"/>
              </a:rPr>
              <a:t>•</a:t>
            </a:r>
            <a:r>
              <a:rPr lang="en-US" sz="2000" spc="50" dirty="0">
                <a:solidFill>
                  <a:srgbClr val="009ED5"/>
                </a:solidFill>
                <a:latin typeface="Arial Narrow"/>
                <a:cs typeface="Arial Narrow"/>
              </a:rPr>
              <a:t> </a:t>
            </a:r>
            <a:r>
              <a:rPr lang="en-GB" sz="2000" spc="50" dirty="0">
                <a:latin typeface="Arial Narrow"/>
                <a:ea typeface="+mj-ea"/>
                <a:cs typeface="Arial Narrow"/>
              </a:rPr>
              <a:t>Listen to your favourite music</a:t>
            </a:r>
          </a:p>
        </p:txBody>
      </p: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B5D7B7EE-5BE2-4392-B5D9-B8233C2C53D0}"/>
              </a:ext>
            </a:extLst>
          </p:cNvPr>
          <p:cNvCxnSpPr>
            <a:cxnSpLocks/>
          </p:cNvCxnSpPr>
          <p:nvPr/>
        </p:nvCxnSpPr>
        <p:spPr>
          <a:xfrm>
            <a:off x="1716964" y="5012718"/>
            <a:ext cx="4412995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0" name="Title 1">
            <a:hlinkClick r:id="" action="ppaction://noaction"/>
            <a:extLst>
              <a:ext uri="{FF2B5EF4-FFF2-40B4-BE49-F238E27FC236}">
                <a16:creationId xmlns:a16="http://schemas.microsoft.com/office/drawing/2014/main" id="{E5646D92-90FD-4110-B406-FF81C86C75F3}"/>
              </a:ext>
            </a:extLst>
          </p:cNvPr>
          <p:cNvSpPr txBox="1">
            <a:spLocks/>
          </p:cNvSpPr>
          <p:nvPr/>
        </p:nvSpPr>
        <p:spPr>
          <a:xfrm>
            <a:off x="1720499" y="2838333"/>
            <a:ext cx="4403472" cy="335850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lvl="0">
              <a:spcBef>
                <a:spcPct val="0"/>
              </a:spcBef>
            </a:pPr>
            <a:r>
              <a:rPr lang="en-US" sz="2000" spc="50" dirty="0">
                <a:latin typeface="Arial Narrow"/>
                <a:cs typeface="Arial Narrow"/>
              </a:rPr>
              <a:t>•</a:t>
            </a:r>
            <a:r>
              <a:rPr lang="en-US" sz="2000" spc="50" dirty="0">
                <a:solidFill>
                  <a:srgbClr val="009ED5"/>
                </a:solidFill>
                <a:latin typeface="Arial Narrow"/>
                <a:cs typeface="Arial Narrow"/>
              </a:rPr>
              <a:t> </a:t>
            </a:r>
            <a:r>
              <a:rPr lang="en-GB" sz="2000" spc="50" dirty="0">
                <a:latin typeface="Arial Narrow"/>
                <a:cs typeface="Arial Narrow"/>
              </a:rPr>
              <a:t>Eat and maintain a healthy diet</a:t>
            </a:r>
            <a:endParaRPr lang="en-GB" sz="2000" spc="50" dirty="0">
              <a:latin typeface="Arial Narrow"/>
              <a:ea typeface="+mj-ea"/>
              <a:cs typeface="Arial Narrow"/>
            </a:endParaRPr>
          </a:p>
        </p:txBody>
      </p:sp>
      <p:sp>
        <p:nvSpPr>
          <p:cNvPr id="81" name="Title 1">
            <a:hlinkClick r:id="" action="ppaction://noaction"/>
            <a:extLst>
              <a:ext uri="{FF2B5EF4-FFF2-40B4-BE49-F238E27FC236}">
                <a16:creationId xmlns:a16="http://schemas.microsoft.com/office/drawing/2014/main" id="{F679E0C3-1F03-4588-A63A-8CC3E1851CCD}"/>
              </a:ext>
            </a:extLst>
          </p:cNvPr>
          <p:cNvSpPr txBox="1">
            <a:spLocks/>
          </p:cNvSpPr>
          <p:nvPr/>
        </p:nvSpPr>
        <p:spPr>
          <a:xfrm>
            <a:off x="1716880" y="5135673"/>
            <a:ext cx="4392948" cy="335850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lvl="0">
              <a:spcBef>
                <a:spcPct val="0"/>
              </a:spcBef>
            </a:pPr>
            <a:r>
              <a:rPr lang="en-US" sz="2000" spc="50" dirty="0">
                <a:latin typeface="Arial Narrow"/>
                <a:cs typeface="Arial Narrow"/>
              </a:rPr>
              <a:t>•</a:t>
            </a:r>
            <a:r>
              <a:rPr lang="en-US" sz="2000" spc="50" dirty="0">
                <a:solidFill>
                  <a:srgbClr val="009ED5"/>
                </a:solidFill>
                <a:latin typeface="Arial Narrow"/>
                <a:cs typeface="Arial Narrow"/>
              </a:rPr>
              <a:t> </a:t>
            </a:r>
            <a:r>
              <a:rPr lang="en-US" sz="2000" spc="50" dirty="0">
                <a:latin typeface="Arial Narrow"/>
                <a:cs typeface="Arial Narrow"/>
              </a:rPr>
              <a:t>Learn a new skill</a:t>
            </a:r>
          </a:p>
        </p:txBody>
      </p:sp>
      <p:cxnSp>
        <p:nvCxnSpPr>
          <p:cNvPr id="82" name="Straight Connector 81">
            <a:extLst>
              <a:ext uri="{FF2B5EF4-FFF2-40B4-BE49-F238E27FC236}">
                <a16:creationId xmlns:a16="http://schemas.microsoft.com/office/drawing/2014/main" id="{2825EB6D-BCCA-4C41-85C2-FE70B6777FD2}"/>
              </a:ext>
            </a:extLst>
          </p:cNvPr>
          <p:cNvCxnSpPr>
            <a:cxnSpLocks/>
          </p:cNvCxnSpPr>
          <p:nvPr/>
        </p:nvCxnSpPr>
        <p:spPr>
          <a:xfrm>
            <a:off x="1716711" y="5568596"/>
            <a:ext cx="4396736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3" name="Title 1">
            <a:hlinkClick r:id="" action="ppaction://noaction"/>
            <a:extLst>
              <a:ext uri="{FF2B5EF4-FFF2-40B4-BE49-F238E27FC236}">
                <a16:creationId xmlns:a16="http://schemas.microsoft.com/office/drawing/2014/main" id="{CAB8EB75-5794-4B3C-975B-7F9D30DB1BDA}"/>
              </a:ext>
            </a:extLst>
          </p:cNvPr>
          <p:cNvSpPr txBox="1">
            <a:spLocks/>
          </p:cNvSpPr>
          <p:nvPr/>
        </p:nvSpPr>
        <p:spPr>
          <a:xfrm>
            <a:off x="6478754" y="3975673"/>
            <a:ext cx="4093640" cy="335850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lvl="0">
              <a:spcBef>
                <a:spcPct val="0"/>
              </a:spcBef>
            </a:pPr>
            <a:r>
              <a:rPr lang="en-US" sz="2000" spc="50" dirty="0">
                <a:latin typeface="Arial Narrow"/>
                <a:cs typeface="Arial Narrow"/>
              </a:rPr>
              <a:t>•</a:t>
            </a:r>
            <a:r>
              <a:rPr lang="en-US" sz="2000" spc="50" dirty="0">
                <a:solidFill>
                  <a:srgbClr val="009ED5"/>
                </a:solidFill>
                <a:latin typeface="Arial Narrow"/>
                <a:cs typeface="Arial Narrow"/>
              </a:rPr>
              <a:t> </a:t>
            </a:r>
            <a:r>
              <a:rPr lang="en-GB" sz="2000" spc="50" dirty="0">
                <a:latin typeface="Arial Narrow"/>
                <a:cs typeface="Arial Narrow"/>
              </a:rPr>
              <a:t>Meditation and mindfulness techniques</a:t>
            </a:r>
            <a:endParaRPr lang="en-GB" sz="2000" spc="50" dirty="0">
              <a:latin typeface="Arial Narrow"/>
              <a:ea typeface="+mj-ea"/>
              <a:cs typeface="Arial Narrow"/>
            </a:endParaRPr>
          </a:p>
        </p:txBody>
      </p:sp>
      <p:cxnSp>
        <p:nvCxnSpPr>
          <p:cNvPr id="84" name="Straight Connector 83">
            <a:extLst>
              <a:ext uri="{FF2B5EF4-FFF2-40B4-BE49-F238E27FC236}">
                <a16:creationId xmlns:a16="http://schemas.microsoft.com/office/drawing/2014/main" id="{628D9B0D-EAB3-4935-9F99-F108CA087D14}"/>
              </a:ext>
            </a:extLst>
          </p:cNvPr>
          <p:cNvCxnSpPr>
            <a:cxnSpLocks/>
          </p:cNvCxnSpPr>
          <p:nvPr/>
        </p:nvCxnSpPr>
        <p:spPr>
          <a:xfrm>
            <a:off x="6493232" y="4414495"/>
            <a:ext cx="40791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05427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500"/>
                            </p:stCondLst>
                            <p:childTnLst>
                              <p:par>
                                <p:cTn id="108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7" grpId="0"/>
      <p:bldP spid="39" grpId="0"/>
      <p:bldP spid="42" grpId="0"/>
      <p:bldP spid="44" grpId="0"/>
      <p:bldP spid="46" grpId="0"/>
      <p:bldP spid="58" grpId="0"/>
      <p:bldP spid="60" grpId="0"/>
      <p:bldP spid="62" grpId="0"/>
      <p:bldP spid="78" grpId="0"/>
      <p:bldP spid="80" grpId="0"/>
      <p:bldP spid="81" grpId="0"/>
      <p:bldP spid="8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lide Number Placeholder 11">
            <a:extLst>
              <a:ext uri="{FF2B5EF4-FFF2-40B4-BE49-F238E27FC236}">
                <a16:creationId xmlns:a16="http://schemas.microsoft.com/office/drawing/2014/main" id="{0AD0B098-C549-4936-9483-484892AF0A3D}"/>
              </a:ext>
            </a:extLst>
          </p:cNvPr>
          <p:cNvSpPr txBox="1">
            <a:spLocks/>
          </p:cNvSpPr>
          <p:nvPr/>
        </p:nvSpPr>
        <p:spPr>
          <a:xfrm>
            <a:off x="8484290" y="6257205"/>
            <a:ext cx="504201" cy="364768"/>
          </a:xfrm>
          <a:prstGeom prst="rect">
            <a:avLst/>
          </a:prstGeom>
          <a:ln>
            <a:noFill/>
          </a:ln>
        </p:spPr>
        <p:txBody>
          <a:bodyPr vert="horz" lIns="46076" tIns="23038" rIns="46076" bIns="23038" rtlCol="0" anchor="ctr"/>
          <a:lstStyle>
            <a:lvl1pPr algn="r">
              <a:defRPr sz="2800" b="1" i="0">
                <a:solidFill>
                  <a:srgbClr val="FFFFFF"/>
                </a:solidFill>
                <a:latin typeface="Arial Narrow"/>
                <a:cs typeface="Arial Narrow"/>
              </a:defRPr>
            </a:lvl1pPr>
          </a:lstStyle>
          <a:p>
            <a:pPr>
              <a:defRPr/>
            </a:pPr>
            <a:fld id="{5FD45250-8870-034C-95D8-56645336F5DB}" type="slidenum">
              <a:rPr lang="en-US" sz="1411"/>
              <a:pPr>
                <a:defRPr/>
              </a:pPr>
              <a:t>34</a:t>
            </a:fld>
            <a:endParaRPr lang="en-US" sz="1411" dirty="0"/>
          </a:p>
        </p:txBody>
      </p:sp>
      <p:pic>
        <p:nvPicPr>
          <p:cNvPr id="28" name="Picture 27" descr="arrow-forward.png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41232AE6-9590-41B3-9BFD-6D6FE7C5A1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26940" y="6283248"/>
            <a:ext cx="298807" cy="316020"/>
          </a:xfrm>
          <a:prstGeom prst="rect">
            <a:avLst/>
          </a:prstGeom>
        </p:spPr>
      </p:pic>
      <p:pic>
        <p:nvPicPr>
          <p:cNvPr id="29" name="Picture 28" descr="arrow-forward.png">
            <a:hlinkClick r:id="rId4" action="ppaction://hlinksldjump"/>
            <a:extLst>
              <a:ext uri="{FF2B5EF4-FFF2-40B4-BE49-F238E27FC236}">
                <a16:creationId xmlns:a16="http://schemas.microsoft.com/office/drawing/2014/main" id="{23ACCA93-15A6-420F-BB13-9101C41771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543488" y="6283248"/>
            <a:ext cx="298807" cy="316020"/>
          </a:xfrm>
          <a:prstGeom prst="rect">
            <a:avLst/>
          </a:prstGeom>
        </p:spPr>
      </p:pic>
      <p:sp>
        <p:nvSpPr>
          <p:cNvPr id="38" name="Title 1">
            <a:extLst>
              <a:ext uri="{FF2B5EF4-FFF2-40B4-BE49-F238E27FC236}">
                <a16:creationId xmlns:a16="http://schemas.microsoft.com/office/drawing/2014/main" id="{50AE70CD-0932-47E8-B120-6ED91ABED799}"/>
              </a:ext>
            </a:extLst>
          </p:cNvPr>
          <p:cNvSpPr txBox="1">
            <a:spLocks/>
          </p:cNvSpPr>
          <p:nvPr/>
        </p:nvSpPr>
        <p:spPr>
          <a:xfrm>
            <a:off x="1726488" y="1085308"/>
            <a:ext cx="5737568" cy="479488"/>
          </a:xfrm>
          <a:prstGeom prst="rect">
            <a:avLst/>
          </a:prstGeom>
        </p:spPr>
        <p:txBody>
          <a:bodyPr vert="horz" wrap="none" lIns="0" tIns="0" rIns="0" bIns="0" rtlCol="0" anchor="t" anchorCtr="0">
            <a:normAutofit/>
          </a:bodyPr>
          <a:lstStyle/>
          <a:p>
            <a:pPr lvl="0">
              <a:spcBef>
                <a:spcPct val="0"/>
              </a:spcBef>
            </a:pPr>
            <a:r>
              <a:rPr lang="en-US" sz="2800" b="1" cap="all" spc="75" dirty="0">
                <a:latin typeface="Arial Narrow"/>
                <a:cs typeface="Arial Narrow"/>
              </a:rPr>
              <a:t>FIVE STEPS TO MENTAL WELLBEING</a:t>
            </a:r>
            <a:endParaRPr lang="en-US" sz="2800" b="1" i="1" cap="all" spc="75" dirty="0">
              <a:latin typeface="Arial Narrow"/>
              <a:cs typeface="Arial Narrow"/>
            </a:endParaRPr>
          </a:p>
        </p:txBody>
      </p:sp>
      <p:sp>
        <p:nvSpPr>
          <p:cNvPr id="39" name="Title 1">
            <a:hlinkClick r:id="" action="ppaction://noaction"/>
            <a:extLst>
              <a:ext uri="{FF2B5EF4-FFF2-40B4-BE49-F238E27FC236}">
                <a16:creationId xmlns:a16="http://schemas.microsoft.com/office/drawing/2014/main" id="{4AA9FA1A-D7F2-4091-B375-C775DC6A6638}"/>
              </a:ext>
            </a:extLst>
          </p:cNvPr>
          <p:cNvSpPr txBox="1">
            <a:spLocks/>
          </p:cNvSpPr>
          <p:nvPr/>
        </p:nvSpPr>
        <p:spPr>
          <a:xfrm>
            <a:off x="1726489" y="1625048"/>
            <a:ext cx="4161278" cy="613131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lvl="0">
              <a:spcBef>
                <a:spcPct val="0"/>
              </a:spcBef>
            </a:pPr>
            <a:r>
              <a:rPr lang="en-US" sz="4000" b="1" spc="50" dirty="0">
                <a:latin typeface="Arial Narrow"/>
                <a:cs typeface="Arial Narrow"/>
              </a:rPr>
              <a:t>• </a:t>
            </a:r>
            <a:r>
              <a:rPr lang="en-GB" sz="4000" b="1" spc="50" dirty="0">
                <a:latin typeface="Arial Narrow"/>
                <a:ea typeface="+mj-ea"/>
                <a:cs typeface="Arial Narrow"/>
              </a:rPr>
              <a:t>Connect</a:t>
            </a:r>
            <a:br>
              <a:rPr lang="en-GB" sz="4000" b="1" spc="50" dirty="0">
                <a:latin typeface="Arial Narrow"/>
                <a:ea typeface="+mj-ea"/>
                <a:cs typeface="Arial Narrow"/>
              </a:rPr>
            </a:br>
            <a:r>
              <a:rPr lang="en-GB" sz="4000" b="1" spc="50" dirty="0">
                <a:latin typeface="Arial Narrow"/>
                <a:ea typeface="+mj-ea"/>
                <a:cs typeface="Arial Narrow"/>
              </a:rPr>
              <a:t>  </a:t>
            </a: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7F4F30EA-331E-4644-A877-A4E5EBEE21E2}"/>
              </a:ext>
            </a:extLst>
          </p:cNvPr>
          <p:cNvCxnSpPr>
            <a:cxnSpLocks/>
          </p:cNvCxnSpPr>
          <p:nvPr/>
        </p:nvCxnSpPr>
        <p:spPr>
          <a:xfrm>
            <a:off x="1726489" y="2336963"/>
            <a:ext cx="4161281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" name="Title 1">
            <a:hlinkClick r:id="" action="ppaction://noaction"/>
            <a:extLst>
              <a:ext uri="{FF2B5EF4-FFF2-40B4-BE49-F238E27FC236}">
                <a16:creationId xmlns:a16="http://schemas.microsoft.com/office/drawing/2014/main" id="{C3559341-FF62-4946-83B1-4244E7CB39D5}"/>
              </a:ext>
            </a:extLst>
          </p:cNvPr>
          <p:cNvSpPr txBox="1">
            <a:spLocks/>
          </p:cNvSpPr>
          <p:nvPr/>
        </p:nvSpPr>
        <p:spPr>
          <a:xfrm>
            <a:off x="1726495" y="2410543"/>
            <a:ext cx="4161281" cy="613131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lvl="0">
              <a:spcBef>
                <a:spcPct val="0"/>
              </a:spcBef>
            </a:pPr>
            <a:r>
              <a:rPr lang="en-US" sz="4000" b="1" spc="50" dirty="0">
                <a:latin typeface="Arial Narrow"/>
                <a:cs typeface="Arial Narrow"/>
              </a:rPr>
              <a:t>• </a:t>
            </a:r>
            <a:r>
              <a:rPr lang="en-GB" sz="4000" b="1" spc="50" dirty="0">
                <a:latin typeface="Arial Narrow"/>
                <a:ea typeface="+mj-ea"/>
                <a:cs typeface="Arial Narrow"/>
              </a:rPr>
              <a:t>Be active</a:t>
            </a:r>
            <a:br>
              <a:rPr lang="en-GB" sz="4000" b="1" spc="50" dirty="0">
                <a:latin typeface="Arial Narrow"/>
                <a:ea typeface="+mj-ea"/>
                <a:cs typeface="Arial Narrow"/>
              </a:rPr>
            </a:br>
            <a:r>
              <a:rPr lang="en-GB" sz="4000" b="1" spc="50" dirty="0">
                <a:latin typeface="Arial Narrow"/>
                <a:ea typeface="+mj-ea"/>
                <a:cs typeface="Arial Narrow"/>
              </a:rPr>
              <a:t>  </a:t>
            </a:r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98AC4A0F-7D80-4946-B1F1-C088A4EB3A81}"/>
              </a:ext>
            </a:extLst>
          </p:cNvPr>
          <p:cNvCxnSpPr>
            <a:cxnSpLocks/>
          </p:cNvCxnSpPr>
          <p:nvPr/>
        </p:nvCxnSpPr>
        <p:spPr>
          <a:xfrm>
            <a:off x="1726492" y="3147663"/>
            <a:ext cx="4161281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3" name="Title 1">
            <a:hlinkClick r:id="" action="ppaction://noaction"/>
            <a:extLst>
              <a:ext uri="{FF2B5EF4-FFF2-40B4-BE49-F238E27FC236}">
                <a16:creationId xmlns:a16="http://schemas.microsoft.com/office/drawing/2014/main" id="{EE7EE8C4-AAB1-4944-BBE2-BAACD472C540}"/>
              </a:ext>
            </a:extLst>
          </p:cNvPr>
          <p:cNvSpPr txBox="1">
            <a:spLocks/>
          </p:cNvSpPr>
          <p:nvPr/>
        </p:nvSpPr>
        <p:spPr>
          <a:xfrm>
            <a:off x="1726486" y="4910107"/>
            <a:ext cx="4161278" cy="613131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lvl="0">
              <a:spcBef>
                <a:spcPct val="0"/>
              </a:spcBef>
            </a:pPr>
            <a:r>
              <a:rPr lang="en-US" sz="4000" b="1" spc="50" dirty="0">
                <a:latin typeface="Arial Narrow"/>
                <a:cs typeface="Arial Narrow"/>
              </a:rPr>
              <a:t>• </a:t>
            </a:r>
            <a:r>
              <a:rPr lang="en-GB" sz="4000" b="1" spc="50" dirty="0">
                <a:latin typeface="Arial Narrow"/>
                <a:ea typeface="+mj-ea"/>
                <a:cs typeface="Arial Narrow"/>
              </a:rPr>
              <a:t>Be mindful</a:t>
            </a:r>
            <a:br>
              <a:rPr lang="en-GB" sz="4000" b="1" spc="50" dirty="0">
                <a:latin typeface="Arial Narrow"/>
                <a:ea typeface="+mj-ea"/>
                <a:cs typeface="Arial Narrow"/>
              </a:rPr>
            </a:br>
            <a:r>
              <a:rPr lang="en-GB" sz="4000" b="1" spc="50" dirty="0">
                <a:latin typeface="Arial Narrow"/>
                <a:ea typeface="+mj-ea"/>
                <a:cs typeface="Arial Narrow"/>
              </a:rPr>
              <a:t>  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E1A96F80-45BE-489E-B1E5-34FECC642C10}"/>
              </a:ext>
            </a:extLst>
          </p:cNvPr>
          <p:cNvCxnSpPr>
            <a:cxnSpLocks/>
          </p:cNvCxnSpPr>
          <p:nvPr/>
        </p:nvCxnSpPr>
        <p:spPr>
          <a:xfrm>
            <a:off x="1726492" y="3940398"/>
            <a:ext cx="4161281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5" name="Title 1">
            <a:hlinkClick r:id="" action="ppaction://noaction"/>
            <a:extLst>
              <a:ext uri="{FF2B5EF4-FFF2-40B4-BE49-F238E27FC236}">
                <a16:creationId xmlns:a16="http://schemas.microsoft.com/office/drawing/2014/main" id="{10086558-F975-4DA7-9BB6-191CEBFE3454}"/>
              </a:ext>
            </a:extLst>
          </p:cNvPr>
          <p:cNvSpPr txBox="1">
            <a:spLocks/>
          </p:cNvSpPr>
          <p:nvPr/>
        </p:nvSpPr>
        <p:spPr>
          <a:xfrm>
            <a:off x="1726486" y="3222929"/>
            <a:ext cx="4161281" cy="613131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lvl="0">
              <a:spcBef>
                <a:spcPct val="0"/>
              </a:spcBef>
            </a:pPr>
            <a:r>
              <a:rPr lang="en-US" sz="4000" b="1" spc="50" dirty="0">
                <a:latin typeface="Arial Narrow"/>
                <a:cs typeface="Arial Narrow"/>
              </a:rPr>
              <a:t>• </a:t>
            </a:r>
            <a:r>
              <a:rPr lang="en-GB" sz="4000" b="1" spc="50" dirty="0">
                <a:latin typeface="Arial Narrow"/>
                <a:ea typeface="+mj-ea"/>
                <a:cs typeface="Arial Narrow"/>
              </a:rPr>
              <a:t>Keep learning</a:t>
            </a:r>
          </a:p>
        </p:txBody>
      </p: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7D257F32-6798-44BC-A8E8-C0410BF1AF2B}"/>
              </a:ext>
            </a:extLst>
          </p:cNvPr>
          <p:cNvCxnSpPr>
            <a:cxnSpLocks/>
          </p:cNvCxnSpPr>
          <p:nvPr/>
        </p:nvCxnSpPr>
        <p:spPr>
          <a:xfrm>
            <a:off x="1726495" y="4793630"/>
            <a:ext cx="4161281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Title 1">
            <a:hlinkClick r:id="" action="ppaction://noaction"/>
            <a:extLst>
              <a:ext uri="{FF2B5EF4-FFF2-40B4-BE49-F238E27FC236}">
                <a16:creationId xmlns:a16="http://schemas.microsoft.com/office/drawing/2014/main" id="{3C9E9AC1-1F25-43F7-AB13-3F696AD4502B}"/>
              </a:ext>
            </a:extLst>
          </p:cNvPr>
          <p:cNvSpPr txBox="1">
            <a:spLocks/>
          </p:cNvSpPr>
          <p:nvPr/>
        </p:nvSpPr>
        <p:spPr>
          <a:xfrm>
            <a:off x="1726495" y="4059562"/>
            <a:ext cx="4161281" cy="613131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lvl="0">
              <a:spcBef>
                <a:spcPct val="0"/>
              </a:spcBef>
            </a:pPr>
            <a:r>
              <a:rPr lang="en-US" sz="4000" b="1" spc="50" dirty="0">
                <a:latin typeface="Arial Narrow"/>
                <a:cs typeface="Arial Narrow"/>
              </a:rPr>
              <a:t>• </a:t>
            </a:r>
            <a:r>
              <a:rPr lang="en-GB" sz="4000" b="1" spc="50" dirty="0">
                <a:latin typeface="Arial Narrow"/>
                <a:ea typeface="+mj-ea"/>
                <a:cs typeface="Arial Narrow"/>
              </a:rPr>
              <a:t>Give to others</a:t>
            </a:r>
            <a:br>
              <a:rPr lang="en-GB" sz="4000" b="1" spc="50" dirty="0">
                <a:latin typeface="Arial Narrow"/>
                <a:ea typeface="+mj-ea"/>
                <a:cs typeface="Arial Narrow"/>
              </a:rPr>
            </a:br>
            <a:r>
              <a:rPr lang="en-GB" sz="4000" b="1" spc="50" dirty="0">
                <a:latin typeface="Arial Narrow"/>
                <a:ea typeface="+mj-ea"/>
                <a:cs typeface="Arial Narrow"/>
              </a:rPr>
              <a:t>  </a:t>
            </a:r>
          </a:p>
        </p:txBody>
      </p: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BE78ECAC-4352-4784-BF24-F0D67A541B8A}"/>
              </a:ext>
            </a:extLst>
          </p:cNvPr>
          <p:cNvCxnSpPr>
            <a:cxnSpLocks/>
          </p:cNvCxnSpPr>
          <p:nvPr/>
        </p:nvCxnSpPr>
        <p:spPr>
          <a:xfrm>
            <a:off x="1726495" y="5619328"/>
            <a:ext cx="4161281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Title 1">
            <a:hlinkClick r:id="" action="ppaction://noaction"/>
            <a:extLst>
              <a:ext uri="{FF2B5EF4-FFF2-40B4-BE49-F238E27FC236}">
                <a16:creationId xmlns:a16="http://schemas.microsoft.com/office/drawing/2014/main" id="{EA3C0991-FF20-4EAB-B2C3-67724F7115AE}"/>
              </a:ext>
            </a:extLst>
          </p:cNvPr>
          <p:cNvSpPr txBox="1">
            <a:spLocks/>
          </p:cNvSpPr>
          <p:nvPr/>
        </p:nvSpPr>
        <p:spPr>
          <a:xfrm>
            <a:off x="6550154" y="1949454"/>
            <a:ext cx="4372472" cy="775018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lvl="0">
              <a:spcBef>
                <a:spcPct val="0"/>
              </a:spcBef>
            </a:pPr>
            <a:r>
              <a:rPr lang="en-GB" sz="2400" b="1" spc="50" dirty="0">
                <a:solidFill>
                  <a:schemeClr val="bg1">
                    <a:lumMod val="50000"/>
                  </a:schemeClr>
                </a:solidFill>
                <a:latin typeface="Arial Narrow"/>
                <a:ea typeface="+mj-ea"/>
                <a:cs typeface="Arial Narrow"/>
              </a:rPr>
              <a:t>This is what the NHS recommends</a:t>
            </a:r>
            <a:br>
              <a:rPr lang="en-GB" sz="2400" b="1" spc="50" dirty="0">
                <a:solidFill>
                  <a:schemeClr val="bg1">
                    <a:lumMod val="50000"/>
                  </a:schemeClr>
                </a:solidFill>
                <a:latin typeface="Arial Narrow"/>
                <a:ea typeface="+mj-ea"/>
                <a:cs typeface="Arial Narrow"/>
              </a:rPr>
            </a:br>
            <a:r>
              <a:rPr lang="en-GB" sz="2400" b="1" spc="50" dirty="0">
                <a:solidFill>
                  <a:schemeClr val="bg1">
                    <a:lumMod val="50000"/>
                  </a:schemeClr>
                </a:solidFill>
                <a:latin typeface="Arial Narrow"/>
                <a:ea typeface="+mj-ea"/>
                <a:cs typeface="Arial Narrow"/>
              </a:rPr>
              <a:t>based on evidence and research.</a:t>
            </a:r>
          </a:p>
        </p:txBody>
      </p:sp>
      <p:sp>
        <p:nvSpPr>
          <p:cNvPr id="50" name="Title 1">
            <a:hlinkClick r:id="" action="ppaction://noaction"/>
            <a:extLst>
              <a:ext uri="{FF2B5EF4-FFF2-40B4-BE49-F238E27FC236}">
                <a16:creationId xmlns:a16="http://schemas.microsoft.com/office/drawing/2014/main" id="{F2887EC9-C820-401B-8E60-0902D4D059F9}"/>
              </a:ext>
            </a:extLst>
          </p:cNvPr>
          <p:cNvSpPr txBox="1">
            <a:spLocks/>
          </p:cNvSpPr>
          <p:nvPr/>
        </p:nvSpPr>
        <p:spPr>
          <a:xfrm>
            <a:off x="6550154" y="2842995"/>
            <a:ext cx="4372472" cy="1172010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lvl="0">
              <a:spcBef>
                <a:spcPct val="0"/>
              </a:spcBef>
            </a:pPr>
            <a:r>
              <a:rPr lang="en-GB" sz="2400" b="1" spc="50" dirty="0">
                <a:solidFill>
                  <a:schemeClr val="bg1">
                    <a:lumMod val="50000"/>
                  </a:schemeClr>
                </a:solidFill>
                <a:latin typeface="Arial Narrow"/>
                <a:ea typeface="+mj-ea"/>
                <a:cs typeface="Arial Narrow"/>
              </a:rPr>
              <a:t>We can improve our wellbeing by</a:t>
            </a:r>
            <a:br>
              <a:rPr lang="en-GB" sz="2400" b="1" spc="50" dirty="0">
                <a:solidFill>
                  <a:schemeClr val="bg1">
                    <a:lumMod val="50000"/>
                  </a:schemeClr>
                </a:solidFill>
                <a:latin typeface="Arial Narrow"/>
                <a:ea typeface="+mj-ea"/>
                <a:cs typeface="Arial Narrow"/>
              </a:rPr>
            </a:br>
            <a:r>
              <a:rPr lang="en-GB" sz="2400" b="1" spc="50" dirty="0">
                <a:solidFill>
                  <a:schemeClr val="bg1">
                    <a:lumMod val="50000"/>
                  </a:schemeClr>
                </a:solidFill>
                <a:latin typeface="Arial Narrow"/>
                <a:ea typeface="+mj-ea"/>
                <a:cs typeface="Arial Narrow"/>
              </a:rPr>
              <a:t>building these five steps into our</a:t>
            </a:r>
            <a:br>
              <a:rPr lang="en-GB" sz="2400" b="1" spc="50" dirty="0">
                <a:solidFill>
                  <a:schemeClr val="bg1">
                    <a:lumMod val="50000"/>
                  </a:schemeClr>
                </a:solidFill>
                <a:latin typeface="Arial Narrow"/>
                <a:ea typeface="+mj-ea"/>
                <a:cs typeface="Arial Narrow"/>
              </a:rPr>
            </a:br>
            <a:r>
              <a:rPr lang="en-GB" sz="2400" b="1" spc="50" dirty="0">
                <a:solidFill>
                  <a:schemeClr val="bg1">
                    <a:lumMod val="50000"/>
                  </a:schemeClr>
                </a:solidFill>
                <a:latin typeface="Arial Narrow"/>
                <a:ea typeface="+mj-ea"/>
                <a:cs typeface="Arial Narrow"/>
              </a:rPr>
              <a:t>day-to-day lives.</a:t>
            </a:r>
          </a:p>
        </p:txBody>
      </p:sp>
      <p:sp>
        <p:nvSpPr>
          <p:cNvPr id="51" name="Title 1">
            <a:hlinkClick r:id="" action="ppaction://noaction"/>
            <a:extLst>
              <a:ext uri="{FF2B5EF4-FFF2-40B4-BE49-F238E27FC236}">
                <a16:creationId xmlns:a16="http://schemas.microsoft.com/office/drawing/2014/main" id="{B7103B07-918D-4A41-8D66-902EEA2D53A8}"/>
              </a:ext>
            </a:extLst>
          </p:cNvPr>
          <p:cNvSpPr txBox="1">
            <a:spLocks/>
          </p:cNvSpPr>
          <p:nvPr/>
        </p:nvSpPr>
        <p:spPr>
          <a:xfrm>
            <a:off x="6552197" y="4133528"/>
            <a:ext cx="4370429" cy="1172010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lvl="0">
              <a:spcBef>
                <a:spcPct val="0"/>
              </a:spcBef>
            </a:pPr>
            <a:r>
              <a:rPr lang="en-GB" sz="2400" b="1" spc="50" dirty="0">
                <a:solidFill>
                  <a:schemeClr val="bg1">
                    <a:lumMod val="50000"/>
                  </a:schemeClr>
                </a:solidFill>
                <a:latin typeface="Arial Narrow"/>
                <a:ea typeface="+mj-ea"/>
                <a:cs typeface="Arial Narrow"/>
              </a:rPr>
              <a:t>If you give them a try, you may feel</a:t>
            </a:r>
            <a:br>
              <a:rPr lang="en-GB" sz="2400" b="1" spc="50" dirty="0">
                <a:solidFill>
                  <a:schemeClr val="bg1">
                    <a:lumMod val="50000"/>
                  </a:schemeClr>
                </a:solidFill>
                <a:latin typeface="Arial Narrow"/>
                <a:ea typeface="+mj-ea"/>
                <a:cs typeface="Arial Narrow"/>
              </a:rPr>
            </a:br>
            <a:r>
              <a:rPr lang="en-GB" sz="2400" b="1" spc="50" dirty="0">
                <a:solidFill>
                  <a:schemeClr val="bg1">
                    <a:lumMod val="50000"/>
                  </a:schemeClr>
                </a:solidFill>
                <a:latin typeface="Arial Narrow"/>
                <a:ea typeface="+mj-ea"/>
                <a:cs typeface="Arial Narrow"/>
              </a:rPr>
              <a:t>happier, more positive and able to</a:t>
            </a:r>
            <a:br>
              <a:rPr lang="en-GB" sz="2400" b="1" spc="50" dirty="0">
                <a:solidFill>
                  <a:schemeClr val="bg1">
                    <a:lumMod val="50000"/>
                  </a:schemeClr>
                </a:solidFill>
                <a:latin typeface="Arial Narrow"/>
                <a:ea typeface="+mj-ea"/>
                <a:cs typeface="Arial Narrow"/>
              </a:rPr>
            </a:br>
            <a:r>
              <a:rPr lang="en-GB" sz="2400" b="1" spc="50" dirty="0">
                <a:solidFill>
                  <a:schemeClr val="bg1">
                    <a:lumMod val="50000"/>
                  </a:schemeClr>
                </a:solidFill>
                <a:latin typeface="Arial Narrow"/>
                <a:ea typeface="+mj-ea"/>
                <a:cs typeface="Arial Narrow"/>
              </a:rPr>
              <a:t>get the most from life.</a:t>
            </a:r>
          </a:p>
        </p:txBody>
      </p:sp>
    </p:spTree>
    <p:extLst>
      <p:ext uri="{BB962C8B-B14F-4D97-AF65-F5344CB8AC3E}">
        <p14:creationId xmlns:p14="http://schemas.microsoft.com/office/powerpoint/2010/main" val="1418472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1" grpId="0"/>
      <p:bldP spid="43" grpId="0"/>
      <p:bldP spid="45" grpId="0"/>
      <p:bldP spid="47" grpId="0"/>
      <p:bldP spid="49" grpId="0"/>
      <p:bldP spid="50" grpId="0"/>
      <p:bldP spid="5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EEB5D0-F6C2-EEA5-94F8-43705D87FF44}"/>
              </a:ext>
            </a:extLst>
          </p:cNvPr>
          <p:cNvSpPr txBox="1">
            <a:spLocks/>
          </p:cNvSpPr>
          <p:nvPr/>
        </p:nvSpPr>
        <p:spPr>
          <a:xfrm>
            <a:off x="307181" y="275668"/>
            <a:ext cx="10756278" cy="1084248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>
              <a:spcBef>
                <a:spcPct val="0"/>
              </a:spcBef>
              <a:spcAft>
                <a:spcPts val="1405"/>
              </a:spcAft>
            </a:pPr>
            <a:r>
              <a:rPr lang="en-GB" sz="3600" b="1" cap="all" spc="75" dirty="0">
                <a:cs typeface="Arial Narrow"/>
              </a:rPr>
              <a:t>Why is this relevant to drivers? </a:t>
            </a:r>
          </a:p>
          <a:p>
            <a:pPr marL="342900" indent="-342900">
              <a:spcBef>
                <a:spcPct val="0"/>
              </a:spcBef>
              <a:spcAft>
                <a:spcPts val="1405"/>
              </a:spcAft>
              <a:buFont typeface="Arial" panose="020B0604020202020204" pitchFamily="34" charset="0"/>
              <a:buChar char="•"/>
            </a:pPr>
            <a:r>
              <a:rPr lang="en-GB" sz="2200" b="1" spc="50" dirty="0">
                <a:cs typeface="Arial Narrow"/>
              </a:rPr>
              <a:t>Mental health affects drivers more than most other workers. </a:t>
            </a:r>
          </a:p>
          <a:p>
            <a:pPr marL="342900" indent="-342900">
              <a:spcBef>
                <a:spcPct val="0"/>
              </a:spcBef>
              <a:spcAft>
                <a:spcPts val="1405"/>
              </a:spcAft>
              <a:buFont typeface="Arial" panose="020B0604020202020204" pitchFamily="34" charset="0"/>
              <a:buChar char="•"/>
            </a:pPr>
            <a:r>
              <a:rPr lang="en-GB" sz="2200" b="1" spc="50" dirty="0">
                <a:cs typeface="Arial Narrow"/>
              </a:rPr>
              <a:t>Working alone, early / late shift times, unpredictable and often unknown shift lengths. </a:t>
            </a:r>
          </a:p>
          <a:p>
            <a:pPr marL="342900" indent="-342900">
              <a:spcBef>
                <a:spcPct val="0"/>
              </a:spcBef>
              <a:spcAft>
                <a:spcPts val="1405"/>
              </a:spcAft>
              <a:buFont typeface="Arial" panose="020B0604020202020204" pitchFamily="34" charset="0"/>
              <a:buChar char="•"/>
            </a:pPr>
            <a:r>
              <a:rPr lang="en-GB" sz="2200" b="1" spc="50" dirty="0">
                <a:cs typeface="Arial Narrow"/>
              </a:rPr>
              <a:t>With the unpredictable nature of the roads, which mean that drivers have unpredictable</a:t>
            </a:r>
          </a:p>
          <a:p>
            <a:pPr>
              <a:spcBef>
                <a:spcPct val="0"/>
              </a:spcBef>
              <a:spcAft>
                <a:spcPts val="1405"/>
              </a:spcAft>
            </a:pPr>
            <a:r>
              <a:rPr lang="en-GB" sz="2200" b="1" spc="50" dirty="0">
                <a:cs typeface="Arial Narrow"/>
              </a:rPr>
              <a:t>and changeable levels of concentration level over long periods of time!</a:t>
            </a:r>
          </a:p>
          <a:p>
            <a:pPr marL="342900" indent="-342900">
              <a:spcBef>
                <a:spcPct val="0"/>
              </a:spcBef>
              <a:spcAft>
                <a:spcPts val="1405"/>
              </a:spcAft>
              <a:buFont typeface="Arial" panose="020B0604020202020204" pitchFamily="34" charset="0"/>
              <a:buChar char="•"/>
            </a:pPr>
            <a:r>
              <a:rPr lang="en-GB" sz="2200" b="1" spc="50" dirty="0">
                <a:cs typeface="Arial Narrow"/>
              </a:rPr>
              <a:t>Most people think they can do two things at once, but psychological research proves the brain </a:t>
            </a:r>
          </a:p>
          <a:p>
            <a:pPr>
              <a:spcBef>
                <a:spcPct val="0"/>
              </a:spcBef>
              <a:spcAft>
                <a:spcPts val="1405"/>
              </a:spcAft>
            </a:pPr>
            <a:r>
              <a:rPr lang="en-GB" sz="2200" b="1" spc="50" dirty="0">
                <a:solidFill>
                  <a:prstClr val="black"/>
                </a:solidFill>
                <a:cs typeface="Arial Narrow"/>
              </a:rPr>
              <a:t>is just not wired to multitask, especially when driving. </a:t>
            </a:r>
          </a:p>
          <a:p>
            <a:pPr marL="342900" indent="-342900">
              <a:spcBef>
                <a:spcPct val="0"/>
              </a:spcBef>
              <a:spcAft>
                <a:spcPts val="1405"/>
              </a:spcAft>
              <a:buFont typeface="Arial" panose="020B0604020202020204" pitchFamily="34" charset="0"/>
              <a:buChar char="•"/>
            </a:pPr>
            <a:r>
              <a:rPr lang="en-GB" sz="2200" b="1" spc="50" dirty="0">
                <a:solidFill>
                  <a:prstClr val="black"/>
                </a:solidFill>
                <a:cs typeface="Arial Narrow"/>
              </a:rPr>
              <a:t>When the brain is taxed with too many simultaneous actions, it performs each one slower.</a:t>
            </a:r>
          </a:p>
          <a:p>
            <a:pPr marL="342900" indent="-342900">
              <a:spcBef>
                <a:spcPct val="0"/>
              </a:spcBef>
              <a:spcAft>
                <a:spcPts val="1405"/>
              </a:spcAft>
              <a:buFont typeface="Arial" panose="020B0604020202020204" pitchFamily="34" charset="0"/>
              <a:buChar char="•"/>
            </a:pPr>
            <a:r>
              <a:rPr lang="en-GB" sz="2200" b="1" spc="50" dirty="0">
                <a:solidFill>
                  <a:prstClr val="black"/>
                </a:solidFill>
                <a:cs typeface="Arial Narrow"/>
              </a:rPr>
              <a:t>When drivers become distracted or mentally-taxed it can have disastrous consequences. </a:t>
            </a:r>
          </a:p>
          <a:p>
            <a:pPr marL="342900" indent="-342900">
              <a:spcBef>
                <a:spcPct val="0"/>
              </a:spcBef>
              <a:spcAft>
                <a:spcPts val="1405"/>
              </a:spcAft>
              <a:buFont typeface="Arial" panose="020B0604020202020204" pitchFamily="34" charset="0"/>
              <a:buChar char="•"/>
            </a:pPr>
            <a:r>
              <a:rPr lang="en-GB" sz="2200" b="1" spc="50" dirty="0">
                <a:solidFill>
                  <a:prstClr val="black"/>
                </a:solidFill>
                <a:cs typeface="Arial Narrow"/>
              </a:rPr>
              <a:t>Every year, according to the World Health Organisation, more than 1.25 million people die </a:t>
            </a:r>
          </a:p>
          <a:p>
            <a:pPr>
              <a:spcBef>
                <a:spcPct val="0"/>
              </a:spcBef>
              <a:spcAft>
                <a:spcPts val="1405"/>
              </a:spcAft>
            </a:pPr>
            <a:r>
              <a:rPr lang="en-GB" sz="2200" b="1" spc="50" dirty="0">
                <a:solidFill>
                  <a:prstClr val="black"/>
                </a:solidFill>
                <a:cs typeface="Arial Narrow"/>
              </a:rPr>
              <a:t>from road traffic collisions.</a:t>
            </a:r>
            <a:br>
              <a:rPr lang="en-GB" sz="2200" b="1" spc="50" dirty="0">
                <a:solidFill>
                  <a:prstClr val="black"/>
                </a:solidFill>
                <a:cs typeface="Arial Narrow"/>
              </a:rPr>
            </a:br>
            <a:r>
              <a:rPr lang="en-GB" sz="2200" b="1" spc="50" dirty="0">
                <a:cs typeface="Arial Narrow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4452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EEB5D0-F6C2-EEA5-94F8-43705D87FF44}"/>
              </a:ext>
            </a:extLst>
          </p:cNvPr>
          <p:cNvSpPr txBox="1">
            <a:spLocks/>
          </p:cNvSpPr>
          <p:nvPr/>
        </p:nvSpPr>
        <p:spPr>
          <a:xfrm>
            <a:off x="264049" y="336054"/>
            <a:ext cx="11791102" cy="1084248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>
              <a:spcBef>
                <a:spcPct val="0"/>
              </a:spcBef>
              <a:spcAft>
                <a:spcPts val="1405"/>
              </a:spcAft>
            </a:pPr>
            <a:r>
              <a:rPr lang="en-GB" sz="3600" b="1" cap="all" spc="75" dirty="0">
                <a:cs typeface="Arial Narrow"/>
              </a:rPr>
              <a:t>Why is this relevant to drivers? </a:t>
            </a:r>
          </a:p>
          <a:p>
            <a:pPr>
              <a:spcBef>
                <a:spcPct val="0"/>
              </a:spcBef>
              <a:spcAft>
                <a:spcPts val="1405"/>
              </a:spcAft>
            </a:pPr>
            <a:endParaRPr lang="en-GB" sz="2400" b="1" spc="50" dirty="0">
              <a:cs typeface="Arial Narrow"/>
            </a:endParaRPr>
          </a:p>
          <a:p>
            <a:pPr>
              <a:spcBef>
                <a:spcPct val="0"/>
              </a:spcBef>
            </a:pPr>
            <a:r>
              <a:rPr lang="en-GB" sz="2400" b="1" spc="50" dirty="0">
                <a:cs typeface="Arial Narrow"/>
              </a:rPr>
              <a:t>Safe driving requires the ability to concentrate, to divide attention between multiple </a:t>
            </a:r>
          </a:p>
          <a:p>
            <a:pPr>
              <a:spcBef>
                <a:spcPct val="0"/>
              </a:spcBef>
            </a:pPr>
            <a:r>
              <a:rPr lang="en-GB" sz="2400" b="1" spc="50" dirty="0">
                <a:cs typeface="Arial Narrow"/>
              </a:rPr>
              <a:t>sensory events across visual and auditory modalities. </a:t>
            </a:r>
          </a:p>
          <a:p>
            <a:pPr>
              <a:spcBef>
                <a:spcPct val="0"/>
              </a:spcBef>
            </a:pPr>
            <a:endParaRPr lang="en-GB" sz="2400" b="1" spc="50" dirty="0">
              <a:cs typeface="Arial Narrow"/>
            </a:endParaRPr>
          </a:p>
          <a:p>
            <a:pPr>
              <a:spcBef>
                <a:spcPct val="0"/>
              </a:spcBef>
            </a:pPr>
            <a:r>
              <a:rPr lang="en-GB" sz="2400" b="1" spc="50" dirty="0">
                <a:cs typeface="Arial Narrow"/>
              </a:rPr>
              <a:t>Your visual sensory is the most heightened sense, other senses are reduced and restricted </a:t>
            </a:r>
          </a:p>
          <a:p>
            <a:pPr>
              <a:spcBef>
                <a:spcPct val="0"/>
              </a:spcBef>
            </a:pPr>
            <a:r>
              <a:rPr lang="en-GB" sz="2400" b="1" spc="50" dirty="0">
                <a:cs typeface="Arial Narrow"/>
              </a:rPr>
              <a:t>due to modern vehicles, power steering, also being contained in a metal box!</a:t>
            </a:r>
          </a:p>
          <a:p>
            <a:pPr>
              <a:spcBef>
                <a:spcPct val="0"/>
              </a:spcBef>
            </a:pPr>
            <a:endParaRPr lang="en-GB" sz="2400" b="1" spc="50" dirty="0">
              <a:cs typeface="Arial Narrow"/>
            </a:endParaRPr>
          </a:p>
          <a:p>
            <a:pPr>
              <a:spcBef>
                <a:spcPct val="0"/>
              </a:spcBef>
            </a:pPr>
            <a:r>
              <a:rPr lang="en-GB" sz="2400" b="1" spc="50" dirty="0">
                <a:cs typeface="Arial Narrow"/>
              </a:rPr>
              <a:t>Making cognitive decisions in a complex and rapidly changing environment, is a challenge. </a:t>
            </a:r>
          </a:p>
          <a:p>
            <a:pPr>
              <a:spcBef>
                <a:spcPct val="0"/>
              </a:spcBef>
            </a:pPr>
            <a:endParaRPr lang="en-GB" sz="2400" b="1" spc="50" dirty="0">
              <a:cs typeface="Arial Narrow"/>
            </a:endParaRPr>
          </a:p>
          <a:p>
            <a:pPr>
              <a:spcBef>
                <a:spcPct val="0"/>
              </a:spcBef>
            </a:pPr>
            <a:r>
              <a:rPr lang="en-GB" sz="2400" b="1" spc="50" dirty="0">
                <a:cs typeface="Arial Narrow"/>
              </a:rPr>
              <a:t>Preplanning is essential to driving any larger vehicle; however this adds complexity to a </a:t>
            </a:r>
          </a:p>
          <a:p>
            <a:pPr>
              <a:spcBef>
                <a:spcPct val="0"/>
              </a:spcBef>
            </a:pPr>
            <a:r>
              <a:rPr lang="en-GB" sz="2400" b="1" spc="50" dirty="0">
                <a:cs typeface="Arial Narrow"/>
              </a:rPr>
              <a:t>driver's reactions and thoughts.  </a:t>
            </a:r>
          </a:p>
          <a:p>
            <a:pPr>
              <a:spcBef>
                <a:spcPct val="0"/>
              </a:spcBef>
            </a:pPr>
            <a:endParaRPr lang="en-GB" sz="2400" b="1" spc="50" dirty="0">
              <a:cs typeface="Arial Narrow"/>
            </a:endParaRPr>
          </a:p>
          <a:p>
            <a:pPr>
              <a:spcBef>
                <a:spcPct val="0"/>
              </a:spcBef>
            </a:pPr>
            <a:r>
              <a:rPr lang="en-GB" sz="2400" b="1" spc="50" dirty="0">
                <a:cs typeface="Arial Narrow"/>
              </a:rPr>
              <a:t>If drivers use planning techniques the pressures on drivers reduce.</a:t>
            </a:r>
          </a:p>
          <a:p>
            <a:pPr>
              <a:spcBef>
                <a:spcPct val="0"/>
              </a:spcBef>
            </a:pPr>
            <a:endParaRPr lang="en-GB" sz="2400" b="1" spc="50" dirty="0">
              <a:cs typeface="Arial Narrow"/>
            </a:endParaRPr>
          </a:p>
        </p:txBody>
      </p:sp>
    </p:spTree>
    <p:extLst>
      <p:ext uri="{BB962C8B-B14F-4D97-AF65-F5344CB8AC3E}">
        <p14:creationId xmlns:p14="http://schemas.microsoft.com/office/powerpoint/2010/main" val="298711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EEB5D0-F6C2-EEA5-94F8-43705D87FF44}"/>
              </a:ext>
            </a:extLst>
          </p:cNvPr>
          <p:cNvSpPr txBox="1">
            <a:spLocks/>
          </p:cNvSpPr>
          <p:nvPr/>
        </p:nvSpPr>
        <p:spPr>
          <a:xfrm>
            <a:off x="264049" y="336054"/>
            <a:ext cx="10756278" cy="1084248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>
              <a:spcBef>
                <a:spcPct val="0"/>
              </a:spcBef>
              <a:spcAft>
                <a:spcPts val="1405"/>
              </a:spcAft>
            </a:pPr>
            <a:r>
              <a:rPr lang="en-GB" sz="3600" b="1" cap="all" spc="75" dirty="0">
                <a:cs typeface="Arial Narrow"/>
              </a:rPr>
              <a:t>Why is this relevant to drivers? </a:t>
            </a:r>
          </a:p>
          <a:p>
            <a:pPr>
              <a:spcBef>
                <a:spcPct val="0"/>
              </a:spcBef>
            </a:pPr>
            <a:endParaRPr lang="en-GB" sz="2400" b="1" spc="50" dirty="0">
              <a:latin typeface="Arial Narrow"/>
              <a:cs typeface="Arial Narrow"/>
            </a:endParaRPr>
          </a:p>
          <a:p>
            <a:pPr>
              <a:spcBef>
                <a:spcPct val="0"/>
              </a:spcBef>
              <a:spcAft>
                <a:spcPts val="1405"/>
              </a:spcAft>
            </a:pPr>
            <a:r>
              <a:rPr lang="en-GB" sz="2400" b="1" spc="50" dirty="0">
                <a:latin typeface="Arial Narrow"/>
                <a:cs typeface="Arial Narrow"/>
              </a:rPr>
              <a:t>Four lobes--occipital, temporal, parietal, and frontal--work together when one is driving.</a:t>
            </a:r>
          </a:p>
          <a:p>
            <a:r>
              <a:rPr lang="en-GB" sz="2400" b="1" spc="50" dirty="0">
                <a:latin typeface="Arial Narrow"/>
                <a:cs typeface="Arial Narrow"/>
              </a:rPr>
              <a:t>How much brain power does driving use, around 85%.</a:t>
            </a:r>
          </a:p>
          <a:p>
            <a:endParaRPr lang="en-GB" sz="2400" b="1" spc="50" dirty="0">
              <a:latin typeface="Arial Narrow"/>
              <a:cs typeface="Arial Narrow"/>
            </a:endParaRPr>
          </a:p>
          <a:p>
            <a:r>
              <a:rPr lang="en-GB" sz="2400" b="1" spc="50" dirty="0">
                <a:latin typeface="Arial Narrow"/>
                <a:cs typeface="Arial Narrow"/>
              </a:rPr>
              <a:t>When you're using 85 percent of your cognitive load to drive, your mind doesn't have the </a:t>
            </a:r>
          </a:p>
          <a:p>
            <a:r>
              <a:rPr lang="en-GB" sz="2400" b="1" spc="50" dirty="0">
                <a:latin typeface="Arial Narrow"/>
                <a:cs typeface="Arial Narrow"/>
              </a:rPr>
              <a:t>capacity to do much else.</a:t>
            </a:r>
          </a:p>
          <a:p>
            <a:endParaRPr lang="en-GB" sz="2400" b="1" spc="50" dirty="0">
              <a:latin typeface="Arial Narrow"/>
              <a:cs typeface="Arial Narrow"/>
            </a:endParaRPr>
          </a:p>
          <a:p>
            <a:r>
              <a:rPr lang="en-GB" sz="2400" b="1" spc="50" dirty="0">
                <a:latin typeface="Arial Narrow"/>
                <a:cs typeface="Arial Narrow"/>
              </a:rPr>
              <a:t>You brain can process certain types of information within as little as 13 milliseconds. </a:t>
            </a:r>
          </a:p>
          <a:p>
            <a:endParaRPr lang="en-GB" sz="2400" b="1" spc="50" dirty="0">
              <a:latin typeface="Arial Narrow"/>
              <a:cs typeface="Arial Narrow"/>
            </a:endParaRPr>
          </a:p>
          <a:p>
            <a:r>
              <a:rPr lang="en-GB" sz="2400" b="1" spc="50" dirty="0">
                <a:latin typeface="Arial Narrow"/>
                <a:cs typeface="Arial Narrow"/>
              </a:rPr>
              <a:t>This means that your brain can identify what it’s looking at approximately 30 times faster </a:t>
            </a:r>
          </a:p>
          <a:p>
            <a:r>
              <a:rPr lang="en-GB" sz="2400" b="1" spc="50" dirty="0">
                <a:latin typeface="Arial Narrow"/>
                <a:cs typeface="Arial Narrow"/>
              </a:rPr>
              <a:t>than you can blink your eye!</a:t>
            </a:r>
          </a:p>
          <a:p>
            <a:endParaRPr lang="en-GB" sz="2400" b="1" spc="50" dirty="0">
              <a:latin typeface="Arial Narrow"/>
              <a:cs typeface="Arial Narrow"/>
            </a:endParaRPr>
          </a:p>
          <a:p>
            <a:pPr>
              <a:spcBef>
                <a:spcPct val="0"/>
              </a:spcBef>
              <a:spcAft>
                <a:spcPts val="1405"/>
              </a:spcAft>
            </a:pPr>
            <a:r>
              <a:rPr lang="en-GB" sz="2400" b="1" spc="50" dirty="0">
                <a:latin typeface="Arial Narrow"/>
                <a:cs typeface="Arial Narrow"/>
              </a:rPr>
              <a:t>Brain information travels up to an impressive 268 miles per hour.</a:t>
            </a:r>
          </a:p>
        </p:txBody>
      </p:sp>
    </p:spTree>
    <p:extLst>
      <p:ext uri="{BB962C8B-B14F-4D97-AF65-F5344CB8AC3E}">
        <p14:creationId xmlns:p14="http://schemas.microsoft.com/office/powerpoint/2010/main" val="2967804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EEB5D0-F6C2-EEA5-94F8-43705D87FF44}"/>
              </a:ext>
            </a:extLst>
          </p:cNvPr>
          <p:cNvSpPr txBox="1">
            <a:spLocks/>
          </p:cNvSpPr>
          <p:nvPr/>
        </p:nvSpPr>
        <p:spPr>
          <a:xfrm>
            <a:off x="264049" y="336055"/>
            <a:ext cx="10756278" cy="457576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>
              <a:spcBef>
                <a:spcPct val="0"/>
              </a:spcBef>
              <a:spcAft>
                <a:spcPts val="1405"/>
              </a:spcAft>
            </a:pPr>
            <a:r>
              <a:rPr lang="en-GB" sz="3600" b="1" cap="all" spc="75" dirty="0">
                <a:cs typeface="Arial Narrow"/>
              </a:rPr>
              <a:t>Why is this relevant to drivers? </a:t>
            </a:r>
          </a:p>
          <a:p>
            <a:pPr>
              <a:spcBef>
                <a:spcPct val="0"/>
              </a:spcBef>
              <a:spcAft>
                <a:spcPts val="1405"/>
              </a:spcAft>
            </a:pPr>
            <a:endParaRPr lang="en-GB" sz="2400" b="1" spc="50" dirty="0">
              <a:latin typeface="Arial Narrow"/>
              <a:cs typeface="Arial Narrow"/>
            </a:endParaRPr>
          </a:p>
          <a:p>
            <a:pPr>
              <a:spcBef>
                <a:spcPct val="0"/>
              </a:spcBef>
              <a:spcAft>
                <a:spcPts val="600"/>
              </a:spcAft>
            </a:pPr>
            <a:r>
              <a:rPr lang="en-GB" sz="2400" b="1" spc="50" dirty="0">
                <a:latin typeface="Arial Narrow"/>
                <a:cs typeface="Arial Narrow"/>
              </a:rPr>
              <a:t>Here is an exercise for you to try next time you are driving down a built-up road!  Try doing a </a:t>
            </a:r>
          </a:p>
          <a:p>
            <a:pPr>
              <a:spcBef>
                <a:spcPct val="0"/>
              </a:spcBef>
              <a:spcAft>
                <a:spcPts val="600"/>
              </a:spcAft>
            </a:pPr>
            <a:r>
              <a:rPr lang="en-GB" sz="2400" b="1" spc="50" dirty="0">
                <a:latin typeface="Arial Narrow"/>
                <a:cs typeface="Arial Narrow"/>
              </a:rPr>
              <a:t>commentary drive, talk about all the hazards you see and what things you are processing, </a:t>
            </a:r>
          </a:p>
          <a:p>
            <a:pPr>
              <a:spcBef>
                <a:spcPct val="0"/>
              </a:spcBef>
              <a:spcAft>
                <a:spcPts val="600"/>
              </a:spcAft>
            </a:pPr>
            <a:r>
              <a:rPr lang="en-GB" sz="2400" b="1" spc="50" dirty="0">
                <a:latin typeface="Arial Narrow"/>
                <a:cs typeface="Arial Narrow"/>
              </a:rPr>
              <a:t>you will find that your mouth cannot talk quick enough to process all factors</a:t>
            </a:r>
          </a:p>
          <a:p>
            <a:pPr>
              <a:spcBef>
                <a:spcPct val="0"/>
              </a:spcBef>
              <a:spcAft>
                <a:spcPts val="600"/>
              </a:spcAft>
            </a:pPr>
            <a:r>
              <a:rPr lang="en-GB" sz="2400" b="1" spc="50" dirty="0">
                <a:latin typeface="Arial Narrow"/>
                <a:cs typeface="Arial Narrow"/>
              </a:rPr>
              <a:t>your brain is processing. </a:t>
            </a:r>
          </a:p>
          <a:p>
            <a:pPr>
              <a:spcBef>
                <a:spcPct val="0"/>
              </a:spcBef>
              <a:spcAft>
                <a:spcPts val="1405"/>
              </a:spcAft>
            </a:pPr>
            <a:endParaRPr lang="en-GB" sz="2400" b="1" spc="50" dirty="0">
              <a:latin typeface="Arial Narrow"/>
              <a:cs typeface="Arial Narrow"/>
            </a:endParaRPr>
          </a:p>
          <a:p>
            <a:pPr>
              <a:spcBef>
                <a:spcPct val="0"/>
              </a:spcBef>
              <a:spcAft>
                <a:spcPts val="600"/>
              </a:spcAft>
            </a:pPr>
            <a:r>
              <a:rPr lang="en-GB" sz="2400" b="1" spc="50" dirty="0">
                <a:latin typeface="Arial Narrow"/>
                <a:cs typeface="Arial Narrow"/>
              </a:rPr>
              <a:t>So, next time someone says driving is not hard, “you sit down all day”, remember it is one of </a:t>
            </a:r>
          </a:p>
          <a:p>
            <a:pPr>
              <a:spcBef>
                <a:spcPct val="0"/>
              </a:spcBef>
              <a:spcAft>
                <a:spcPts val="600"/>
              </a:spcAft>
            </a:pPr>
            <a:r>
              <a:rPr lang="en-GB" sz="2400" b="1" spc="50" dirty="0">
                <a:latin typeface="Arial Narrow"/>
                <a:cs typeface="Arial Narrow"/>
              </a:rPr>
              <a:t>the most mentally challenging jobs!  </a:t>
            </a:r>
          </a:p>
          <a:p>
            <a:pPr>
              <a:spcBef>
                <a:spcPct val="0"/>
              </a:spcBef>
              <a:spcAft>
                <a:spcPts val="1405"/>
              </a:spcAft>
            </a:pPr>
            <a:endParaRPr lang="en-GB" sz="2400" b="1" spc="50" dirty="0">
              <a:latin typeface="Arial Narrow"/>
              <a:cs typeface="Arial Narrow"/>
            </a:endParaRPr>
          </a:p>
          <a:p>
            <a:pPr>
              <a:spcBef>
                <a:spcPct val="0"/>
              </a:spcBef>
              <a:spcAft>
                <a:spcPts val="600"/>
              </a:spcAft>
            </a:pPr>
            <a:endParaRPr lang="en-GB" sz="2400" b="1" spc="50" dirty="0">
              <a:latin typeface="Arial Narrow"/>
              <a:cs typeface="Arial Narrow"/>
            </a:endParaRPr>
          </a:p>
          <a:p>
            <a:pPr>
              <a:spcBef>
                <a:spcPct val="0"/>
              </a:spcBef>
              <a:spcAft>
                <a:spcPts val="1405"/>
              </a:spcAft>
            </a:pPr>
            <a:endParaRPr lang="en-GB" sz="2400" b="1" spc="50" dirty="0">
              <a:latin typeface="Arial Narrow"/>
              <a:cs typeface="Arial Narrow"/>
            </a:endParaRPr>
          </a:p>
          <a:p>
            <a:pPr>
              <a:spcBef>
                <a:spcPct val="0"/>
              </a:spcBef>
              <a:spcAft>
                <a:spcPts val="1405"/>
              </a:spcAft>
            </a:pPr>
            <a:endParaRPr lang="en-GB" sz="2400" b="1" spc="50" dirty="0">
              <a:latin typeface="Arial Narrow"/>
              <a:cs typeface="Arial Narrow"/>
            </a:endParaRPr>
          </a:p>
          <a:p>
            <a:pPr>
              <a:spcBef>
                <a:spcPct val="0"/>
              </a:spcBef>
              <a:spcAft>
                <a:spcPts val="1405"/>
              </a:spcAft>
            </a:pPr>
            <a:endParaRPr lang="en-GB" sz="2400" b="1" spc="50" dirty="0">
              <a:latin typeface="Arial Narrow"/>
              <a:cs typeface="Arial Narrow"/>
            </a:endParaRPr>
          </a:p>
        </p:txBody>
      </p:sp>
    </p:spTree>
    <p:extLst>
      <p:ext uri="{BB962C8B-B14F-4D97-AF65-F5344CB8AC3E}">
        <p14:creationId xmlns:p14="http://schemas.microsoft.com/office/powerpoint/2010/main" val="1029871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lide Number Placeholder 11">
            <a:extLst>
              <a:ext uri="{FF2B5EF4-FFF2-40B4-BE49-F238E27FC236}">
                <a16:creationId xmlns:a16="http://schemas.microsoft.com/office/drawing/2014/main" id="{0AD0B098-C549-4936-9483-484892AF0A3D}"/>
              </a:ext>
            </a:extLst>
          </p:cNvPr>
          <p:cNvSpPr txBox="1">
            <a:spLocks/>
          </p:cNvSpPr>
          <p:nvPr/>
        </p:nvSpPr>
        <p:spPr>
          <a:xfrm>
            <a:off x="8484290" y="6257205"/>
            <a:ext cx="504201" cy="364768"/>
          </a:xfrm>
          <a:prstGeom prst="rect">
            <a:avLst/>
          </a:prstGeom>
          <a:ln>
            <a:noFill/>
          </a:ln>
        </p:spPr>
        <p:txBody>
          <a:bodyPr vert="horz" lIns="46076" tIns="23038" rIns="46076" bIns="23038" rtlCol="0" anchor="ctr"/>
          <a:lstStyle>
            <a:lvl1pPr algn="r">
              <a:defRPr sz="2800" b="1" i="0">
                <a:solidFill>
                  <a:srgbClr val="FFFFFF"/>
                </a:solidFill>
                <a:latin typeface="Arial Narrow"/>
                <a:cs typeface="Arial Narrow"/>
              </a:defRPr>
            </a:lvl1pPr>
          </a:lstStyle>
          <a:p>
            <a:pPr>
              <a:defRPr/>
            </a:pPr>
            <a:fld id="{5FD45250-8870-034C-95D8-56645336F5DB}" type="slidenum">
              <a:rPr lang="en-US" sz="1411"/>
              <a:pPr>
                <a:defRPr/>
              </a:pPr>
              <a:t>7</a:t>
            </a:fld>
            <a:endParaRPr lang="en-US" sz="1411" dirty="0"/>
          </a:p>
        </p:txBody>
      </p:sp>
      <p:pic>
        <p:nvPicPr>
          <p:cNvPr id="28" name="Picture 27" descr="arrow-forward.png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41232AE6-9590-41B3-9BFD-6D6FE7C5A1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26940" y="6283248"/>
            <a:ext cx="298807" cy="316020"/>
          </a:xfrm>
          <a:prstGeom prst="rect">
            <a:avLst/>
          </a:prstGeom>
        </p:spPr>
      </p:pic>
      <p:pic>
        <p:nvPicPr>
          <p:cNvPr id="29" name="Picture 28" descr="arrow-forward.png">
            <a:hlinkClick r:id="rId3" action="ppaction://hlinksldjump"/>
            <a:extLst>
              <a:ext uri="{FF2B5EF4-FFF2-40B4-BE49-F238E27FC236}">
                <a16:creationId xmlns:a16="http://schemas.microsoft.com/office/drawing/2014/main" id="{23ACCA93-15A6-420F-BB13-9101C41771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543488" y="6283248"/>
            <a:ext cx="298807" cy="316020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:a16="http://schemas.microsoft.com/office/drawing/2014/main" id="{91BB72D5-D07D-4FCC-B2E2-84D5E878FC8F}"/>
              </a:ext>
            </a:extLst>
          </p:cNvPr>
          <p:cNvSpPr txBox="1">
            <a:spLocks/>
          </p:cNvSpPr>
          <p:nvPr/>
        </p:nvSpPr>
        <p:spPr>
          <a:xfrm>
            <a:off x="2201077" y="1200030"/>
            <a:ext cx="6964610" cy="467728"/>
          </a:xfrm>
          <a:prstGeom prst="rect">
            <a:avLst/>
          </a:prstGeom>
        </p:spPr>
        <p:txBody>
          <a:bodyPr vert="horz" wrap="none" lIns="0" tIns="0" rIns="0" bIns="0" rtlCol="0" anchor="t" anchorCtr="0">
            <a:normAutofit/>
          </a:bodyPr>
          <a:lstStyle/>
          <a:p>
            <a:pPr lvl="0">
              <a:spcBef>
                <a:spcPct val="0"/>
              </a:spcBef>
            </a:pPr>
            <a:r>
              <a:rPr lang="en-US" sz="2800" b="1" cap="all" spc="75" dirty="0">
                <a:latin typeface="Arial Narrow"/>
                <a:cs typeface="Arial Narrow"/>
              </a:rPr>
              <a:t>THE IMPACT OF MENTAL HEALTH PROBLEMS</a:t>
            </a:r>
          </a:p>
        </p:txBody>
      </p:sp>
      <p:sp>
        <p:nvSpPr>
          <p:cNvPr id="24" name="Title 1">
            <a:hlinkClick r:id="" action="ppaction://noaction"/>
            <a:extLst>
              <a:ext uri="{FF2B5EF4-FFF2-40B4-BE49-F238E27FC236}">
                <a16:creationId xmlns:a16="http://schemas.microsoft.com/office/drawing/2014/main" id="{F571A9DD-6C5B-41B0-8A6A-9E0A28D1F893}"/>
              </a:ext>
            </a:extLst>
          </p:cNvPr>
          <p:cNvSpPr txBox="1">
            <a:spLocks/>
          </p:cNvSpPr>
          <p:nvPr/>
        </p:nvSpPr>
        <p:spPr>
          <a:xfrm>
            <a:off x="1352939" y="2683847"/>
            <a:ext cx="8518849" cy="660011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lvl="0">
              <a:spcBef>
                <a:spcPct val="0"/>
              </a:spcBef>
            </a:pPr>
            <a:r>
              <a:rPr lang="en-US" sz="2000" spc="50" dirty="0">
                <a:latin typeface="Arial Narrow"/>
                <a:cs typeface="Arial Narrow"/>
              </a:rPr>
              <a:t>• </a:t>
            </a:r>
            <a:r>
              <a:rPr lang="en-GB" sz="2000" b="1" spc="50" dirty="0">
                <a:latin typeface="Arial Narrow"/>
                <a:ea typeface="+mj-ea"/>
                <a:cs typeface="Arial Narrow"/>
              </a:rPr>
              <a:t>Physical health:</a:t>
            </a:r>
            <a:r>
              <a:rPr lang="en-GB" sz="2000" spc="50" dirty="0">
                <a:latin typeface="Arial Narrow"/>
                <a:ea typeface="+mj-ea"/>
                <a:cs typeface="Arial Narrow"/>
              </a:rPr>
              <a:t> </a:t>
            </a:r>
            <a:r>
              <a:rPr lang="en-GB" sz="2000" spc="50" dirty="0">
                <a:solidFill>
                  <a:srgbClr val="000000"/>
                </a:solidFill>
                <a:latin typeface="Arial Narrow"/>
                <a:ea typeface="+mj-ea"/>
                <a:cs typeface="Arial Narrow"/>
              </a:rPr>
              <a:t>Mental illness can impair the ability to protect and develop physical </a:t>
            </a:r>
          </a:p>
          <a:p>
            <a:pPr lvl="0">
              <a:spcBef>
                <a:spcPct val="0"/>
              </a:spcBef>
            </a:pPr>
            <a:r>
              <a:rPr lang="en-GB" sz="2000" spc="50" dirty="0">
                <a:solidFill>
                  <a:srgbClr val="000000"/>
                </a:solidFill>
                <a:latin typeface="Arial Narrow"/>
                <a:ea typeface="+mj-ea"/>
                <a:cs typeface="Arial Narrow"/>
              </a:rPr>
              <a:t>wellbeing</a:t>
            </a:r>
          </a:p>
          <a:p>
            <a:pPr lvl="0">
              <a:spcBef>
                <a:spcPct val="0"/>
              </a:spcBef>
            </a:pPr>
            <a:endParaRPr lang="en-GB" sz="2000" spc="50" dirty="0">
              <a:solidFill>
                <a:srgbClr val="000000"/>
              </a:solidFill>
              <a:latin typeface="Arial Narrow"/>
              <a:ea typeface="+mj-ea"/>
              <a:cs typeface="Arial Narrow"/>
            </a:endParaRP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8AF86CAE-B987-4838-B124-BE55F520DBA9}"/>
              </a:ext>
            </a:extLst>
          </p:cNvPr>
          <p:cNvCxnSpPr>
            <a:cxnSpLocks/>
          </p:cNvCxnSpPr>
          <p:nvPr/>
        </p:nvCxnSpPr>
        <p:spPr>
          <a:xfrm>
            <a:off x="2201074" y="3442098"/>
            <a:ext cx="6758657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Title 1">
            <a:hlinkClick r:id="" action="ppaction://noaction"/>
            <a:extLst>
              <a:ext uri="{FF2B5EF4-FFF2-40B4-BE49-F238E27FC236}">
                <a16:creationId xmlns:a16="http://schemas.microsoft.com/office/drawing/2014/main" id="{EEA4DF07-5E1B-446C-973F-4306DF416F50}"/>
              </a:ext>
            </a:extLst>
          </p:cNvPr>
          <p:cNvSpPr txBox="1">
            <a:spLocks/>
          </p:cNvSpPr>
          <p:nvPr/>
        </p:nvSpPr>
        <p:spPr>
          <a:xfrm>
            <a:off x="1352939" y="3576937"/>
            <a:ext cx="7812747" cy="785070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lvl="0">
              <a:spcBef>
                <a:spcPct val="0"/>
              </a:spcBef>
            </a:pPr>
            <a:r>
              <a:rPr lang="en-US" sz="2000" spc="50" dirty="0">
                <a:latin typeface="Arial Narrow"/>
                <a:cs typeface="Arial Narrow"/>
              </a:rPr>
              <a:t>• </a:t>
            </a:r>
            <a:r>
              <a:rPr lang="en-GB" sz="2000" b="1" spc="50" dirty="0">
                <a:latin typeface="Arial Narrow"/>
                <a:ea typeface="+mj-ea"/>
                <a:cs typeface="Arial Narrow"/>
              </a:rPr>
              <a:t>Work:</a:t>
            </a:r>
            <a:r>
              <a:rPr lang="en-GB" sz="2000" spc="50" dirty="0">
                <a:latin typeface="Arial Narrow"/>
                <a:ea typeface="+mj-ea"/>
                <a:cs typeface="Arial Narrow"/>
              </a:rPr>
              <a:t> </a:t>
            </a:r>
            <a:r>
              <a:rPr lang="en-GB" sz="2000" spc="50" dirty="0">
                <a:solidFill>
                  <a:srgbClr val="000000"/>
                </a:solidFill>
                <a:latin typeface="Arial Narrow"/>
                <a:ea typeface="+mj-ea"/>
                <a:cs typeface="Arial Narrow"/>
              </a:rPr>
              <a:t>Obtaining or maintaining a job may be more difficult when symptoms of a </a:t>
            </a:r>
          </a:p>
          <a:p>
            <a:pPr lvl="0">
              <a:spcBef>
                <a:spcPct val="0"/>
              </a:spcBef>
            </a:pPr>
            <a:r>
              <a:rPr lang="en-GB" sz="2000" spc="50" dirty="0">
                <a:solidFill>
                  <a:srgbClr val="000000"/>
                </a:solidFill>
                <a:latin typeface="Arial Narrow"/>
                <a:ea typeface="+mj-ea"/>
                <a:cs typeface="Arial Narrow"/>
              </a:rPr>
              <a:t>mental health condition make it harder for someone to function normally</a:t>
            </a:r>
          </a:p>
          <a:p>
            <a:pPr lvl="0">
              <a:spcBef>
                <a:spcPct val="0"/>
              </a:spcBef>
            </a:pPr>
            <a:endParaRPr lang="en-GB" sz="2000" spc="50" dirty="0">
              <a:solidFill>
                <a:srgbClr val="000000"/>
              </a:solidFill>
              <a:latin typeface="Arial Narrow"/>
              <a:ea typeface="+mj-ea"/>
              <a:cs typeface="Arial Narrow"/>
            </a:endParaRP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3EC4C6C4-446B-4775-BF78-A749B5116648}"/>
              </a:ext>
            </a:extLst>
          </p:cNvPr>
          <p:cNvCxnSpPr>
            <a:cxnSpLocks/>
          </p:cNvCxnSpPr>
          <p:nvPr/>
        </p:nvCxnSpPr>
        <p:spPr>
          <a:xfrm>
            <a:off x="2229834" y="4400110"/>
            <a:ext cx="6758657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Title 1">
            <a:hlinkClick r:id="" action="ppaction://noaction"/>
            <a:extLst>
              <a:ext uri="{FF2B5EF4-FFF2-40B4-BE49-F238E27FC236}">
                <a16:creationId xmlns:a16="http://schemas.microsoft.com/office/drawing/2014/main" id="{D344AAEC-F7C3-44C0-B371-C17A86A79059}"/>
              </a:ext>
            </a:extLst>
          </p:cNvPr>
          <p:cNvSpPr txBox="1">
            <a:spLocks/>
          </p:cNvSpPr>
          <p:nvPr/>
        </p:nvSpPr>
        <p:spPr>
          <a:xfrm>
            <a:off x="1352939" y="1823614"/>
            <a:ext cx="8668139" cy="642387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lvl="0">
              <a:spcBef>
                <a:spcPct val="0"/>
              </a:spcBef>
            </a:pPr>
            <a:r>
              <a:rPr lang="en-US" sz="2000" spc="50" dirty="0">
                <a:latin typeface="Arial Narrow"/>
                <a:cs typeface="Arial Narrow"/>
              </a:rPr>
              <a:t>• </a:t>
            </a:r>
            <a:r>
              <a:rPr lang="en-GB" sz="2000" b="1" spc="50" dirty="0">
                <a:latin typeface="Arial Narrow"/>
                <a:ea typeface="+mj-ea"/>
                <a:cs typeface="Arial Narrow"/>
              </a:rPr>
              <a:t>Day-to-day:</a:t>
            </a:r>
            <a:r>
              <a:rPr lang="en-GB" sz="2000" spc="50" dirty="0">
                <a:latin typeface="Arial Narrow"/>
                <a:ea typeface="+mj-ea"/>
                <a:cs typeface="Arial Narrow"/>
              </a:rPr>
              <a:t> </a:t>
            </a:r>
            <a:r>
              <a:rPr lang="en-GB" sz="2000" spc="50" dirty="0">
                <a:solidFill>
                  <a:srgbClr val="000000"/>
                </a:solidFill>
                <a:latin typeface="Arial Narrow"/>
                <a:ea typeface="+mj-ea"/>
                <a:cs typeface="Arial Narrow"/>
              </a:rPr>
              <a:t>Mental ill health can make it harder for people to cope with general </a:t>
            </a:r>
          </a:p>
          <a:p>
            <a:pPr lvl="0">
              <a:spcBef>
                <a:spcPct val="0"/>
              </a:spcBef>
            </a:pPr>
            <a:r>
              <a:rPr lang="en-GB" sz="2000" spc="50" dirty="0">
                <a:solidFill>
                  <a:srgbClr val="000000"/>
                </a:solidFill>
                <a:latin typeface="Arial Narrow"/>
                <a:ea typeface="+mj-ea"/>
                <a:cs typeface="Arial Narrow"/>
              </a:rPr>
              <a:t>day-to-day activities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F6F82D59-0B6B-4A97-A973-5D6375DE0491}"/>
              </a:ext>
            </a:extLst>
          </p:cNvPr>
          <p:cNvCxnSpPr>
            <a:cxnSpLocks/>
          </p:cNvCxnSpPr>
          <p:nvPr/>
        </p:nvCxnSpPr>
        <p:spPr>
          <a:xfrm>
            <a:off x="2201081" y="2551166"/>
            <a:ext cx="675865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Title 1">
            <a:hlinkClick r:id="" action="ppaction://noaction"/>
            <a:extLst>
              <a:ext uri="{FF2B5EF4-FFF2-40B4-BE49-F238E27FC236}">
                <a16:creationId xmlns:a16="http://schemas.microsoft.com/office/drawing/2014/main" id="{AD790A20-F2E9-48DD-832C-B55E245E8F71}"/>
              </a:ext>
            </a:extLst>
          </p:cNvPr>
          <p:cNvSpPr txBox="1">
            <a:spLocks/>
          </p:cNvSpPr>
          <p:nvPr/>
        </p:nvSpPr>
        <p:spPr>
          <a:xfrm>
            <a:off x="1352939" y="4663414"/>
            <a:ext cx="7606792" cy="969001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lvl="0">
              <a:spcBef>
                <a:spcPct val="0"/>
              </a:spcBef>
            </a:pPr>
            <a:r>
              <a:rPr lang="en-US" sz="2000" spc="50" dirty="0">
                <a:latin typeface="Arial Narrow"/>
                <a:cs typeface="Arial Narrow"/>
              </a:rPr>
              <a:t>• </a:t>
            </a:r>
            <a:r>
              <a:rPr lang="en-GB" sz="2000" b="1" spc="50" dirty="0">
                <a:latin typeface="Arial Narrow"/>
                <a:ea typeface="+mj-ea"/>
                <a:cs typeface="Arial Narrow"/>
              </a:rPr>
              <a:t>Education:</a:t>
            </a:r>
            <a:r>
              <a:rPr lang="en-GB" sz="2000" spc="50" dirty="0">
                <a:latin typeface="Arial Narrow"/>
                <a:ea typeface="+mj-ea"/>
                <a:cs typeface="Arial Narrow"/>
              </a:rPr>
              <a:t> </a:t>
            </a:r>
            <a:r>
              <a:rPr lang="en-GB" sz="2000" spc="50" dirty="0">
                <a:solidFill>
                  <a:srgbClr val="000000"/>
                </a:solidFill>
                <a:latin typeface="Arial Narrow"/>
                <a:cs typeface="Arial Narrow"/>
              </a:rPr>
              <a:t>Studying may be more difficult when living with a mental health condition </a:t>
            </a:r>
          </a:p>
          <a:p>
            <a:pPr lvl="0">
              <a:spcBef>
                <a:spcPct val="0"/>
              </a:spcBef>
            </a:pPr>
            <a:r>
              <a:rPr lang="en-GB" sz="2000" spc="50" dirty="0">
                <a:solidFill>
                  <a:srgbClr val="000000"/>
                </a:solidFill>
                <a:latin typeface="Arial Narrow"/>
                <a:cs typeface="Arial Narrow"/>
              </a:rPr>
              <a:t>and it can prevent students from reaching their full potential</a:t>
            </a:r>
          </a:p>
          <a:p>
            <a:pPr lvl="0">
              <a:spcBef>
                <a:spcPct val="0"/>
              </a:spcBef>
            </a:pPr>
            <a:endParaRPr lang="en-GB" sz="2000" spc="50" dirty="0">
              <a:solidFill>
                <a:srgbClr val="000000"/>
              </a:solidFill>
              <a:latin typeface="Arial Narrow"/>
              <a:ea typeface="+mj-ea"/>
              <a:cs typeface="Arial Narrow"/>
            </a:endParaRP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9FD13099-322D-474D-9085-6E81B721116D}"/>
              </a:ext>
            </a:extLst>
          </p:cNvPr>
          <p:cNvCxnSpPr>
            <a:cxnSpLocks/>
          </p:cNvCxnSpPr>
          <p:nvPr/>
        </p:nvCxnSpPr>
        <p:spPr>
          <a:xfrm>
            <a:off x="2201074" y="5836063"/>
            <a:ext cx="6758657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93825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7" grpId="0"/>
      <p:bldP spid="31" grpId="0"/>
      <p:bldP spid="3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lide Number Placeholder 11">
            <a:extLst>
              <a:ext uri="{FF2B5EF4-FFF2-40B4-BE49-F238E27FC236}">
                <a16:creationId xmlns:a16="http://schemas.microsoft.com/office/drawing/2014/main" id="{0AD0B098-C549-4936-9483-484892AF0A3D}"/>
              </a:ext>
            </a:extLst>
          </p:cNvPr>
          <p:cNvSpPr txBox="1">
            <a:spLocks/>
          </p:cNvSpPr>
          <p:nvPr/>
        </p:nvSpPr>
        <p:spPr>
          <a:xfrm>
            <a:off x="8484290" y="6257205"/>
            <a:ext cx="504201" cy="364768"/>
          </a:xfrm>
          <a:prstGeom prst="rect">
            <a:avLst/>
          </a:prstGeom>
          <a:ln>
            <a:noFill/>
          </a:ln>
        </p:spPr>
        <p:txBody>
          <a:bodyPr vert="horz" lIns="46076" tIns="23038" rIns="46076" bIns="23038" rtlCol="0" anchor="ctr"/>
          <a:lstStyle>
            <a:lvl1pPr algn="r">
              <a:defRPr sz="2800" b="1" i="0">
                <a:solidFill>
                  <a:srgbClr val="FFFFFF"/>
                </a:solidFill>
                <a:latin typeface="Arial Narrow"/>
                <a:cs typeface="Arial Narrow"/>
              </a:defRPr>
            </a:lvl1pPr>
          </a:lstStyle>
          <a:p>
            <a:pPr>
              <a:defRPr/>
            </a:pPr>
            <a:fld id="{5FD45250-8870-034C-95D8-56645336F5DB}" type="slidenum">
              <a:rPr lang="en-US" sz="1411"/>
              <a:pPr>
                <a:defRPr/>
              </a:pPr>
              <a:t>8</a:t>
            </a:fld>
            <a:endParaRPr lang="en-US" sz="1411" dirty="0"/>
          </a:p>
        </p:txBody>
      </p:sp>
      <p:pic>
        <p:nvPicPr>
          <p:cNvPr id="28" name="Picture 27" descr="arrow-forward.png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41232AE6-9590-41B3-9BFD-6D6FE7C5A1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26940" y="6283248"/>
            <a:ext cx="298807" cy="316020"/>
          </a:xfrm>
          <a:prstGeom prst="rect">
            <a:avLst/>
          </a:prstGeom>
        </p:spPr>
      </p:pic>
      <p:pic>
        <p:nvPicPr>
          <p:cNvPr id="29" name="Picture 28" descr="arrow-forward.png">
            <a:hlinkClick r:id="rId3" action="ppaction://hlinksldjump"/>
            <a:extLst>
              <a:ext uri="{FF2B5EF4-FFF2-40B4-BE49-F238E27FC236}">
                <a16:creationId xmlns:a16="http://schemas.microsoft.com/office/drawing/2014/main" id="{23ACCA93-15A6-420F-BB13-9101C41771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543488" y="6283248"/>
            <a:ext cx="298807" cy="316020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48133315-0FCA-451F-89B1-2024A2F0CCCB}"/>
              </a:ext>
            </a:extLst>
          </p:cNvPr>
          <p:cNvSpPr txBox="1">
            <a:spLocks/>
          </p:cNvSpPr>
          <p:nvPr/>
        </p:nvSpPr>
        <p:spPr>
          <a:xfrm>
            <a:off x="2071396" y="1371496"/>
            <a:ext cx="8049207" cy="467728"/>
          </a:xfrm>
          <a:prstGeom prst="rect">
            <a:avLst/>
          </a:prstGeom>
        </p:spPr>
        <p:txBody>
          <a:bodyPr vert="horz" wrap="none" lIns="0" tIns="0" rIns="0" bIns="0" rtlCol="0" anchor="t" anchorCtr="0">
            <a:normAutofit/>
          </a:bodyPr>
          <a:lstStyle/>
          <a:p>
            <a:pPr lvl="0">
              <a:spcBef>
                <a:spcPct val="0"/>
              </a:spcBef>
            </a:pPr>
            <a:r>
              <a:rPr lang="en-US" sz="2800" b="1" cap="all" spc="75" dirty="0">
                <a:latin typeface="Arial Narrow"/>
                <a:cs typeface="Arial Narrow"/>
              </a:rPr>
              <a:t>THE IMPACT OF MENTAL HEALTH PROBLEMS </a:t>
            </a:r>
            <a:r>
              <a:rPr lang="en-US" sz="1600" b="1" i="1" cap="all" spc="75" dirty="0">
                <a:latin typeface="Arial Narrow"/>
                <a:cs typeface="Arial Narrow"/>
              </a:rPr>
              <a:t>CONTINUED</a:t>
            </a:r>
            <a:endParaRPr lang="en-US" sz="2800" b="1" i="1" cap="all" spc="75" dirty="0">
              <a:latin typeface="Arial Narrow"/>
              <a:cs typeface="Arial Narrow"/>
            </a:endParaRPr>
          </a:p>
        </p:txBody>
      </p:sp>
      <p:sp>
        <p:nvSpPr>
          <p:cNvPr id="24" name="Title 1">
            <a:hlinkClick r:id="" action="ppaction://noaction"/>
            <a:extLst>
              <a:ext uri="{FF2B5EF4-FFF2-40B4-BE49-F238E27FC236}">
                <a16:creationId xmlns:a16="http://schemas.microsoft.com/office/drawing/2014/main" id="{AEDFC8E9-616E-43C1-B060-39045F4A1E2B}"/>
              </a:ext>
            </a:extLst>
          </p:cNvPr>
          <p:cNvSpPr txBox="1">
            <a:spLocks/>
          </p:cNvSpPr>
          <p:nvPr/>
        </p:nvSpPr>
        <p:spPr>
          <a:xfrm>
            <a:off x="2071396" y="2039614"/>
            <a:ext cx="7134809" cy="1226995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lvl="0">
              <a:spcBef>
                <a:spcPct val="0"/>
              </a:spcBef>
            </a:pPr>
            <a:r>
              <a:rPr lang="en-US" sz="2000" spc="50" dirty="0">
                <a:latin typeface="Arial Narrow"/>
                <a:cs typeface="Arial Narrow"/>
              </a:rPr>
              <a:t>• </a:t>
            </a:r>
            <a:r>
              <a:rPr lang="en-GB" sz="2000" b="1" spc="50" dirty="0">
                <a:latin typeface="Arial Narrow"/>
                <a:ea typeface="+mj-ea"/>
                <a:cs typeface="Arial Narrow"/>
              </a:rPr>
              <a:t>Driving: </a:t>
            </a:r>
            <a:r>
              <a:rPr lang="en-GB" sz="2000" spc="50" dirty="0">
                <a:latin typeface="Arial Narrow"/>
                <a:ea typeface="+mj-ea"/>
                <a:cs typeface="Arial Narrow"/>
              </a:rPr>
              <a:t>Mental health conditions and/or the medication someone</a:t>
            </a:r>
            <a:br>
              <a:rPr lang="en-GB" sz="2000" spc="50" dirty="0">
                <a:latin typeface="Arial Narrow"/>
                <a:ea typeface="+mj-ea"/>
                <a:cs typeface="Arial Narrow"/>
              </a:rPr>
            </a:br>
            <a:r>
              <a:rPr lang="en-GB" sz="2000" spc="50" dirty="0">
                <a:latin typeface="Arial Narrow"/>
                <a:ea typeface="+mj-ea"/>
                <a:cs typeface="Arial Narrow"/>
              </a:rPr>
              <a:t>  is taking can sometimes affect their ability to drive. The decision</a:t>
            </a:r>
            <a:br>
              <a:rPr lang="en-GB" sz="2000" spc="50" dirty="0">
                <a:latin typeface="Arial Narrow"/>
                <a:ea typeface="+mj-ea"/>
                <a:cs typeface="Arial Narrow"/>
              </a:rPr>
            </a:br>
            <a:r>
              <a:rPr lang="en-GB" sz="2000" spc="50" dirty="0">
                <a:latin typeface="Arial Narrow"/>
                <a:ea typeface="+mj-ea"/>
                <a:cs typeface="Arial Narrow"/>
              </a:rPr>
              <a:t>  on whether someone can drive or not is based on an assessment</a:t>
            </a:r>
            <a:br>
              <a:rPr lang="en-GB" sz="2000" spc="50" dirty="0">
                <a:latin typeface="Arial Narrow"/>
                <a:ea typeface="+mj-ea"/>
                <a:cs typeface="Arial Narrow"/>
              </a:rPr>
            </a:br>
            <a:r>
              <a:rPr lang="en-GB" sz="2000" spc="50" dirty="0">
                <a:latin typeface="Arial Narrow"/>
                <a:ea typeface="+mj-ea"/>
                <a:cs typeface="Arial Narrow"/>
              </a:rPr>
              <a:t>  from their GP and the DVLA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09C1CA4-3D16-4007-8CEB-E4A2E09A3849}"/>
              </a:ext>
            </a:extLst>
          </p:cNvPr>
          <p:cNvCxnSpPr>
            <a:cxnSpLocks/>
          </p:cNvCxnSpPr>
          <p:nvPr/>
        </p:nvCxnSpPr>
        <p:spPr>
          <a:xfrm>
            <a:off x="2071395" y="3390391"/>
            <a:ext cx="713481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Title 1">
            <a:hlinkClick r:id="" action="ppaction://noaction"/>
            <a:extLst>
              <a:ext uri="{FF2B5EF4-FFF2-40B4-BE49-F238E27FC236}">
                <a16:creationId xmlns:a16="http://schemas.microsoft.com/office/drawing/2014/main" id="{A7FB6728-7A47-4C53-BBD8-01D2227145E3}"/>
              </a:ext>
            </a:extLst>
          </p:cNvPr>
          <p:cNvSpPr txBox="1">
            <a:spLocks/>
          </p:cNvSpPr>
          <p:nvPr/>
        </p:nvSpPr>
        <p:spPr>
          <a:xfrm>
            <a:off x="2071377" y="3677071"/>
            <a:ext cx="7134810" cy="639990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lvl="0">
              <a:spcBef>
                <a:spcPct val="0"/>
              </a:spcBef>
            </a:pPr>
            <a:r>
              <a:rPr lang="en-US" sz="2000" spc="50" dirty="0">
                <a:latin typeface="Arial Narrow"/>
                <a:cs typeface="Arial Narrow"/>
              </a:rPr>
              <a:t>• </a:t>
            </a:r>
            <a:r>
              <a:rPr lang="en-GB" sz="2000" b="1" spc="50" dirty="0">
                <a:latin typeface="Arial Narrow"/>
                <a:ea typeface="+mj-ea"/>
                <a:cs typeface="Arial Narrow"/>
              </a:rPr>
              <a:t>Stigma: </a:t>
            </a:r>
            <a:r>
              <a:rPr lang="en-GB" sz="2000" spc="50" dirty="0">
                <a:solidFill>
                  <a:srgbClr val="000000"/>
                </a:solidFill>
                <a:latin typeface="Arial Narrow"/>
                <a:ea typeface="+mj-ea"/>
                <a:cs typeface="Arial Narrow"/>
              </a:rPr>
              <a:t>Stigma can create barriers for people to seek help for their</a:t>
            </a:r>
            <a:br>
              <a:rPr lang="en-GB" sz="2000" spc="50" dirty="0">
                <a:solidFill>
                  <a:srgbClr val="000000"/>
                </a:solidFill>
                <a:latin typeface="Arial Narrow"/>
                <a:ea typeface="+mj-ea"/>
                <a:cs typeface="Arial Narrow"/>
              </a:rPr>
            </a:br>
            <a:r>
              <a:rPr lang="en-GB" sz="2000" spc="50" dirty="0">
                <a:solidFill>
                  <a:srgbClr val="000000"/>
                </a:solidFill>
                <a:latin typeface="Arial Narrow"/>
                <a:ea typeface="+mj-ea"/>
                <a:cs typeface="Arial Narrow"/>
              </a:rPr>
              <a:t>  mental health condition and can make their situation much worse. </a:t>
            </a:r>
          </a:p>
          <a:p>
            <a:pPr lvl="0">
              <a:spcBef>
                <a:spcPct val="0"/>
              </a:spcBef>
            </a:pPr>
            <a:endParaRPr lang="en-GB" sz="2000" spc="50" dirty="0">
              <a:solidFill>
                <a:srgbClr val="000000"/>
              </a:solidFill>
              <a:latin typeface="Arial Narrow"/>
              <a:ea typeface="+mj-ea"/>
              <a:cs typeface="Arial Narrow"/>
            </a:endParaRP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67E5AD3A-88E7-4DB2-AD8B-09B0C195B2ED}"/>
              </a:ext>
            </a:extLst>
          </p:cNvPr>
          <p:cNvCxnSpPr>
            <a:cxnSpLocks/>
          </p:cNvCxnSpPr>
          <p:nvPr/>
        </p:nvCxnSpPr>
        <p:spPr>
          <a:xfrm>
            <a:off x="2071377" y="6007503"/>
            <a:ext cx="7134828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77358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7" grpId="0"/>
    </p:bldLst>
  </p:timing>
</p:sld>
</file>

<file path=ppt/theme/theme1.xml><?xml version="1.0" encoding="utf-8"?>
<a:theme xmlns:a="http://schemas.openxmlformats.org/drawingml/2006/main" name="Nuco-basic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BD2D7D975F4D541898FEDA2FF582CC9" ma:contentTypeVersion="20" ma:contentTypeDescription="Create a new document." ma:contentTypeScope="" ma:versionID="5250f15eef3bb7260dac733113a86da2">
  <xsd:schema xmlns:xsd="http://www.w3.org/2001/XMLSchema" xmlns:xs="http://www.w3.org/2001/XMLSchema" xmlns:p="http://schemas.microsoft.com/office/2006/metadata/properties" xmlns:ns2="344edb97-4c07-41e9-b7b4-809763d79bcf" xmlns:ns3="250d498a-9600-490b-9f2d-9c2cd7c0288f" targetNamespace="http://schemas.microsoft.com/office/2006/metadata/properties" ma:root="true" ma:fieldsID="e4e21144104641ea9fa5717a25158490" ns2:_="" ns3:_="">
    <xsd:import namespace="344edb97-4c07-41e9-b7b4-809763d79bcf"/>
    <xsd:import namespace="250d498a-9600-490b-9f2d-9c2cd7c0288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EliGroupLtd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4edb97-4c07-41e9-b7b4-809763d79bc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EliGroupLtd" ma:index="21" nillable="true" ma:displayName="Eli Group Ltd " ma:format="Dropdown" ma:list="UserInfo" ma:SharePointGroup="0" ma:internalName="EliGroupLtd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6567e0d7-b730-42b9-a5d2-13c4466390b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0d498a-9600-490b-9f2d-9c2cd7c0288f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9158dbb9-5332-4ab2-a742-bc23bfc6fb22}" ma:internalName="TaxCatchAll" ma:showField="CatchAllData" ma:web="250d498a-9600-490b-9f2d-9c2cd7c0288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EliGroupLtd xmlns="344edb97-4c07-41e9-b7b4-809763d79bcf">
      <UserInfo>
        <DisplayName/>
        <AccountId xsi:nil="true"/>
        <AccountType/>
      </UserInfo>
    </EliGroupLtd>
    <TaxCatchAll xmlns="250d498a-9600-490b-9f2d-9c2cd7c0288f" xsi:nil="true"/>
    <lcf76f155ced4ddcb4097134ff3c332f xmlns="344edb97-4c07-41e9-b7b4-809763d79bcf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F28A5D06-D69D-41BC-BC47-C4609C8E8E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DF1C0FA-57CA-4C75-A205-690FD0B3AF1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44edb97-4c07-41e9-b7b4-809763d79bcf"/>
    <ds:schemaRef ds:uri="250d498a-9600-490b-9f2d-9c2cd7c0288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E8C8FF8-AF2A-4780-8690-6B593393C0A4}">
  <ds:schemaRefs>
    <ds:schemaRef ds:uri="http://purl.org/dc/dcmitype/"/>
    <ds:schemaRef ds:uri="250d498a-9600-490b-9f2d-9c2cd7c0288f"/>
    <ds:schemaRef ds:uri="344edb97-4c07-41e9-b7b4-809763d79bcf"/>
    <ds:schemaRef ds:uri="http://purl.org/dc/terms/"/>
    <ds:schemaRef ds:uri="http://schemas.microsoft.com/office/infopath/2007/PartnerControls"/>
    <ds:schemaRef ds:uri="http://schemas.microsoft.com/office/2006/documentManagement/types"/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3301</TotalTime>
  <Words>3403</Words>
  <Application>Microsoft Office PowerPoint</Application>
  <PresentationFormat>Widescreen</PresentationFormat>
  <Paragraphs>382</Paragraphs>
  <Slides>35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0" baseType="lpstr">
      <vt:lpstr>Arial</vt:lpstr>
      <vt:lpstr>Arial Narrow</vt:lpstr>
      <vt:lpstr>Calibri</vt:lpstr>
      <vt:lpstr>MindMeridian-Regular</vt:lpstr>
      <vt:lpstr>Nuco-basic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First Aid Awards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First Aid for Mental Health</dc:title>
  <dc:subject>First Aid for Mental Health</dc:subject>
  <dc:creator>Ross Lockett</dc:creator>
  <cp:lastModifiedBy>Ross Lockett</cp:lastModifiedBy>
  <cp:revision>15</cp:revision>
  <dcterms:created xsi:type="dcterms:W3CDTF">2021-07-08T11:49:32Z</dcterms:created>
  <dcterms:modified xsi:type="dcterms:W3CDTF">2026-03-06T15:57:27Z</dcterms:modified>
  <cp:version>08.2022</cp:version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0x0101008BD2D7D975F4D541898FEDA2FF582CC9</vt:lpwstr>
  </property>
  <property fmtid="{D5CDD505-2E9C-101B-9397-08002B2CF9AE}" pid="3" name="MediaServiceImageTags">
    <vt:lpwstr/>
  </property>
</Properties>
</file>